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778" r:id="rId3"/>
    <p:sldMasterId id="2147483970" r:id="rId4"/>
  </p:sldMasterIdLst>
  <p:notesMasterIdLst>
    <p:notesMasterId r:id="rId19"/>
  </p:notesMasterIdLst>
  <p:handoutMasterIdLst>
    <p:handoutMasterId r:id="rId20"/>
  </p:handoutMasterIdLst>
  <p:sldIdLst>
    <p:sldId id="280" r:id="rId5"/>
    <p:sldId id="283" r:id="rId6"/>
    <p:sldId id="267" r:id="rId7"/>
    <p:sldId id="266" r:id="rId8"/>
    <p:sldId id="259" r:id="rId9"/>
    <p:sldId id="260" r:id="rId10"/>
    <p:sldId id="261" r:id="rId11"/>
    <p:sldId id="268" r:id="rId12"/>
    <p:sldId id="271" r:id="rId13"/>
    <p:sldId id="278" r:id="rId14"/>
    <p:sldId id="279" r:id="rId15"/>
    <p:sldId id="282" r:id="rId16"/>
    <p:sldId id="281" r:id="rId17"/>
    <p:sldId id="27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B4B4B"/>
    <a:srgbClr val="C0C0C0"/>
    <a:srgbClr val="EAEAEA"/>
    <a:srgbClr val="5F94A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89" autoAdjust="0"/>
  </p:normalViewPr>
  <p:slideViewPr>
    <p:cSldViewPr>
      <p:cViewPr varScale="1">
        <p:scale>
          <a:sx n="56" d="100"/>
          <a:sy n="56" d="100"/>
        </p:scale>
        <p:origin x="-177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8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8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17E5C9-90F3-4543-9879-078D803B50F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76D67F-802B-4EC2-9451-3BC5504C3B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A02A45B-96A8-40D8-8DEE-6C09C82D5126}" type="slidenum">
              <a:rPr lang="en-US" smtClean="0">
                <a:solidFill>
                  <a:srgbClr val="000000"/>
                </a:solidFill>
              </a:rPr>
              <a:pPr/>
              <a:t>1</a:t>
            </a:fld>
            <a:endParaRPr lang="en-US" smtClean="0">
              <a:solidFill>
                <a:srgbClr val="000000"/>
              </a:solidFill>
            </a:endParaRPr>
          </a:p>
        </p:txBody>
      </p:sp>
      <p:sp>
        <p:nvSpPr>
          <p:cNvPr id="26627" name="Rectangle 2"/>
          <p:cNvSpPr>
            <a:spLocks noGrp="1" noRot="1" noChangeAspect="1" noChangeArrowheads="1" noTextEdit="1"/>
          </p:cNvSpPr>
          <p:nvPr>
            <p:ph type="sldImg"/>
          </p:nvPr>
        </p:nvSpPr>
        <p:spPr>
          <a:xfrm>
            <a:off x="1143000" y="630238"/>
            <a:ext cx="4572000" cy="3429000"/>
          </a:xfrm>
          <a:ln/>
        </p:spPr>
      </p:sp>
      <p:sp>
        <p:nvSpPr>
          <p:cNvPr id="26628" name="Rectangle 3"/>
          <p:cNvSpPr>
            <a:spLocks noGrp="1" noChangeArrowheads="1"/>
          </p:cNvSpPr>
          <p:nvPr>
            <p:ph type="body" idx="1"/>
          </p:nvPr>
        </p:nvSpPr>
        <p:spPr>
          <a:xfrm>
            <a:off x="315913" y="4225925"/>
            <a:ext cx="6281737" cy="4446588"/>
          </a:xfrm>
          <a:noFill/>
          <a:ln/>
        </p:spPr>
        <p:txBody>
          <a:bodyPr/>
          <a:lstStyle/>
          <a:p>
            <a:r>
              <a:rPr lang="ru-RU" dirty="0" smtClean="0"/>
              <a:t>Здравствуйте!</a:t>
            </a:r>
            <a:r>
              <a:rPr lang="ru-RU" baseline="0" dirty="0" smtClean="0"/>
              <a:t> Я рад Вас приветствовать на этом кратком обзоре поисковых возможностей платформы </a:t>
            </a:r>
            <a:r>
              <a:rPr lang="en-US" baseline="0" dirty="0" smtClean="0"/>
              <a:t>Web of Science. </a:t>
            </a:r>
            <a:r>
              <a:rPr lang="ru-RU" baseline="0" dirty="0" smtClean="0"/>
              <a:t>Данную презентацию Вы можете загрузить, перейдя во вкладку </a:t>
            </a:r>
            <a:r>
              <a:rPr lang="en-US" baseline="0" dirty="0" smtClean="0"/>
              <a:t>Attachments</a:t>
            </a:r>
            <a:r>
              <a:rPr lang="ru-RU" baseline="0" dirty="0" smtClean="0"/>
              <a:t> слева на экране.</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ru-RU" dirty="0" smtClean="0"/>
              <a:t>Другой способ расширить область поиска - это использование функции лемматизации.</a:t>
            </a:r>
          </a:p>
          <a:p>
            <a:endParaRPr lang="ru-RU" dirty="0" smtClean="0"/>
          </a:p>
          <a:p>
            <a:r>
              <a:rPr lang="ru-RU" dirty="0" smtClean="0"/>
              <a:t>Если эта функция активирована, то в результатах поиска будут присутствовать различные варианты написания введенных поисковых слов. Лемматизация позволяет находить разные формы существительных (mouse/mice), глаголов (run/running/ran), прилагательных (loud/louder/loudest) и варианты написания слов в Британском и Американском английском.</a:t>
            </a:r>
          </a:p>
          <a:p>
            <a:endParaRPr lang="ru-RU" dirty="0" smtClean="0"/>
          </a:p>
          <a:p>
            <a:r>
              <a:rPr lang="ru-RU" dirty="0" smtClean="0"/>
              <a:t>Если Вы хотите сузить область поиска, то отключите лемматизацию и используйте символы усечения.</a:t>
            </a:r>
          </a:p>
          <a:p>
            <a:endParaRPr lang="ru-RU" dirty="0" smtClean="0"/>
          </a:p>
          <a:p>
            <a:r>
              <a:rPr lang="ru-RU" dirty="0" smtClean="0"/>
              <a:t>Чтобы продемонстрировать возможности этой функции, я ввел в качестве запроса выражение best management practice.</a:t>
            </a:r>
            <a:endParaRPr lang="en-US" dirty="0" smtClean="0"/>
          </a:p>
        </p:txBody>
      </p:sp>
      <p:sp>
        <p:nvSpPr>
          <p:cNvPr id="35844" name="Slide Number Placeholder 3"/>
          <p:cNvSpPr>
            <a:spLocks noGrp="1"/>
          </p:cNvSpPr>
          <p:nvPr>
            <p:ph type="sldNum" sz="quarter" idx="5"/>
          </p:nvPr>
        </p:nvSpPr>
        <p:spPr>
          <a:noFill/>
        </p:spPr>
        <p:txBody>
          <a:bodyPr/>
          <a:lstStyle/>
          <a:p>
            <a:fld id="{C0F29795-30CB-4ED9-8EA2-61F83940D05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ru-RU" dirty="0" smtClean="0"/>
              <a:t>Так как лемматизация позволяет искать разные формы слов, в результатах поиска оказались записи</a:t>
            </a:r>
            <a:r>
              <a:rPr lang="ru-RU" baseline="0" dirty="0" smtClean="0"/>
              <a:t>, содержащие множественное число – </a:t>
            </a:r>
            <a:r>
              <a:rPr lang="en-US" baseline="0" dirty="0" smtClean="0"/>
              <a:t>‘</a:t>
            </a:r>
            <a:r>
              <a:rPr lang="en-US" dirty="0" smtClean="0"/>
              <a:t>best management practices’</a:t>
            </a:r>
            <a:r>
              <a:rPr lang="ru-RU" dirty="0" smtClean="0"/>
              <a:t>,</a:t>
            </a:r>
            <a:r>
              <a:rPr lang="ru-RU" baseline="0" dirty="0" smtClean="0"/>
              <a:t> а также вариант, использующий словосочетание</a:t>
            </a:r>
            <a:r>
              <a:rPr lang="en-US" baseline="0" dirty="0" smtClean="0"/>
              <a:t> </a:t>
            </a:r>
            <a:r>
              <a:rPr lang="en-US" dirty="0" smtClean="0"/>
              <a:t>‘good practice’.</a:t>
            </a:r>
          </a:p>
          <a:p>
            <a:endParaRPr lang="en-US" dirty="0" smtClean="0"/>
          </a:p>
          <a:p>
            <a:r>
              <a:rPr lang="ru-RU" dirty="0" smtClean="0"/>
              <a:t>Эта</a:t>
            </a:r>
            <a:r>
              <a:rPr lang="ru-RU" baseline="0" dirty="0" smtClean="0"/>
              <a:t> функция использует собственный словарь для определения форм слов. Вы можете поработать с разными вариантами поиска и определить, что лучше подходит для Ваших поисковых запросов: лемматизация или использование символов усечения.</a:t>
            </a:r>
            <a:endParaRPr lang="ru-RU" dirty="0" smtClean="0"/>
          </a:p>
        </p:txBody>
      </p:sp>
      <p:sp>
        <p:nvSpPr>
          <p:cNvPr id="36868" name="Slide Number Placeholder 3"/>
          <p:cNvSpPr>
            <a:spLocks noGrp="1"/>
          </p:cNvSpPr>
          <p:nvPr>
            <p:ph type="sldNum" sz="quarter" idx="5"/>
          </p:nvPr>
        </p:nvSpPr>
        <p:spPr>
          <a:noFill/>
        </p:spPr>
        <p:txBody>
          <a:bodyPr/>
          <a:lstStyle/>
          <a:p>
            <a:fld id="{0AD46A99-F2CF-44F7-90DF-0CFAAE765C6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ru-RU" dirty="0" smtClean="0"/>
              <a:t>При поиске в </a:t>
            </a:r>
            <a:r>
              <a:rPr lang="en-US" dirty="0" smtClean="0"/>
              <a:t>Web</a:t>
            </a:r>
            <a:r>
              <a:rPr lang="en-US" baseline="0" dirty="0" smtClean="0"/>
              <a:t> of Science </a:t>
            </a:r>
            <a:r>
              <a:rPr lang="ru-RU" baseline="0" dirty="0" smtClean="0"/>
              <a:t>Вам доступны для просмотра все записи в результатах поиска без ограничения по количеству. Даже если поиск выдаст несколько милионов записей, Вы сможете их просмотреть все при желании. А если Вы захотите дальше проводить анализ этих результатов, будьте уверены, что все они будут учтены.</a:t>
            </a:r>
            <a:endParaRPr lang="ru-RU" dirty="0" smtClean="0"/>
          </a:p>
        </p:txBody>
      </p:sp>
      <p:sp>
        <p:nvSpPr>
          <p:cNvPr id="37892" name="Slide Number Placeholder 3"/>
          <p:cNvSpPr>
            <a:spLocks noGrp="1"/>
          </p:cNvSpPr>
          <p:nvPr>
            <p:ph type="sldNum" sz="quarter" idx="5"/>
          </p:nvPr>
        </p:nvSpPr>
        <p:spPr>
          <a:noFill/>
        </p:spPr>
        <p:txBody>
          <a:bodyPr/>
          <a:lstStyle/>
          <a:p>
            <a:fld id="{4518B10D-F34C-4E17-8475-E0F8547B8A5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ru-RU" dirty="0" smtClean="0"/>
              <a:t>Итак, в заключение,</a:t>
            </a:r>
          </a:p>
          <a:p>
            <a:r>
              <a:rPr lang="ru-RU" dirty="0" smtClean="0"/>
              <a:t>все посиковые</a:t>
            </a:r>
            <a:r>
              <a:rPr lang="ru-RU" baseline="0" dirty="0" smtClean="0"/>
              <a:t> слова учитываются при поиске, ограничений нет,</a:t>
            </a:r>
          </a:p>
          <a:p>
            <a:r>
              <a:rPr lang="ru-RU" baseline="0" dirty="0" smtClean="0"/>
              <a:t>лемматизация позволяет находить различные формы слов,</a:t>
            </a:r>
          </a:p>
          <a:p>
            <a:r>
              <a:rPr lang="ru-RU" baseline="0" dirty="0" smtClean="0"/>
              <a:t>Вы можете использовать символы усечения для более точного поиска,</a:t>
            </a:r>
          </a:p>
          <a:p>
            <a:r>
              <a:rPr lang="ru-RU" baseline="0" dirty="0" smtClean="0"/>
              <a:t>оператор </a:t>
            </a:r>
            <a:r>
              <a:rPr lang="en-US" baseline="0" dirty="0" smtClean="0"/>
              <a:t>NEAR </a:t>
            </a:r>
            <a:r>
              <a:rPr lang="ru-RU" baseline="0" dirty="0" smtClean="0"/>
              <a:t>позволяет Вам указать расстояние между поисковыми словами,</a:t>
            </a:r>
          </a:p>
          <a:p>
            <a:r>
              <a:rPr lang="ru-RU" baseline="0" dirty="0" smtClean="0"/>
              <a:t>отображаются и учитываются все результаты поиска для более точного  их дальнейшего анализа.</a:t>
            </a:r>
            <a:endParaRPr lang="ru-RU" dirty="0" smtClean="0"/>
          </a:p>
        </p:txBody>
      </p:sp>
      <p:sp>
        <p:nvSpPr>
          <p:cNvPr id="39940" name="Slide Number Placeholder 3"/>
          <p:cNvSpPr>
            <a:spLocks noGrp="1"/>
          </p:cNvSpPr>
          <p:nvPr>
            <p:ph type="sldNum" sz="quarter" idx="5"/>
          </p:nvPr>
        </p:nvSpPr>
        <p:spPr>
          <a:noFill/>
        </p:spPr>
        <p:txBody>
          <a:bodyPr/>
          <a:lstStyle/>
          <a:p>
            <a:fld id="{78EC2A97-77EB-41F8-8917-F50394D4C25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252C9F-1170-40C2-BA9C-B8EC0DCAFDBA}" type="slidenum">
              <a:rPr lang="en-US" smtClean="0">
                <a:solidFill>
                  <a:srgbClr val="000000"/>
                </a:solidFill>
              </a:rPr>
              <a:pPr/>
              <a:t>14</a:t>
            </a:fld>
            <a:endParaRPr lang="en-US"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143000" y="4343400"/>
            <a:ext cx="4572000" cy="4114800"/>
          </a:xfrm>
          <a:noFill/>
          <a:ln/>
        </p:spPr>
        <p:txBody>
          <a:bodyPr/>
          <a:lstStyle/>
          <a:p>
            <a:pPr eaLnBrk="1" hangingPunct="1"/>
            <a:r>
              <a:rPr lang="ru-RU" dirty="0" smtClean="0"/>
              <a:t>Спасибо за Ваше внимание! Больше тренингов и обучающих</a:t>
            </a:r>
            <a:r>
              <a:rPr lang="ru-RU" baseline="0" dirty="0" smtClean="0"/>
              <a:t> материалов Вы сможете найти на наших сайтах. Если у Вас возникли вопросы, Вы их можете задать нашей глобальной службе поддержки клиентов или региональному представителю </a:t>
            </a:r>
            <a:r>
              <a:rPr lang="en-US" baseline="0" dirty="0" smtClean="0"/>
              <a:t>Thomson Reuters. </a:t>
            </a:r>
            <a:r>
              <a:rPr lang="ru-RU" baseline="0" dirty="0" smtClean="0"/>
              <a:t>Напомню, Вы можете загрузить эту презентацию, перейдя во вкладку </a:t>
            </a:r>
            <a:r>
              <a:rPr lang="en-US" baseline="0" dirty="0" smtClean="0"/>
              <a:t>Attachments </a:t>
            </a:r>
            <a:r>
              <a:rPr lang="ru-RU" baseline="0" dirty="0" smtClean="0"/>
              <a:t>слева на экране. Всего </a:t>
            </a:r>
            <a:r>
              <a:rPr lang="ru-RU" baseline="0" smtClean="0"/>
              <a:t>доброго!</a:t>
            </a:r>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96284A01-3FDF-4A7A-8567-73C9619A1CA4}" type="slidenum">
              <a:rPr lang="ru-RU">
                <a:solidFill>
                  <a:prstClr val="black"/>
                </a:solidFill>
                <a:latin typeface="Times New Roman" pitchFamily="18" charset="0"/>
                <a:ea typeface="Arial Unicode MS" pitchFamily="34" charset="-128"/>
                <a:cs typeface="Arial Unicode MS" pitchFamily="34" charset="-128"/>
              </a:rPr>
              <a:pPr/>
              <a:t>2</a:t>
            </a:fld>
            <a:endParaRPr lang="ru-RU">
              <a:solidFill>
                <a:prstClr val="black"/>
              </a:solidFill>
              <a:latin typeface="Times New Roman" pitchFamily="18" charset="0"/>
              <a:ea typeface="Arial Unicode MS" pitchFamily="34" charset="-128"/>
              <a:cs typeface="Arial Unicode MS" pitchFamily="34" charset="-128"/>
            </a:endParaRPr>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Rectangle 2"/>
          <p:cNvSpPr txBox="1">
            <a:spLocks noGrp="1" noChangeArrowheads="1"/>
          </p:cNvSpPr>
          <p:nvPr>
            <p:ph type="body" idx="1"/>
          </p:nvPr>
        </p:nvSpPr>
        <p:spPr>
          <a:xfrm>
            <a:off x="685512" y="4343230"/>
            <a:ext cx="5486976" cy="4115139"/>
          </a:xfrm>
          <a:noFill/>
          <a:ln/>
        </p:spPr>
        <p:txBody>
          <a:bodyPr wrap="none" anchor="ctr"/>
          <a:lstStyle/>
          <a:p>
            <a:r>
              <a:rPr lang="ru-RU" dirty="0" smtClean="0">
                <a:latin typeface="Times New Roman" pitchFamily="18" charset="0"/>
              </a:rPr>
              <a:t>Обратите внимание, Вы можете управлять просмотром данной презентации, используя </a:t>
            </a:r>
            <a:r>
              <a:rPr lang="ru-RU" dirty="0" smtClean="0">
                <a:latin typeface="Times New Roman" pitchFamily="18" charset="0"/>
              </a:rPr>
              <a:t>панель </a:t>
            </a:r>
            <a:r>
              <a:rPr lang="ru-RU" dirty="0" smtClean="0">
                <a:latin typeface="Times New Roman" pitchFamily="18" charset="0"/>
              </a:rPr>
              <a:t>навигации внизу экрана.</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E7E1DDD-580D-443F-B740-5766319041C3}" type="slidenum">
              <a:rPr lang="en-US" smtClean="0"/>
              <a:pPr/>
              <a:t>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ru-RU" dirty="0" smtClean="0"/>
              <a:t>Перед началом поиска Вы можете</a:t>
            </a:r>
            <a:r>
              <a:rPr lang="ru-RU" baseline="0" dirty="0" smtClean="0"/>
              <a:t> настроить его ограничения внизу страницы.</a:t>
            </a:r>
          </a:p>
          <a:p>
            <a:pPr eaLnBrk="1" hangingPunct="1"/>
            <a:r>
              <a:rPr lang="ru-RU" baseline="0" dirty="0" smtClean="0"/>
              <a:t>Чтобы раскрыть группу параметров, нажмите на символ плюс рядом с названием группы.</a:t>
            </a:r>
          </a:p>
          <a:p>
            <a:pPr eaLnBrk="1" hangingPunct="1"/>
            <a:r>
              <a:rPr lang="ru-RU" baseline="0" dirty="0" smtClean="0"/>
              <a:t>Вы можете ограничить поиск по годам. Глубина охвата зависит от подписки Вашей организации.</a:t>
            </a:r>
          </a:p>
          <a:p>
            <a:pPr eaLnBrk="1" hangingPunct="1"/>
            <a:r>
              <a:rPr lang="ru-RU" baseline="0" dirty="0" smtClean="0"/>
              <a:t>По умолчанию, поиск производится по всем базам данных, если Вы не укажите специально.</a:t>
            </a:r>
          </a:p>
          <a:p>
            <a:pPr eaLnBrk="1" hangingPunct="1"/>
            <a:r>
              <a:rPr lang="ru-RU" baseline="0" dirty="0" smtClean="0"/>
              <a:t>Лемматизация позволяет улучшить результаты Вашего поиска за счет того, что позволяет автоматически находить альтернативные формы слов и выражений. Если Вам необходимо найти точное совпадение, эту функцию стоит дезавтивировать.</a:t>
            </a:r>
          </a:p>
          <a:p>
            <a:pPr eaLnBrk="1" hangingPunct="1"/>
            <a:r>
              <a:rPr lang="ru-RU" baseline="0" dirty="0" smtClean="0"/>
              <a:t>И, наконец, выберите, какое количество записей на странице с результатами Вы хотели бы видеть, критерий их сортировки, а также отображение панели для уточнения поиска </a:t>
            </a:r>
            <a:r>
              <a:rPr lang="en-US" baseline="0" dirty="0" smtClean="0"/>
              <a:t>Refine Results</a:t>
            </a:r>
            <a:r>
              <a:rPr lang="ru-RU" baseline="0" dirty="0" smtClean="0"/>
              <a:t>.</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CE65D6-EC07-46B8-8429-37D7C27D2673}"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ru-RU" dirty="0" smtClean="0"/>
              <a:t>Здесь мы рассмотрим некоторые доступные поля поиска и примеры запросов.</a:t>
            </a:r>
          </a:p>
          <a:p>
            <a:pPr eaLnBrk="1" hangingPunct="1"/>
            <a:endParaRPr lang="ru-RU" dirty="0" smtClean="0"/>
          </a:p>
          <a:p>
            <a:pPr eaLnBrk="1" hangingPunct="1"/>
            <a:r>
              <a:rPr lang="ru-RU" dirty="0" smtClean="0"/>
              <a:t>Поле поиска Topic позволяет производить поиск по названиям статей, рефератам и всем ключевым словам. Вы можете использовать отдельные слова, термины, а также словосочетания или фразы. Поиск производится на английском по всем словам без исключения, включая даже артикли "a" и "the".</a:t>
            </a:r>
          </a:p>
          <a:p>
            <a:pPr eaLnBrk="1" hangingPunct="1"/>
            <a:endParaRPr lang="ru-RU" dirty="0" smtClean="0"/>
          </a:p>
          <a:p>
            <a:pPr eaLnBrk="1" hangingPunct="1"/>
            <a:r>
              <a:rPr lang="ru-RU" dirty="0" smtClean="0"/>
              <a:t>Поле поиска Author позволяет искать по фамилиям авторов. Для более эффектиного поиска лучше использовать фамилию автора и один или два инициала.</a:t>
            </a:r>
          </a:p>
          <a:p>
            <a:pPr eaLnBrk="1" hangingPunct="1"/>
            <a:endParaRPr lang="ru-RU" dirty="0" smtClean="0"/>
          </a:p>
          <a:p>
            <a:pPr eaLnBrk="1" hangingPunct="1"/>
            <a:r>
              <a:rPr lang="ru-RU" dirty="0" smtClean="0"/>
              <a:t>Некоторые имена авторов в Web of Science связаны с уникальными номерами Resercher ID. Этот номер может получить любой желающий, зарегистрировашись на сайте researcherid.com и указав в профиле свои публикации. Это помогает различать авторов с одинаковыми фамилиями и инициалами. Для поиска таких идентификационных номеров используйте поле ResearcherID.</a:t>
            </a:r>
          </a:p>
          <a:p>
            <a:pPr eaLnBrk="1" hangingPunct="1"/>
            <a:endParaRPr lang="ru-RU" dirty="0" smtClean="0"/>
          </a:p>
          <a:p>
            <a:pPr eaLnBrk="1" hangingPunct="1"/>
            <a:r>
              <a:rPr lang="ru-RU" dirty="0" smtClean="0"/>
              <a:t>Поле Group Author позволяет искать по названию рабочей группы или организации, которая обладает авторскими правами на публикации.</a:t>
            </a:r>
          </a:p>
          <a:p>
            <a:pPr eaLnBrk="1" hangingPunct="1"/>
            <a:endParaRPr lang="ru-RU" dirty="0" smtClean="0"/>
          </a:p>
          <a:p>
            <a:pPr eaLnBrk="1" hangingPunct="1"/>
            <a:r>
              <a:rPr lang="ru-RU" dirty="0" smtClean="0"/>
              <a:t>Поля Publication Name позволяют искать по названию журнала, в котором статья была опубликована.</a:t>
            </a:r>
          </a:p>
          <a:p>
            <a:pPr eaLnBrk="1" hangingPunct="1"/>
            <a:endParaRPr lang="ru-RU" dirty="0" smtClean="0"/>
          </a:p>
          <a:p>
            <a:pPr eaLnBrk="1" hangingPunct="1"/>
            <a:r>
              <a:rPr lang="ru-RU" dirty="0" smtClean="0"/>
              <a:t>В поле Publication Year можно указать конкретный год публикации или период, не больше десяти лет.</a:t>
            </a:r>
          </a:p>
          <a:p>
            <a:pPr eaLnBrk="1" hangingPunct="1"/>
            <a:endParaRPr lang="ru-RU" dirty="0" smtClean="0"/>
          </a:p>
          <a:p>
            <a:pPr eaLnBrk="1" hangingPunct="1"/>
            <a:r>
              <a:rPr lang="ru-RU" dirty="0" smtClean="0"/>
              <a:t>Поле Address позволяет искать по названию организации авторов, упомянутых в статье. Обратите внимание, что в нашей базе данных приводятся сокращенные названия организаций. Прежде чем формировать поисковый запрос, ознакомьтесь со списком часто используемых сокращений, расположенным сразу под полем поиска.</a:t>
            </a:r>
          </a:p>
          <a:p>
            <a:pPr eaLnBrk="1" hangingPunct="1"/>
            <a:endParaRPr lang="ru-RU" dirty="0" smtClean="0"/>
          </a:p>
          <a:p>
            <a:pPr eaLnBrk="1" hangingPunct="1"/>
            <a:r>
              <a:rPr lang="ru-RU" dirty="0" smtClean="0"/>
              <a:t>Для поиска по источникам финансирования можно воспользоваться полями Funding Agency и Grant number. Эта информация собирается из раздела благодарностей в статьях. Названия этих организаций не стандартизированы, поэтому убедитесь, что при поиске учтены все варианты названия организации.</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1DCBA49-F5F4-46D6-9616-71692622C76E}" type="slidenum">
              <a:rPr lang="en-US" smtClean="0"/>
              <a:pPr/>
              <a:t>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1143000" y="4343400"/>
            <a:ext cx="4572000" cy="4114800"/>
          </a:xfrm>
          <a:noFill/>
          <a:ln/>
        </p:spPr>
        <p:txBody>
          <a:bodyPr/>
          <a:lstStyle/>
          <a:p>
            <a:pPr eaLnBrk="1" hangingPunct="1"/>
            <a:r>
              <a:rPr lang="ru-RU" dirty="0" smtClean="0"/>
              <a:t>Символы усечения используются для поиска различных форм и вариантов написания слов. В Web of Knowledge используются три символа усечения.</a:t>
            </a:r>
          </a:p>
          <a:p>
            <a:pPr eaLnBrk="1" hangingPunct="1"/>
            <a:endParaRPr lang="ru-RU" dirty="0" smtClean="0"/>
          </a:p>
          <a:p>
            <a:pPr eaLnBrk="1" hangingPunct="1"/>
            <a:r>
              <a:rPr lang="ru-RU" dirty="0" smtClean="0"/>
              <a:t>Символ звездочки, наверное, самый многозначный символ, который может замещать любое количество символов, включая их отсутствие, то есть ноль.</a:t>
            </a:r>
          </a:p>
          <a:p>
            <a:pPr eaLnBrk="1" hangingPunct="1"/>
            <a:endParaRPr lang="ru-RU" dirty="0" smtClean="0"/>
          </a:p>
          <a:p>
            <a:pPr eaLnBrk="1" hangingPunct="1"/>
            <a:r>
              <a:rPr lang="ru-RU" dirty="0" smtClean="0"/>
              <a:t>Символ доллара замещает только один символ или его отсутствие. Этот символ особенно удобен при поиске вариантов написания слов на Британском или Американсокм английском. Обратите внимание, что символ доллара не может быть использован вместе с применением кавычек при активированной функции лемматизации. Если Вы хотите использовать этот символ, деактивируйте лемматизацию.</a:t>
            </a:r>
          </a:p>
          <a:p>
            <a:pPr eaLnBrk="1" hangingPunct="1"/>
            <a:endParaRPr lang="ru-RU" dirty="0" smtClean="0"/>
          </a:p>
          <a:p>
            <a:pPr eaLnBrk="1" hangingPunct="1"/>
            <a:r>
              <a:rPr lang="ru-RU" dirty="0" smtClean="0"/>
              <a:t>Вопросительный знак заменяет строго один символ и может также быть использован для поиска вариантов.</a:t>
            </a:r>
          </a:p>
          <a:p>
            <a:pPr eaLnBrk="1" hangingPunct="1"/>
            <a:endParaRPr lang="ru-RU" dirty="0" smtClean="0"/>
          </a:p>
          <a:p>
            <a:pPr eaLnBrk="1" hangingPunct="1"/>
            <a:r>
              <a:rPr lang="ru-RU" dirty="0" smtClean="0"/>
              <a:t>Все символы усечения могут быть использованы в середине или в конце слов.</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6B0EDF-1FAF-4E59-A77D-6942B0AB5338}"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1143000" y="4343400"/>
            <a:ext cx="4572000" cy="4114800"/>
          </a:xfrm>
          <a:noFill/>
          <a:ln/>
        </p:spPr>
        <p:txBody>
          <a:bodyPr/>
          <a:lstStyle/>
          <a:p>
            <a:pPr eaLnBrk="1" hangingPunct="1"/>
            <a:r>
              <a:rPr lang="ru-RU" dirty="0" smtClean="0"/>
              <a:t>Логические</a:t>
            </a:r>
            <a:r>
              <a:rPr lang="ru-RU" baseline="0" dirty="0" smtClean="0"/>
              <a:t> операторы позволяют Вам комбинировать поисковые слова так, чтобы сузить и уточнить поисковый запрос.</a:t>
            </a:r>
            <a:endParaRPr lang="ru-RU" dirty="0" smtClean="0"/>
          </a:p>
          <a:p>
            <a:pPr eaLnBrk="1" hangingPunct="1"/>
            <a:endParaRPr lang="ru-RU" dirty="0" smtClean="0"/>
          </a:p>
          <a:p>
            <a:pPr eaLnBrk="1" hangingPunct="1"/>
            <a:r>
              <a:rPr lang="ru-RU" dirty="0" smtClean="0"/>
              <a:t>Оператор</a:t>
            </a:r>
            <a:r>
              <a:rPr lang="ru-RU" baseline="0" dirty="0" smtClean="0"/>
              <a:t> </a:t>
            </a:r>
            <a:r>
              <a:rPr lang="en-US" baseline="0" dirty="0" smtClean="0"/>
              <a:t>AND – </a:t>
            </a:r>
            <a:r>
              <a:rPr lang="ru-RU" baseline="0" dirty="0" smtClean="0"/>
              <a:t>логическое И</a:t>
            </a:r>
            <a:r>
              <a:rPr lang="en-US" baseline="0" dirty="0" smtClean="0"/>
              <a:t> – </a:t>
            </a:r>
            <a:r>
              <a:rPr lang="ru-RU" baseline="0" dirty="0" smtClean="0"/>
              <a:t>позволяет находить записи содержащие одновременно все указанные в запросе слова или фразы. В данном примере поисковая выдача будет содержать записи, содержащие одновременно фразу «</a:t>
            </a:r>
            <a:r>
              <a:rPr lang="en-US" baseline="0" dirty="0" smtClean="0"/>
              <a:t>stem cell*</a:t>
            </a:r>
            <a:r>
              <a:rPr lang="ru-RU" baseline="0" dirty="0" smtClean="0"/>
              <a:t>» и «</a:t>
            </a:r>
            <a:r>
              <a:rPr lang="en-US" baseline="0" dirty="0" smtClean="0"/>
              <a:t>lymphoma</a:t>
            </a:r>
            <a:r>
              <a:rPr lang="ru-RU" baseline="0" dirty="0" smtClean="0"/>
              <a:t>»</a:t>
            </a:r>
            <a:r>
              <a:rPr lang="en-US" baseline="0" dirty="0" smtClean="0"/>
              <a:t>.</a:t>
            </a:r>
            <a:endParaRPr lang="ru-RU" dirty="0" smtClean="0"/>
          </a:p>
          <a:p>
            <a:pPr eaLnBrk="1" hangingPunct="1"/>
            <a:r>
              <a:rPr lang="en-US" dirty="0" smtClean="0"/>
              <a:t>  </a:t>
            </a:r>
          </a:p>
          <a:p>
            <a:pPr eaLnBrk="1" hangingPunct="1"/>
            <a:r>
              <a:rPr lang="ru-RU" dirty="0" smtClean="0"/>
              <a:t>Логическое</a:t>
            </a:r>
            <a:r>
              <a:rPr lang="ru-RU" baseline="0" dirty="0" smtClean="0"/>
              <a:t> ИЛИ – оператор </a:t>
            </a:r>
            <a:r>
              <a:rPr lang="en-US" baseline="0" dirty="0" smtClean="0"/>
              <a:t>OR – </a:t>
            </a:r>
            <a:r>
              <a:rPr lang="ru-RU" baseline="0" dirty="0" smtClean="0"/>
              <a:t>позволяет находить записи, содержащие хотя бы один из указанных терминов. </a:t>
            </a:r>
            <a:r>
              <a:rPr lang="en-US" dirty="0" smtClean="0"/>
              <a:t>Aspartame OR saccharine OR sweetener </a:t>
            </a:r>
            <a:r>
              <a:rPr lang="ru-RU" dirty="0" smtClean="0"/>
              <a:t>выдаст массив статей,</a:t>
            </a:r>
            <a:r>
              <a:rPr lang="ru-RU" baseline="0" dirty="0" smtClean="0"/>
              <a:t> которые содержат любой из этих слов.</a:t>
            </a:r>
            <a:endParaRPr lang="en-US" dirty="0" smtClean="0"/>
          </a:p>
          <a:p>
            <a:pPr eaLnBrk="1" hangingPunct="1"/>
            <a:endParaRPr lang="ru-RU" dirty="0" smtClean="0"/>
          </a:p>
          <a:p>
            <a:pPr eaLnBrk="1" hangingPunct="1"/>
            <a:r>
              <a:rPr lang="ru-RU" dirty="0" smtClean="0"/>
              <a:t>Оператор </a:t>
            </a:r>
            <a:r>
              <a:rPr lang="en-US" dirty="0" smtClean="0"/>
              <a:t>NOT –</a:t>
            </a:r>
            <a:r>
              <a:rPr lang="ru-RU" dirty="0" smtClean="0"/>
              <a:t> логическое</a:t>
            </a:r>
            <a:r>
              <a:rPr lang="ru-RU" baseline="0" dirty="0" smtClean="0"/>
              <a:t> отрицание – используется для исключения какого-либо слова или фразы из поисковых результатов. Поиск </a:t>
            </a:r>
            <a:r>
              <a:rPr lang="en-US" baseline="0" dirty="0" smtClean="0"/>
              <a:t>a</a:t>
            </a:r>
            <a:r>
              <a:rPr lang="en-US" dirty="0" smtClean="0"/>
              <a:t>ids NOT hearing </a:t>
            </a:r>
            <a:r>
              <a:rPr lang="ru-RU" dirty="0" smtClean="0"/>
              <a:t>выдаст</a:t>
            </a:r>
            <a:r>
              <a:rPr lang="ru-RU" baseline="0" dirty="0" smtClean="0"/>
              <a:t> массив записей, содержащих слово </a:t>
            </a:r>
            <a:r>
              <a:rPr lang="en-US" baseline="0" dirty="0" smtClean="0"/>
              <a:t>aids</a:t>
            </a:r>
            <a:r>
              <a:rPr lang="ru-RU" baseline="0" dirty="0" smtClean="0"/>
              <a:t>, но не в комбинации со словом </a:t>
            </a:r>
            <a:r>
              <a:rPr lang="en-US" baseline="0" dirty="0" smtClean="0"/>
              <a:t>hearing</a:t>
            </a:r>
            <a:r>
              <a:rPr lang="ru-RU" baseline="0" dirty="0" smtClean="0"/>
              <a:t>.</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B483A62-DB56-4DBE-BEA0-9EA4DF835F4D}" type="slidenum">
              <a:rPr lang="en-US" smtClean="0"/>
              <a:pPr/>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143000" y="4343400"/>
            <a:ext cx="4572000" cy="4114800"/>
          </a:xfrm>
          <a:noFill/>
          <a:ln/>
        </p:spPr>
        <p:txBody>
          <a:bodyPr/>
          <a:lstStyle/>
          <a:p>
            <a:pPr eaLnBrk="1" hangingPunct="1"/>
            <a:r>
              <a:rPr lang="ru-RU" dirty="0" smtClean="0"/>
              <a:t>Операторы точного поиска позволяют указать, насколько точным должно быть совпадение поискового запроса.</a:t>
            </a:r>
          </a:p>
          <a:p>
            <a:pPr eaLnBrk="1" hangingPunct="1"/>
            <a:endParaRPr lang="ru-RU" dirty="0" smtClean="0"/>
          </a:p>
          <a:p>
            <a:pPr eaLnBrk="1" hangingPunct="1"/>
            <a:r>
              <a:rPr lang="ru-RU" dirty="0" smtClean="0"/>
              <a:t>Для поиска точного совпадения терминов или выражений используйте кавычки при написании поискового запроса. Вы также можете использовать символы усечения для поиска различных вариантов написания слов. Обратите внимание, что при использовании кавычек функция лемматизации работать не будет.</a:t>
            </a:r>
          </a:p>
          <a:p>
            <a:pPr eaLnBrk="1" hangingPunct="1"/>
            <a:endParaRPr lang="ru-RU" dirty="0" smtClean="0"/>
          </a:p>
          <a:p>
            <a:pPr eaLnBrk="1" hangingPunct="1"/>
            <a:r>
              <a:rPr lang="ru-RU" dirty="0" smtClean="0"/>
              <a:t>Оператор NEAR позволяет находить записи, в которых запрашиваемые слова или выражения располагаются в пределах одного поля, при этом возможно указать, насколько далеко эти слова могут располагаться друг от друга. Запрос с оператором NEAR/10 выдаст все вариант, в которых поисковые слова будут располагаться не дальше чем через 10 слов друг от друга. Если число слов не указано, то по умолчанию используется ограничение в 15 слов.</a:t>
            </a:r>
          </a:p>
          <a:p>
            <a:pPr eaLnBrk="1" hangingPunct="1"/>
            <a:endParaRPr lang="ru-RU" dirty="0" smtClean="0"/>
          </a:p>
          <a:p>
            <a:pPr eaLnBrk="1" hangingPunct="1"/>
            <a:r>
              <a:rPr lang="ru-RU" dirty="0" smtClean="0"/>
              <a:t>Оператор SAME используется для поиска слов в поле адреса. Результаты поиска будут содержать записи, в которых все указанные слова будут присутствовать в поле адреса одновременно.</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E418096-53C7-4508-9293-9C5E03D561AA}" type="slidenum">
              <a:rPr lang="en-US" smtClean="0"/>
              <a:pPr/>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ru-RU" dirty="0" smtClean="0"/>
              <a:t>Данный пример демонстрирует использование оператора </a:t>
            </a:r>
            <a:r>
              <a:rPr lang="en-US" dirty="0" smtClean="0"/>
              <a:t>NEAR</a:t>
            </a:r>
            <a:r>
              <a:rPr lang="ru-RU" dirty="0" smtClean="0"/>
              <a:t>,</a:t>
            </a:r>
            <a:r>
              <a:rPr lang="ru-RU" baseline="0" dirty="0" smtClean="0"/>
              <a:t> а также символов усечения.</a:t>
            </a:r>
          </a:p>
          <a:p>
            <a:pPr eaLnBrk="1" hangingPunct="1"/>
            <a:endParaRPr lang="ru-RU" baseline="0" dirty="0" smtClean="0"/>
          </a:p>
          <a:p>
            <a:pPr eaLnBrk="1" hangingPunct="1"/>
            <a:r>
              <a:rPr lang="ru-RU" baseline="0" dirty="0" smtClean="0"/>
              <a:t>Для поиска я выбрал поле </a:t>
            </a:r>
            <a:r>
              <a:rPr lang="en-US" baseline="0" dirty="0" smtClean="0"/>
              <a:t>Topic </a:t>
            </a:r>
            <a:r>
              <a:rPr lang="ru-RU" baseline="0" dirty="0" smtClean="0"/>
              <a:t>из выпадающего списка справа для поиска по названиям статей, их рефератам и ключевым словам. Для поиска я указал слово </a:t>
            </a:r>
            <a:r>
              <a:rPr lang="en-US" baseline="0" dirty="0" smtClean="0"/>
              <a:t>sodium</a:t>
            </a:r>
            <a:r>
              <a:rPr lang="ru-RU" baseline="0" dirty="0" smtClean="0"/>
              <a:t>, при этом мне важно, чтобы рядом с ним, не дальше 5 слов, располагалось слово с основой </a:t>
            </a:r>
            <a:r>
              <a:rPr lang="en-US" baseline="0" dirty="0" err="1" smtClean="0"/>
              <a:t>hydroxy</a:t>
            </a:r>
            <a:r>
              <a:rPr lang="ru-RU" baseline="0" dirty="0" smtClean="0"/>
              <a:t> – символ звездочки позволит найти различные варианты слов с этой основой, но различными окончаниями.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2760A00-0CAB-4025-BFF7-3F1244145CEB}" type="slidenum">
              <a:rPr lang="en-US" smtClean="0"/>
              <a:pPr/>
              <a:t>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ru-RU" dirty="0" smtClean="0"/>
              <a:t>Такой запрос выдал более 3500 результатов</a:t>
            </a:r>
            <a:r>
              <a:rPr lang="ru-RU" baseline="0" dirty="0" smtClean="0"/>
              <a:t> записей, которые содержат слово </a:t>
            </a:r>
            <a:r>
              <a:rPr lang="en-US" baseline="0" dirty="0" smtClean="0"/>
              <a:t>sodium </a:t>
            </a:r>
            <a:r>
              <a:rPr lang="ru-RU" baseline="0" dirty="0" smtClean="0"/>
              <a:t>рядом с такими словами как </a:t>
            </a:r>
            <a:r>
              <a:rPr lang="en-US" baseline="0" dirty="0" err="1" smtClean="0"/>
              <a:t>hydroxypropyl</a:t>
            </a:r>
            <a:r>
              <a:rPr lang="en-US" baseline="0" dirty="0" smtClean="0"/>
              <a:t>, </a:t>
            </a:r>
            <a:r>
              <a:rPr lang="en-US" baseline="0" dirty="0" err="1" smtClean="0"/>
              <a:t>hydroxyethyl</a:t>
            </a:r>
            <a:r>
              <a:rPr lang="en-US" baseline="0" dirty="0" smtClean="0"/>
              <a:t>, </a:t>
            </a:r>
            <a:r>
              <a:rPr lang="en-US" baseline="0" dirty="0" err="1" smtClean="0"/>
              <a:t>hydroxycarbonyls</a:t>
            </a:r>
            <a:r>
              <a:rPr lang="en-US" baseline="0" dirty="0" smtClean="0"/>
              <a:t> </a:t>
            </a:r>
            <a:r>
              <a:rPr lang="ru-RU" baseline="0" dirty="0" smtClean="0"/>
              <a:t>и др.</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533400"/>
          </a:xfrm>
          <a:prstGeom prst="rect">
            <a:avLst/>
          </a:prstGeom>
          <a:solidFill>
            <a:schemeClr val="tx2"/>
          </a:solidFill>
          <a:ln w="9525">
            <a:noFill/>
            <a:miter lim="800000"/>
            <a:headEnd/>
            <a:tailEnd/>
          </a:ln>
          <a:effectLst/>
        </p:spPr>
        <p:txBody>
          <a:bodyPr wrap="none" anchor="ctr"/>
          <a:lstStyle/>
          <a:p>
            <a:pPr>
              <a:defRPr/>
            </a:pPr>
            <a:endParaRPr lang="en-US"/>
          </a:p>
        </p:txBody>
      </p:sp>
      <p:grpSp>
        <p:nvGrpSpPr>
          <p:cNvPr id="5" name="Group 6"/>
          <p:cNvGrpSpPr>
            <a:grpSpLocks/>
          </p:cNvGrpSpPr>
          <p:nvPr userDrawn="1"/>
        </p:nvGrpSpPr>
        <p:grpSpPr bwMode="auto">
          <a:xfrm>
            <a:off x="381000" y="152400"/>
            <a:ext cx="8382000" cy="304800"/>
            <a:chOff x="240" y="48"/>
            <a:chExt cx="5280" cy="192"/>
          </a:xfrm>
        </p:grpSpPr>
        <p:pic>
          <p:nvPicPr>
            <p:cNvPr id="6" name="Picture 7" descr="tagline&amp;icon"/>
            <p:cNvPicPr>
              <a:picLocks noChangeAspect="1" noChangeArrowheads="1"/>
            </p:cNvPicPr>
            <p:nvPr userDrawn="1"/>
          </p:nvPicPr>
          <p:blipFill>
            <a:blip r:embed="rId2" cstate="print"/>
            <a:srcRect/>
            <a:stretch>
              <a:fillRect/>
            </a:stretch>
          </p:blipFill>
          <p:spPr bwMode="auto">
            <a:xfrm>
              <a:off x="4464" y="70"/>
              <a:ext cx="1056" cy="170"/>
            </a:xfrm>
            <a:prstGeom prst="rect">
              <a:avLst/>
            </a:prstGeom>
            <a:noFill/>
            <a:ln w="9525">
              <a:noFill/>
              <a:miter lim="800000"/>
              <a:headEnd/>
              <a:tailEnd/>
            </a:ln>
          </p:spPr>
        </p:pic>
        <p:pic>
          <p:nvPicPr>
            <p:cNvPr id="7" name="Picture 8" descr="wok-white"/>
            <p:cNvPicPr>
              <a:picLocks noChangeAspect="1" noChangeArrowheads="1"/>
            </p:cNvPicPr>
            <p:nvPr userDrawn="1"/>
          </p:nvPicPr>
          <p:blipFill>
            <a:blip r:embed="rId3" cstate="print"/>
            <a:srcRect/>
            <a:stretch>
              <a:fillRect/>
            </a:stretch>
          </p:blipFill>
          <p:spPr bwMode="auto">
            <a:xfrm>
              <a:off x="240" y="48"/>
              <a:ext cx="1824" cy="190"/>
            </a:xfrm>
            <a:prstGeom prst="rect">
              <a:avLst/>
            </a:prstGeom>
            <a:noFill/>
            <a:ln w="9525">
              <a:noFill/>
              <a:miter lim="800000"/>
              <a:headEnd/>
              <a:tailEnd/>
            </a:ln>
          </p:spPr>
        </p:pic>
      </p:grpSp>
      <p:pic>
        <p:nvPicPr>
          <p:cNvPr id="8" name="Picture 9" descr="logo-grnrule"/>
          <p:cNvPicPr>
            <a:picLocks noChangeAspect="1" noChangeArrowheads="1"/>
          </p:cNvPicPr>
          <p:nvPr userDrawn="1"/>
        </p:nvPicPr>
        <p:blipFill>
          <a:blip r:embed="rId4" cstate="print"/>
          <a:srcRect/>
          <a:stretch>
            <a:fillRect/>
          </a:stretch>
        </p:blipFill>
        <p:spPr bwMode="auto">
          <a:xfrm>
            <a:off x="0" y="6096000"/>
            <a:ext cx="9634538" cy="520700"/>
          </a:xfrm>
          <a:prstGeom prst="rect">
            <a:avLst/>
          </a:prstGeom>
          <a:noFill/>
          <a:ln w="9525">
            <a:noFill/>
            <a:miter lim="800000"/>
            <a:headEnd/>
            <a:tailEnd/>
          </a:ln>
        </p:spPr>
      </p:pic>
      <p:pic>
        <p:nvPicPr>
          <p:cNvPr id="9" name="Picture 10" descr="mapman-lowres"/>
          <p:cNvPicPr>
            <a:picLocks noChangeAspect="1" noChangeArrowheads="1"/>
          </p:cNvPicPr>
          <p:nvPr userDrawn="1"/>
        </p:nvPicPr>
        <p:blipFill>
          <a:blip r:embed="rId5" cstate="print"/>
          <a:srcRect/>
          <a:stretch>
            <a:fillRect/>
          </a:stretch>
        </p:blipFill>
        <p:spPr bwMode="auto">
          <a:xfrm>
            <a:off x="6553200" y="533400"/>
            <a:ext cx="2590800" cy="1381125"/>
          </a:xfrm>
          <a:prstGeom prst="rect">
            <a:avLst/>
          </a:prstGeom>
          <a:noFill/>
          <a:ln w="9525">
            <a:noFill/>
            <a:miter lim="800000"/>
            <a:headEnd/>
            <a:tailEnd/>
          </a:ln>
        </p:spPr>
      </p:pic>
      <p:sp>
        <p:nvSpPr>
          <p:cNvPr id="10" name="Line 11"/>
          <p:cNvSpPr>
            <a:spLocks noChangeShapeType="1"/>
          </p:cNvSpPr>
          <p:nvPr userDrawn="1"/>
        </p:nvSpPr>
        <p:spPr bwMode="auto">
          <a:xfrm>
            <a:off x="0" y="533400"/>
            <a:ext cx="9144000" cy="0"/>
          </a:xfrm>
          <a:prstGeom prst="line">
            <a:avLst/>
          </a:prstGeom>
          <a:noFill/>
          <a:ln w="38100">
            <a:solidFill>
              <a:schemeClr val="bg1"/>
            </a:solidFill>
            <a:round/>
            <a:headEnd/>
            <a:tailEnd/>
          </a:ln>
          <a:effectLst/>
        </p:spPr>
        <p:txBody>
          <a:bodyPr wrap="none" anchor="ctr"/>
          <a:lstStyle/>
          <a:p>
            <a:pPr>
              <a:defRPr/>
            </a:pPr>
            <a:endParaRPr lang="en-US"/>
          </a:p>
        </p:txBody>
      </p:sp>
      <p:sp>
        <p:nvSpPr>
          <p:cNvPr id="4098" name="Rectangle 2"/>
          <p:cNvSpPr>
            <a:spLocks noGrp="1" noChangeArrowheads="1"/>
          </p:cNvSpPr>
          <p:nvPr>
            <p:ph type="ctrTitle"/>
          </p:nvPr>
        </p:nvSpPr>
        <p:spPr bwMode="auto">
          <a:xfrm>
            <a:off x="455613" y="2284413"/>
            <a:ext cx="8226425" cy="1143000"/>
          </a:xfrm>
        </p:spPr>
        <p:txBody>
          <a:bodyPr/>
          <a:lstStyle>
            <a:lvl1pPr>
              <a:lnSpc>
                <a:spcPts val="4000"/>
              </a:lnSpc>
              <a:defRPr sz="2800"/>
            </a:lvl1pPr>
          </a:lstStyle>
          <a:p>
            <a:r>
              <a:rPr lang="en-US"/>
              <a:t>Click to edit Master title style</a:t>
            </a:r>
          </a:p>
        </p:txBody>
      </p:sp>
      <p:sp>
        <p:nvSpPr>
          <p:cNvPr id="4099" name="Rectangle 3"/>
          <p:cNvSpPr>
            <a:spLocks noGrp="1" noChangeArrowheads="1"/>
          </p:cNvSpPr>
          <p:nvPr>
            <p:ph type="subTitle" idx="1"/>
          </p:nvPr>
        </p:nvSpPr>
        <p:spPr bwMode="auto">
          <a:xfrm>
            <a:off x="455613" y="3884613"/>
            <a:ext cx="8226425" cy="914400"/>
          </a:xfrm>
          <a:noFill/>
        </p:spPr>
        <p:txBody>
          <a:bodyPr/>
          <a:lstStyle>
            <a:lvl1pPr marL="0" indent="0">
              <a:spcBef>
                <a:spcPct val="0"/>
              </a:spcBef>
              <a:buFontTx/>
              <a:buNone/>
              <a:defRPr sz="1800"/>
            </a:lvl1pPr>
          </a:lstStyle>
          <a:p>
            <a:r>
              <a:rPr lang="en-US"/>
              <a:t>Click to edit Master subtitle style</a:t>
            </a:r>
          </a:p>
        </p:txBody>
      </p:sp>
      <p:sp>
        <p:nvSpPr>
          <p:cNvPr id="11" name="Rectangle 4"/>
          <p:cNvSpPr>
            <a:spLocks noGrp="1" noChangeArrowheads="1"/>
          </p:cNvSpPr>
          <p:nvPr>
            <p:ph type="dt" sz="half" idx="10"/>
          </p:nvPr>
        </p:nvSpPr>
        <p:spPr bwMode="auto">
          <a:xfrm>
            <a:off x="457200" y="4799013"/>
            <a:ext cx="8226425" cy="685800"/>
          </a:xfrm>
          <a:prstGeom prst="rect">
            <a:avLst/>
          </a:prstGeom>
          <a:ln>
            <a:miter lim="800000"/>
            <a:headEnd/>
            <a:tailEnd/>
          </a:ln>
        </p:spPr>
        <p:txBody>
          <a:bodyPr vert="horz" wrap="square" lIns="0" tIns="0" rIns="0" bIns="0" numCol="1" anchor="b" anchorCtr="0" compatLnSpc="1">
            <a:prstTxWarp prst="textNoShape">
              <a:avLst/>
            </a:prstTxWarp>
          </a:bodyPr>
          <a:lstStyle>
            <a:lvl1pPr eaLnBrk="0" hangingPunct="0">
              <a:defRPr sz="140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9450"/>
            <a:ext cx="2057400" cy="526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79450"/>
            <a:ext cx="6019800" cy="526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50"/>
            <a:ext cx="82296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0013"/>
            <a:ext cx="8229600" cy="4570412"/>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79450"/>
            <a:ext cx="82296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0013"/>
            <a:ext cx="4038600"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0013"/>
            <a:ext cx="4038600"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0625"/>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0625"/>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50"/>
            <a:ext cx="8229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0013"/>
            <a:ext cx="4038600"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5" name="Picture 5" descr="DVP1954028"/>
          <p:cNvPicPr>
            <a:picLocks noChangeAspect="1" noChangeArrowheads="1"/>
          </p:cNvPicPr>
          <p:nvPr userDrawn="1"/>
        </p:nvPicPr>
        <p:blipFill>
          <a:blip r:embed="rId3" cstate="print"/>
          <a:srcRect b="5922"/>
          <a:stretch>
            <a:fillRect/>
          </a:stretch>
        </p:blipFill>
        <p:spPr bwMode="auto">
          <a:xfrm>
            <a:off x="341313" y="311150"/>
            <a:ext cx="8442325" cy="3051175"/>
          </a:xfrm>
          <a:prstGeom prst="rect">
            <a:avLst/>
          </a:prstGeom>
          <a:noFill/>
          <a:ln w="9525">
            <a:noFill/>
            <a:miter lim="800000"/>
            <a:headEnd/>
            <a:tailEnd/>
          </a:ln>
        </p:spPr>
      </p:pic>
      <p:sp>
        <p:nvSpPr>
          <p:cNvPr id="8194" name="Rectangle 2"/>
          <p:cNvSpPr>
            <a:spLocks noGrp="1" noChangeArrowheads="1"/>
          </p:cNvSpPr>
          <p:nvPr>
            <p:ph type="ctrTitle"/>
          </p:nvPr>
        </p:nvSpPr>
        <p:spPr>
          <a:xfrm>
            <a:off x="361950" y="3514725"/>
            <a:ext cx="8382000" cy="819150"/>
          </a:xfrm>
        </p:spPr>
        <p:txBody>
          <a:bodyPr/>
          <a:lstStyle>
            <a:lvl1pPr>
              <a:defRPr sz="3200"/>
            </a:lvl1pPr>
          </a:lstStyle>
          <a:p>
            <a:r>
              <a:rPr lang="en-US"/>
              <a:t>Click to edit Master title style</a:t>
            </a:r>
          </a:p>
        </p:txBody>
      </p:sp>
      <p:sp>
        <p:nvSpPr>
          <p:cNvPr id="8195" name="Rectangle 3"/>
          <p:cNvSpPr>
            <a:spLocks noGrp="1" noChangeArrowheads="1"/>
          </p:cNvSpPr>
          <p:nvPr>
            <p:ph type="subTitle" idx="1"/>
          </p:nvPr>
        </p:nvSpPr>
        <p:spPr>
          <a:xfrm>
            <a:off x="361950" y="4578350"/>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1358123-BDC4-4D6C-9CAB-BE95CFF228B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F6FFC43-AD61-4094-B57A-A69765AFB2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4E07859-0BC5-4018-B3A8-BDC8BF96D6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AECCB843-1598-4D1A-BFEB-510338CE2E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952B346F-B4C6-457A-B729-72A1BA2792F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709EB1E-B5C0-40A6-ACE1-6747A701876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23B4E73-36A5-4882-AB0D-D7B533825D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1C6B01A-CB8E-46B6-9555-8309D728783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28EFBD2-66D0-4D60-B3DE-5EAC5B9B06D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CE23C6E-E022-4939-8F2B-7BD49083425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50"/>
            <a:ext cx="82296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0013"/>
            <a:ext cx="8229600" cy="4570412"/>
          </a:xfrm>
        </p:spPr>
        <p:txBody>
          <a:bodyPr/>
          <a:lstStyle/>
          <a:p>
            <a:pPr lvl="0"/>
            <a:endParaRPr lang="en-US" noProof="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79450"/>
            <a:ext cx="82296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0013"/>
            <a:ext cx="4038600"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0013"/>
            <a:ext cx="4038600" cy="220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0625"/>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0625"/>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50"/>
            <a:ext cx="8229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0013"/>
            <a:ext cx="4038600"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defRPr/>
            </a:pPr>
            <a:endParaRPr lang="en-US">
              <a:solidFill>
                <a:srgbClr val="4B4B4B"/>
              </a:solidFill>
              <a:latin typeface="Arial" pitchFamily="34" charset="0"/>
            </a:endParaRPr>
          </a:p>
        </p:txBody>
      </p:sp>
      <p:pic>
        <p:nvPicPr>
          <p:cNvPr id="5"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6" name="Picture 10" descr="RESIZE hands.jpg"/>
          <p:cNvPicPr>
            <a:picLocks noChangeAspect="1"/>
          </p:cNvPicPr>
          <p:nvPr userDrawn="1"/>
        </p:nvPicPr>
        <p:blipFill>
          <a:blip r:embed="rId3" cstate="print"/>
          <a:srcRect/>
          <a:stretch>
            <a:fillRect/>
          </a:stretch>
        </p:blipFill>
        <p:spPr bwMode="auto">
          <a:xfrm>
            <a:off x="304800" y="304800"/>
            <a:ext cx="8534400" cy="3021013"/>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7A08811-5D36-46CC-9832-5A930FD52BB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6D6D862-6745-4F20-8DDA-3F26AF5DDCD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297BAA8-32B2-49A7-9868-AA55372276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81DFA2BD-FC81-4A76-AFCD-22DD4D2FFEB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A38363C1-251E-4735-8FCC-FC0D8D5F4DF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3F7393A2-6141-4E0D-B073-4856CF951FE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E830E37-F531-4049-87C7-6D9BAF8FEDE5}"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52D7D6C-E588-4642-B349-15FAD4FDBB9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805291D-8976-4E06-BFE4-90466865266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122D938-BE20-40CD-9418-55CDB94238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D041F1F5-3FB7-4087-911E-DB7660CB26EE}"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6E57973B-23F6-4C5F-B45D-4348808144F6}"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63"/>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378F17A4-3263-4BEC-9BE7-F5B43A80E67F}"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169F393C-FF5C-46D6-B72D-B84B74B06B2A}"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1" y="275070"/>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p>
        </p:txBody>
      </p:sp>
      <p:sp>
        <p:nvSpPr>
          <p:cNvPr id="8" name="Rectangle 4"/>
          <p:cNvSpPr>
            <a:spLocks noGrp="1" noChangeArrowheads="1"/>
          </p:cNvSpPr>
          <p:nvPr>
            <p:ph type="ftr" idx="11"/>
          </p:nvPr>
        </p:nvSpPr>
        <p:spPr>
          <a:ln/>
        </p:spPr>
        <p:txBody>
          <a:bodyPr/>
          <a:lstStyle>
            <a:lvl1pPr>
              <a:defRPr/>
            </a:lvl1pPr>
          </a:lstStyle>
          <a:p>
            <a:pPr>
              <a:defRPr/>
            </a:pPr>
            <a:endParaRPr lang="ru-RU"/>
          </a:p>
        </p:txBody>
      </p:sp>
      <p:sp>
        <p:nvSpPr>
          <p:cNvPr id="9" name="Rectangle 5"/>
          <p:cNvSpPr>
            <a:spLocks noGrp="1" noChangeArrowheads="1"/>
          </p:cNvSpPr>
          <p:nvPr>
            <p:ph type="sldNum" idx="12"/>
          </p:nvPr>
        </p:nvSpPr>
        <p:spPr>
          <a:ln/>
        </p:spPr>
        <p:txBody>
          <a:bodyPr/>
          <a:lstStyle>
            <a:lvl1pPr>
              <a:defRPr/>
            </a:lvl1pPr>
          </a:lstStyle>
          <a:p>
            <a:pPr>
              <a:defRPr/>
            </a:pPr>
            <a:fld id="{8DF0A607-099A-4558-8AAB-D76F7E18FF3A}"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4"/>
          <p:cNvSpPr>
            <a:spLocks noGrp="1" noChangeArrowheads="1"/>
          </p:cNvSpPr>
          <p:nvPr>
            <p:ph type="ftr" idx="11"/>
          </p:nvPr>
        </p:nvSpPr>
        <p:spPr>
          <a:ln/>
        </p:spPr>
        <p:txBody>
          <a:bodyPr/>
          <a:lstStyle>
            <a:lvl1pPr>
              <a:defRPr/>
            </a:lvl1pPr>
          </a:lstStyle>
          <a:p>
            <a:pPr>
              <a:defRPr/>
            </a:pPr>
            <a:endParaRPr lang="ru-RU"/>
          </a:p>
        </p:txBody>
      </p:sp>
      <p:sp>
        <p:nvSpPr>
          <p:cNvPr id="5" name="Rectangle 5"/>
          <p:cNvSpPr>
            <a:spLocks noGrp="1" noChangeArrowheads="1"/>
          </p:cNvSpPr>
          <p:nvPr>
            <p:ph type="sldNum" idx="12"/>
          </p:nvPr>
        </p:nvSpPr>
        <p:spPr>
          <a:ln/>
        </p:spPr>
        <p:txBody>
          <a:bodyPr/>
          <a:lstStyle>
            <a:lvl1pPr>
              <a:defRPr/>
            </a:lvl1pPr>
          </a:lstStyle>
          <a:p>
            <a:pPr>
              <a:defRPr/>
            </a:pPr>
            <a:fld id="{BC14406D-B0B5-4CC4-9C0C-486EE2DD7C0A}"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p>
        </p:txBody>
      </p:sp>
      <p:sp>
        <p:nvSpPr>
          <p:cNvPr id="3" name="Rectangle 4"/>
          <p:cNvSpPr>
            <a:spLocks noGrp="1" noChangeArrowheads="1"/>
          </p:cNvSpPr>
          <p:nvPr>
            <p:ph type="ftr" idx="11"/>
          </p:nvPr>
        </p:nvSpPr>
        <p:spPr>
          <a:ln/>
        </p:spPr>
        <p:txBody>
          <a:bodyPr/>
          <a:lstStyle>
            <a:lvl1pPr>
              <a:defRPr/>
            </a:lvl1pPr>
          </a:lstStyle>
          <a:p>
            <a:pPr>
              <a:defRPr/>
            </a:pPr>
            <a:endParaRPr lang="ru-RU"/>
          </a:p>
        </p:txBody>
      </p:sp>
      <p:sp>
        <p:nvSpPr>
          <p:cNvPr id="4" name="Rectangle 5"/>
          <p:cNvSpPr>
            <a:spLocks noGrp="1" noChangeArrowheads="1"/>
          </p:cNvSpPr>
          <p:nvPr>
            <p:ph type="sldNum" idx="12"/>
          </p:nvPr>
        </p:nvSpPr>
        <p:spPr>
          <a:ln/>
        </p:spPr>
        <p:txBody>
          <a:bodyPr/>
          <a:lstStyle>
            <a:lvl1pPr>
              <a:defRPr/>
            </a:lvl1pPr>
          </a:lstStyle>
          <a:p>
            <a:pPr>
              <a:defRPr/>
            </a:pPr>
            <a:fld id="{FF822E15-9422-4940-9D8E-9052D91E668F}"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D7DB7532-C5E0-4A2D-9EA0-759CE1B4B4FF}"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1" y="4800025"/>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ru-RU" noProof="0" smtClean="0"/>
          </a:p>
        </p:txBody>
      </p:sp>
      <p:sp>
        <p:nvSpPr>
          <p:cNvPr id="4" name="Текст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p>
        </p:txBody>
      </p:sp>
      <p:sp>
        <p:nvSpPr>
          <p:cNvPr id="6" name="Rectangle 4"/>
          <p:cNvSpPr>
            <a:spLocks noGrp="1" noChangeArrowheads="1"/>
          </p:cNvSpPr>
          <p:nvPr>
            <p:ph type="ftr" idx="11"/>
          </p:nvPr>
        </p:nvSpPr>
        <p:spPr>
          <a:ln/>
        </p:spPr>
        <p:txBody>
          <a:bodyPr/>
          <a:lstStyle>
            <a:lvl1pPr>
              <a:defRPr/>
            </a:lvl1pPr>
          </a:lstStyle>
          <a:p>
            <a:pPr>
              <a:defRPr/>
            </a:pPr>
            <a:endParaRPr lang="ru-RU"/>
          </a:p>
        </p:txBody>
      </p:sp>
      <p:sp>
        <p:nvSpPr>
          <p:cNvPr id="7" name="Rectangle 5"/>
          <p:cNvSpPr>
            <a:spLocks noGrp="1" noChangeArrowheads="1"/>
          </p:cNvSpPr>
          <p:nvPr>
            <p:ph type="sldNum" idx="12"/>
          </p:nvPr>
        </p:nvSpPr>
        <p:spPr>
          <a:ln/>
        </p:spPr>
        <p:txBody>
          <a:bodyPr/>
          <a:lstStyle>
            <a:lvl1pPr>
              <a:defRPr/>
            </a:lvl1pPr>
          </a:lstStyle>
          <a:p>
            <a:pPr>
              <a:defRPr/>
            </a:pPr>
            <a:fld id="{CB0D0D96-508F-4339-A989-AD51582307FF}"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F1A3E9FB-0FA5-4BEC-BC24-5475A6DAE0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880" y="273629"/>
            <a:ext cx="2056320" cy="585565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1" y="273629"/>
            <a:ext cx="6032160" cy="58556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p>
        </p:txBody>
      </p:sp>
      <p:sp>
        <p:nvSpPr>
          <p:cNvPr id="5" name="Rectangle 4"/>
          <p:cNvSpPr>
            <a:spLocks noGrp="1" noChangeArrowheads="1"/>
          </p:cNvSpPr>
          <p:nvPr>
            <p:ph type="ftr" idx="11"/>
          </p:nvPr>
        </p:nvSpPr>
        <p:spPr>
          <a:ln/>
        </p:spPr>
        <p:txBody>
          <a:bodyPr/>
          <a:lstStyle>
            <a:lvl1pPr>
              <a:defRPr/>
            </a:lvl1pPr>
          </a:lstStyle>
          <a:p>
            <a:pPr>
              <a:defRPr/>
            </a:pPr>
            <a:endParaRPr lang="ru-RU"/>
          </a:p>
        </p:txBody>
      </p:sp>
      <p:sp>
        <p:nvSpPr>
          <p:cNvPr id="6" name="Rectangle 5"/>
          <p:cNvSpPr>
            <a:spLocks noGrp="1" noChangeArrowheads="1"/>
          </p:cNvSpPr>
          <p:nvPr>
            <p:ph type="sldNum" idx="12"/>
          </p:nvPr>
        </p:nvSpPr>
        <p:spPr>
          <a:ln/>
        </p:spPr>
        <p:txBody>
          <a:bodyPr/>
          <a:lstStyle>
            <a:lvl1pPr>
              <a:defRPr/>
            </a:lvl1pPr>
          </a:lstStyle>
          <a:p>
            <a:pPr>
              <a:defRPr/>
            </a:pPr>
            <a:fld id="{FC6BDF87-4042-467A-B837-E3A46CDCEC25}"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1" y="273629"/>
            <a:ext cx="8226720" cy="1143480"/>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p>
        </p:txBody>
      </p:sp>
      <p:sp>
        <p:nvSpPr>
          <p:cNvPr id="4" name="Rectangle 4"/>
          <p:cNvSpPr>
            <a:spLocks noGrp="1" noChangeArrowheads="1"/>
          </p:cNvSpPr>
          <p:nvPr>
            <p:ph type="ftr" idx="11"/>
          </p:nvPr>
        </p:nvSpPr>
        <p:spPr>
          <a:ln/>
        </p:spPr>
        <p:txBody>
          <a:bodyPr/>
          <a:lstStyle>
            <a:lvl1pPr>
              <a:defRPr/>
            </a:lvl1pPr>
          </a:lstStyle>
          <a:p>
            <a:pPr>
              <a:defRPr/>
            </a:pPr>
            <a:endParaRPr lang="ru-RU"/>
          </a:p>
        </p:txBody>
      </p:sp>
      <p:sp>
        <p:nvSpPr>
          <p:cNvPr id="5" name="Rectangle 5"/>
          <p:cNvSpPr>
            <a:spLocks noGrp="1" noChangeArrowheads="1"/>
          </p:cNvSpPr>
          <p:nvPr>
            <p:ph type="sldNum" idx="12"/>
          </p:nvPr>
        </p:nvSpPr>
        <p:spPr>
          <a:ln/>
        </p:spPr>
        <p:txBody>
          <a:bodyPr/>
          <a:lstStyle>
            <a:lvl1pPr>
              <a:defRPr/>
            </a:lvl1pPr>
          </a:lstStyle>
          <a:p>
            <a:pPr>
              <a:defRPr/>
            </a:pPr>
            <a:fld id="{1A5F51E9-76C6-45AF-96D4-DCD78423A73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57200" y="679450"/>
            <a:ext cx="82296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370013"/>
            <a:ext cx="8229600" cy="457041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ChangeArrowheads="1"/>
          </p:cNvSpPr>
          <p:nvPr userDrawn="1"/>
        </p:nvSpPr>
        <p:spPr bwMode="gray">
          <a:xfrm>
            <a:off x="6781800" y="6473825"/>
            <a:ext cx="1981200" cy="152400"/>
          </a:xfrm>
          <a:prstGeom prst="rect">
            <a:avLst/>
          </a:prstGeom>
          <a:noFill/>
          <a:ln w="9525">
            <a:noFill/>
            <a:miter lim="800000"/>
            <a:headEnd/>
            <a:tailEnd/>
          </a:ln>
          <a:effectLst/>
        </p:spPr>
        <p:txBody>
          <a:bodyPr lIns="0" tIns="0" rIns="0" bIns="0" anchor="b" anchorCtr="1"/>
          <a:lstStyle/>
          <a:p>
            <a:pPr eaLnBrk="0" hangingPunct="0">
              <a:defRPr/>
            </a:pPr>
            <a:r>
              <a:rPr lang="en-US" sz="800"/>
              <a:t>Copyright 2006 Thomson Corporation</a:t>
            </a:r>
          </a:p>
        </p:txBody>
      </p:sp>
      <p:sp>
        <p:nvSpPr>
          <p:cNvPr id="3077" name="Rectangle 5"/>
          <p:cNvSpPr>
            <a:spLocks noChangeArrowheads="1"/>
          </p:cNvSpPr>
          <p:nvPr userDrawn="1"/>
        </p:nvSpPr>
        <p:spPr bwMode="auto">
          <a:xfrm>
            <a:off x="4381500" y="6473825"/>
            <a:ext cx="381000" cy="155575"/>
          </a:xfrm>
          <a:prstGeom prst="rect">
            <a:avLst/>
          </a:prstGeom>
          <a:noFill/>
          <a:ln w="9525">
            <a:noFill/>
            <a:miter lim="800000"/>
            <a:headEnd/>
            <a:tailEnd/>
          </a:ln>
          <a:effectLst/>
        </p:spPr>
        <p:txBody>
          <a:bodyPr lIns="0" tIns="0" rIns="0" bIns="0" anchor="b" anchorCtr="1"/>
          <a:lstStyle/>
          <a:p>
            <a:pPr algn="r" eaLnBrk="0" hangingPunct="0">
              <a:defRPr/>
            </a:pPr>
            <a:fld id="{18F74AD6-723F-4964-A40E-5814EFDCBB0D}" type="slidenum">
              <a:rPr lang="en-US" sz="800"/>
              <a:pPr algn="r" eaLnBrk="0" hangingPunct="0">
                <a:defRPr/>
              </a:pPr>
              <a:t>‹#›</a:t>
            </a:fld>
            <a:endParaRPr lang="en-US" sz="800"/>
          </a:p>
        </p:txBody>
      </p:sp>
      <p:sp>
        <p:nvSpPr>
          <p:cNvPr id="3078" name="Rectangle 6"/>
          <p:cNvSpPr>
            <a:spLocks noChangeArrowheads="1"/>
          </p:cNvSpPr>
          <p:nvPr userDrawn="1"/>
        </p:nvSpPr>
        <p:spPr bwMode="auto">
          <a:xfrm>
            <a:off x="0" y="0"/>
            <a:ext cx="9144000" cy="533400"/>
          </a:xfrm>
          <a:prstGeom prst="rect">
            <a:avLst/>
          </a:prstGeom>
          <a:solidFill>
            <a:schemeClr val="tx2"/>
          </a:solidFill>
          <a:ln w="9525">
            <a:noFill/>
            <a:miter lim="800000"/>
            <a:headEnd/>
            <a:tailEnd/>
          </a:ln>
          <a:effectLst/>
        </p:spPr>
        <p:txBody>
          <a:bodyPr wrap="none" anchor="ctr"/>
          <a:lstStyle/>
          <a:p>
            <a:pPr>
              <a:defRPr/>
            </a:pPr>
            <a:endParaRPr lang="en-US"/>
          </a:p>
        </p:txBody>
      </p:sp>
      <p:grpSp>
        <p:nvGrpSpPr>
          <p:cNvPr id="1031" name="Group 7"/>
          <p:cNvGrpSpPr>
            <a:grpSpLocks/>
          </p:cNvGrpSpPr>
          <p:nvPr userDrawn="1"/>
        </p:nvGrpSpPr>
        <p:grpSpPr bwMode="auto">
          <a:xfrm>
            <a:off x="381000" y="152400"/>
            <a:ext cx="8382000" cy="304800"/>
            <a:chOff x="240" y="48"/>
            <a:chExt cx="5280" cy="192"/>
          </a:xfrm>
        </p:grpSpPr>
        <p:pic>
          <p:nvPicPr>
            <p:cNvPr id="1034" name="Picture 8" descr="tagline&amp;icon"/>
            <p:cNvPicPr>
              <a:picLocks noChangeAspect="1" noChangeArrowheads="1"/>
            </p:cNvPicPr>
            <p:nvPr userDrawn="1"/>
          </p:nvPicPr>
          <p:blipFill>
            <a:blip r:embed="rId16" cstate="print"/>
            <a:srcRect/>
            <a:stretch>
              <a:fillRect/>
            </a:stretch>
          </p:blipFill>
          <p:spPr bwMode="auto">
            <a:xfrm>
              <a:off x="4464" y="70"/>
              <a:ext cx="1056" cy="170"/>
            </a:xfrm>
            <a:prstGeom prst="rect">
              <a:avLst/>
            </a:prstGeom>
            <a:noFill/>
            <a:ln w="9525">
              <a:noFill/>
              <a:miter lim="800000"/>
              <a:headEnd/>
              <a:tailEnd/>
            </a:ln>
          </p:spPr>
        </p:pic>
        <p:pic>
          <p:nvPicPr>
            <p:cNvPr id="1035" name="Picture 9" descr="wok-white"/>
            <p:cNvPicPr>
              <a:picLocks noChangeAspect="1" noChangeArrowheads="1"/>
            </p:cNvPicPr>
            <p:nvPr userDrawn="1"/>
          </p:nvPicPr>
          <p:blipFill>
            <a:blip r:embed="rId17" cstate="print"/>
            <a:srcRect/>
            <a:stretch>
              <a:fillRect/>
            </a:stretch>
          </p:blipFill>
          <p:spPr bwMode="auto">
            <a:xfrm>
              <a:off x="240" y="48"/>
              <a:ext cx="1824" cy="190"/>
            </a:xfrm>
            <a:prstGeom prst="rect">
              <a:avLst/>
            </a:prstGeom>
            <a:noFill/>
            <a:ln w="9525">
              <a:noFill/>
              <a:miter lim="800000"/>
              <a:headEnd/>
              <a:tailEnd/>
            </a:ln>
          </p:spPr>
        </p:pic>
      </p:grpSp>
      <p:pic>
        <p:nvPicPr>
          <p:cNvPr id="1032" name="Picture 10" descr="logo-grnrule"/>
          <p:cNvPicPr>
            <a:picLocks noChangeAspect="1" noChangeArrowheads="1"/>
          </p:cNvPicPr>
          <p:nvPr userDrawn="1"/>
        </p:nvPicPr>
        <p:blipFill>
          <a:blip r:embed="rId18" cstate="print"/>
          <a:srcRect/>
          <a:stretch>
            <a:fillRect/>
          </a:stretch>
        </p:blipFill>
        <p:spPr bwMode="auto">
          <a:xfrm>
            <a:off x="0" y="6108700"/>
            <a:ext cx="9634538" cy="520700"/>
          </a:xfrm>
          <a:prstGeom prst="rect">
            <a:avLst/>
          </a:prstGeom>
          <a:noFill/>
          <a:ln w="9525">
            <a:noFill/>
            <a:miter lim="800000"/>
            <a:headEnd/>
            <a:tailEnd/>
          </a:ln>
        </p:spPr>
      </p:pic>
      <p:sp>
        <p:nvSpPr>
          <p:cNvPr id="3083" name="Line 11"/>
          <p:cNvSpPr>
            <a:spLocks noChangeShapeType="1"/>
          </p:cNvSpPr>
          <p:nvPr userDrawn="1"/>
        </p:nvSpPr>
        <p:spPr bwMode="auto">
          <a:xfrm>
            <a:off x="0" y="533400"/>
            <a:ext cx="9144000" cy="0"/>
          </a:xfrm>
          <a:prstGeom prst="line">
            <a:avLst/>
          </a:prstGeom>
          <a:noFill/>
          <a:ln w="38100">
            <a:solidFill>
              <a:schemeClr val="bg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964"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Lst>
  <p:txStyles>
    <p:titleStyle>
      <a:lvl1pPr algn="l" rtl="0" eaLnBrk="0" fontAlgn="base" hangingPunct="0">
        <a:lnSpc>
          <a:spcPts val="3200"/>
        </a:lnSpc>
        <a:spcBef>
          <a:spcPct val="0"/>
        </a:spcBef>
        <a:spcAft>
          <a:spcPct val="0"/>
        </a:spcAft>
        <a:defRPr sz="2400" b="1">
          <a:solidFill>
            <a:srgbClr val="339933"/>
          </a:solidFill>
          <a:latin typeface="+mj-lt"/>
          <a:ea typeface="+mj-ea"/>
          <a:cs typeface="+mj-cs"/>
        </a:defRPr>
      </a:lvl1pPr>
      <a:lvl2pPr algn="l" rtl="0" eaLnBrk="0" fontAlgn="base" hangingPunct="0">
        <a:lnSpc>
          <a:spcPts val="3200"/>
        </a:lnSpc>
        <a:spcBef>
          <a:spcPct val="0"/>
        </a:spcBef>
        <a:spcAft>
          <a:spcPct val="0"/>
        </a:spcAft>
        <a:defRPr sz="2400" b="1">
          <a:solidFill>
            <a:srgbClr val="339933"/>
          </a:solidFill>
          <a:latin typeface="Arial" charset="0"/>
        </a:defRPr>
      </a:lvl2pPr>
      <a:lvl3pPr algn="l" rtl="0" eaLnBrk="0" fontAlgn="base" hangingPunct="0">
        <a:lnSpc>
          <a:spcPts val="3200"/>
        </a:lnSpc>
        <a:spcBef>
          <a:spcPct val="0"/>
        </a:spcBef>
        <a:spcAft>
          <a:spcPct val="0"/>
        </a:spcAft>
        <a:defRPr sz="2400" b="1">
          <a:solidFill>
            <a:srgbClr val="339933"/>
          </a:solidFill>
          <a:latin typeface="Arial" charset="0"/>
        </a:defRPr>
      </a:lvl3pPr>
      <a:lvl4pPr algn="l" rtl="0" eaLnBrk="0" fontAlgn="base" hangingPunct="0">
        <a:lnSpc>
          <a:spcPts val="3200"/>
        </a:lnSpc>
        <a:spcBef>
          <a:spcPct val="0"/>
        </a:spcBef>
        <a:spcAft>
          <a:spcPct val="0"/>
        </a:spcAft>
        <a:defRPr sz="2400" b="1">
          <a:solidFill>
            <a:srgbClr val="339933"/>
          </a:solidFill>
          <a:latin typeface="Arial" charset="0"/>
        </a:defRPr>
      </a:lvl4pPr>
      <a:lvl5pPr algn="l" rtl="0" eaLnBrk="0" fontAlgn="base" hangingPunct="0">
        <a:lnSpc>
          <a:spcPts val="3200"/>
        </a:lnSpc>
        <a:spcBef>
          <a:spcPct val="0"/>
        </a:spcBef>
        <a:spcAft>
          <a:spcPct val="0"/>
        </a:spcAft>
        <a:defRPr sz="2400" b="1">
          <a:solidFill>
            <a:srgbClr val="339933"/>
          </a:solidFill>
          <a:latin typeface="Arial" charset="0"/>
        </a:defRPr>
      </a:lvl5pPr>
      <a:lvl6pPr marL="457200" algn="l" rtl="0" fontAlgn="base">
        <a:lnSpc>
          <a:spcPts val="3200"/>
        </a:lnSpc>
        <a:spcBef>
          <a:spcPct val="0"/>
        </a:spcBef>
        <a:spcAft>
          <a:spcPct val="0"/>
        </a:spcAft>
        <a:defRPr sz="2400" b="1">
          <a:solidFill>
            <a:srgbClr val="339933"/>
          </a:solidFill>
          <a:latin typeface="Arial" charset="0"/>
        </a:defRPr>
      </a:lvl6pPr>
      <a:lvl7pPr marL="914400" algn="l" rtl="0" fontAlgn="base">
        <a:lnSpc>
          <a:spcPts val="3200"/>
        </a:lnSpc>
        <a:spcBef>
          <a:spcPct val="0"/>
        </a:spcBef>
        <a:spcAft>
          <a:spcPct val="0"/>
        </a:spcAft>
        <a:defRPr sz="2400" b="1">
          <a:solidFill>
            <a:srgbClr val="339933"/>
          </a:solidFill>
          <a:latin typeface="Arial" charset="0"/>
        </a:defRPr>
      </a:lvl7pPr>
      <a:lvl8pPr marL="1371600" algn="l" rtl="0" fontAlgn="base">
        <a:lnSpc>
          <a:spcPts val="3200"/>
        </a:lnSpc>
        <a:spcBef>
          <a:spcPct val="0"/>
        </a:spcBef>
        <a:spcAft>
          <a:spcPct val="0"/>
        </a:spcAft>
        <a:defRPr sz="2400" b="1">
          <a:solidFill>
            <a:srgbClr val="339933"/>
          </a:solidFill>
          <a:latin typeface="Arial" charset="0"/>
        </a:defRPr>
      </a:lvl8pPr>
      <a:lvl9pPr marL="1828800" algn="l" rtl="0" fontAlgn="base">
        <a:lnSpc>
          <a:spcPts val="3200"/>
        </a:lnSpc>
        <a:spcBef>
          <a:spcPct val="0"/>
        </a:spcBef>
        <a:spcAft>
          <a:spcPct val="0"/>
        </a:spcAft>
        <a:defRPr sz="2400" b="1">
          <a:solidFill>
            <a:srgbClr val="339933"/>
          </a:solidFill>
          <a:latin typeface="Arial" charset="0"/>
        </a:defRPr>
      </a:lvl9pPr>
    </p:titleStyle>
    <p:bodyStyle>
      <a:lvl1pPr marL="228600" indent="-228600" algn="l" rtl="0" eaLnBrk="0" fontAlgn="base" hangingPunct="0">
        <a:spcBef>
          <a:spcPct val="50000"/>
        </a:spcBef>
        <a:spcAft>
          <a:spcPct val="0"/>
        </a:spcAft>
        <a:buChar char="•"/>
        <a:defRPr sz="2000">
          <a:solidFill>
            <a:schemeClr val="tx1"/>
          </a:solidFill>
          <a:latin typeface="+mn-lt"/>
          <a:ea typeface="+mn-ea"/>
          <a:cs typeface="+mn-cs"/>
        </a:defRPr>
      </a:lvl1pPr>
      <a:lvl2pPr marL="803275" indent="-228600" algn="l" rtl="0" eaLnBrk="0" fontAlgn="base" hangingPunct="0">
        <a:spcBef>
          <a:spcPct val="20000"/>
        </a:spcBef>
        <a:spcAft>
          <a:spcPct val="0"/>
        </a:spcAft>
        <a:buChar char="–"/>
        <a:defRPr>
          <a:solidFill>
            <a:schemeClr val="tx1"/>
          </a:solidFill>
          <a:latin typeface="+mn-lt"/>
        </a:defRPr>
      </a:lvl2pPr>
      <a:lvl3pPr marL="1368425" indent="-228600" algn="l" rtl="0" eaLnBrk="0" fontAlgn="base" hangingPunct="0">
        <a:spcBef>
          <a:spcPct val="20000"/>
        </a:spcBef>
        <a:spcAft>
          <a:spcPct val="0"/>
        </a:spcAft>
        <a:buChar char="•"/>
        <a:defRPr>
          <a:solidFill>
            <a:schemeClr val="tx1"/>
          </a:solidFill>
          <a:latin typeface="+mn-lt"/>
        </a:defRPr>
      </a:lvl3pPr>
      <a:lvl4pPr marL="1943100" indent="-228600" algn="l" rtl="0" eaLnBrk="0" fontAlgn="base" hangingPunct="0">
        <a:spcBef>
          <a:spcPct val="20000"/>
        </a:spcBef>
        <a:spcAft>
          <a:spcPct val="0"/>
        </a:spcAft>
        <a:buChar char="–"/>
        <a:defRPr>
          <a:solidFill>
            <a:schemeClr val="tx1"/>
          </a:solidFill>
          <a:latin typeface="+mn-lt"/>
        </a:defRPr>
      </a:lvl4pPr>
      <a:lvl5pPr marL="2517775" indent="-227013" algn="l" rtl="0" eaLnBrk="0" fontAlgn="base" hangingPunct="0">
        <a:spcBef>
          <a:spcPct val="20000"/>
        </a:spcBef>
        <a:spcAft>
          <a:spcPct val="0"/>
        </a:spcAft>
        <a:buChar char="•"/>
        <a:defRPr>
          <a:solidFill>
            <a:schemeClr val="tx1"/>
          </a:solidFill>
          <a:latin typeface="+mn-lt"/>
        </a:defRPr>
      </a:lvl5pPr>
      <a:lvl6pPr marL="2974975" indent="-227013" algn="l" rtl="0" fontAlgn="base">
        <a:spcBef>
          <a:spcPct val="20000"/>
        </a:spcBef>
        <a:spcAft>
          <a:spcPct val="0"/>
        </a:spcAft>
        <a:buChar char="•"/>
        <a:defRPr>
          <a:solidFill>
            <a:schemeClr val="tx1"/>
          </a:solidFill>
          <a:latin typeface="+mn-lt"/>
        </a:defRPr>
      </a:lvl6pPr>
      <a:lvl7pPr marL="3432175" indent="-227013" algn="l" rtl="0" fontAlgn="base">
        <a:spcBef>
          <a:spcPct val="20000"/>
        </a:spcBef>
        <a:spcAft>
          <a:spcPct val="0"/>
        </a:spcAft>
        <a:buChar char="•"/>
        <a:defRPr>
          <a:solidFill>
            <a:schemeClr val="tx1"/>
          </a:solidFill>
          <a:latin typeface="+mn-lt"/>
        </a:defRPr>
      </a:lvl7pPr>
      <a:lvl8pPr marL="3889375" indent="-227013" algn="l" rtl="0" fontAlgn="base">
        <a:spcBef>
          <a:spcPct val="20000"/>
        </a:spcBef>
        <a:spcAft>
          <a:spcPct val="0"/>
        </a:spcAft>
        <a:buChar char="•"/>
        <a:defRPr>
          <a:solidFill>
            <a:schemeClr val="tx1"/>
          </a:solidFill>
          <a:latin typeface="+mn-lt"/>
        </a:defRPr>
      </a:lvl8pPr>
      <a:lvl9pPr marL="4346575" indent="-227013"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sz="2400">
              <a:solidFill>
                <a:srgbClr val="4B4B4B"/>
              </a:solidFill>
            </a:endParaRPr>
          </a:p>
        </p:txBody>
      </p:sp>
      <p:pic>
        <p:nvPicPr>
          <p:cNvPr id="2051" name="Picture 3" descr="TR_SlideLogo_BW600"/>
          <p:cNvPicPr>
            <a:picLocks noChangeAspect="1" noChangeArrowheads="1"/>
          </p:cNvPicPr>
          <p:nvPr/>
        </p:nvPicPr>
        <p:blipFill>
          <a:blip r:embed="rId16" cstate="print"/>
          <a:srcRect/>
          <a:stretch>
            <a:fillRect/>
          </a:stretch>
        </p:blipFill>
        <p:spPr bwMode="auto">
          <a:xfrm>
            <a:off x="371475" y="6323013"/>
            <a:ext cx="1652588" cy="536575"/>
          </a:xfrm>
          <a:prstGeom prst="rect">
            <a:avLst/>
          </a:prstGeom>
          <a:noFill/>
          <a:ln w="9525">
            <a:noFill/>
            <a:miter lim="800000"/>
            <a:headEnd/>
            <a:tailEnd/>
          </a:ln>
        </p:spPr>
      </p:pic>
      <p:sp>
        <p:nvSpPr>
          <p:cNvPr id="7172"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defRPr>
            </a:lvl1pPr>
          </a:lstStyle>
          <a:p>
            <a:pPr>
              <a:defRPr/>
            </a:pPr>
            <a:endParaRPr lang="en-US"/>
          </a:p>
        </p:txBody>
      </p:sp>
      <p:sp>
        <p:nvSpPr>
          <p:cNvPr id="7173"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defRPr>
            </a:lvl1pPr>
          </a:lstStyle>
          <a:p>
            <a:pPr>
              <a:defRPr/>
            </a:pPr>
            <a:fld id="{84195DB5-16D0-4336-999D-D06CCF1B0CD9}" type="slidenum">
              <a:rPr lang="en-US"/>
              <a:pPr>
                <a:defRPr/>
              </a:pPr>
              <a:t>‹#›</a:t>
            </a:fld>
            <a:endParaRPr lang="en-US"/>
          </a:p>
        </p:txBody>
      </p:sp>
      <p:sp>
        <p:nvSpPr>
          <p:cNvPr id="2054"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8" descr="slideMaster_Logo600"/>
          <p:cNvPicPr>
            <a:picLocks noChangeAspect="1" noChangeArrowheads="1"/>
          </p:cNvPicPr>
          <p:nvPr/>
        </p:nvPicPr>
        <p:blipFill>
          <a:blip r:embed="rId17"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5"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66" r:id="rId12"/>
    <p:sldLayoutId id="2147483967" r:id="rId13"/>
    <p:sldLayoutId id="2147483968" r:id="rId14"/>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sz="2400">
              <a:solidFill>
                <a:srgbClr val="4B4B4B"/>
              </a:solidFill>
              <a:latin typeface="Arial" pitchFamily="34" charset="0"/>
            </a:endParaRPr>
          </a:p>
        </p:txBody>
      </p:sp>
      <p:pic>
        <p:nvPicPr>
          <p:cNvPr id="3075" name="Picture 3"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a:ln w="9525">
            <a:noFill/>
            <a:miter lim="800000"/>
            <a:headEnd/>
            <a:tailEnd/>
          </a:ln>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latin typeface="Arial" pitchFamily="34" charset="0"/>
              </a:defRPr>
            </a:lvl1pPr>
          </a:lstStyle>
          <a:p>
            <a:pPr>
              <a:defRPr/>
            </a:pPr>
            <a:endParaRPr lang="en-US"/>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latin typeface="Arial" pitchFamily="34" charset="0"/>
              </a:defRPr>
            </a:lvl1pPr>
          </a:lstStyle>
          <a:p>
            <a:pPr>
              <a:defRPr/>
            </a:pPr>
            <a:fld id="{4D80378C-B40E-47BF-B2CA-4AF3F52CCD88}" type="slidenum">
              <a:rPr lang="en-US"/>
              <a:pPr>
                <a:defRPr/>
              </a:pPr>
              <a:t>‹#›</a:t>
            </a:fld>
            <a:endParaRPr lang="en-US"/>
          </a:p>
        </p:txBody>
      </p:sp>
      <p:sp>
        <p:nvSpPr>
          <p:cNvPr id="3078"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0" name="Picture 8"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9"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pitchFamily="34" charset="0"/>
        </a:defRPr>
      </a:lvl2pPr>
      <a:lvl3pPr algn="l" rtl="0" eaLnBrk="0" fontAlgn="base" hangingPunct="0">
        <a:lnSpc>
          <a:spcPct val="90000"/>
        </a:lnSpc>
        <a:spcBef>
          <a:spcPct val="0"/>
        </a:spcBef>
        <a:spcAft>
          <a:spcPct val="0"/>
        </a:spcAft>
        <a:defRPr sz="2800">
          <a:solidFill>
            <a:schemeClr val="tx2"/>
          </a:solidFill>
          <a:latin typeface="Arial" pitchFamily="34" charset="0"/>
        </a:defRPr>
      </a:lvl3pPr>
      <a:lvl4pPr algn="l" rtl="0" eaLnBrk="0" fontAlgn="base" hangingPunct="0">
        <a:lnSpc>
          <a:spcPct val="90000"/>
        </a:lnSpc>
        <a:spcBef>
          <a:spcPct val="0"/>
        </a:spcBef>
        <a:spcAft>
          <a:spcPct val="0"/>
        </a:spcAft>
        <a:defRPr sz="2800">
          <a:solidFill>
            <a:schemeClr val="tx2"/>
          </a:solidFill>
          <a:latin typeface="Arial" pitchFamily="34" charset="0"/>
        </a:defRPr>
      </a:lvl4pPr>
      <a:lvl5pPr algn="l" rtl="0" eaLnBrk="0" fontAlgn="base" hangingPunct="0">
        <a:lnSpc>
          <a:spcPct val="90000"/>
        </a:lnSpc>
        <a:spcBef>
          <a:spcPct val="0"/>
        </a:spcBef>
        <a:spcAft>
          <a:spcPct val="0"/>
        </a:spcAft>
        <a:defRPr sz="2800">
          <a:solidFill>
            <a:schemeClr val="tx2"/>
          </a:solidFill>
          <a:latin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rial" pitchFamily="34" charset="0"/>
        </a:defRPr>
      </a:lvl6pPr>
      <a:lvl7pPr marL="914400" algn="l" rtl="0" eaLnBrk="1" fontAlgn="base" hangingPunct="1">
        <a:lnSpc>
          <a:spcPct val="90000"/>
        </a:lnSpc>
        <a:spcBef>
          <a:spcPct val="0"/>
        </a:spcBef>
        <a:spcAft>
          <a:spcPct val="0"/>
        </a:spcAft>
        <a:defRPr sz="2800">
          <a:solidFill>
            <a:schemeClr val="tx2"/>
          </a:solidFill>
          <a:latin typeface="Arial" pitchFamily="34" charset="0"/>
        </a:defRPr>
      </a:lvl7pPr>
      <a:lvl8pPr marL="1371600" algn="l" rtl="0" eaLnBrk="1" fontAlgn="base" hangingPunct="1">
        <a:lnSpc>
          <a:spcPct val="90000"/>
        </a:lnSpc>
        <a:spcBef>
          <a:spcPct val="0"/>
        </a:spcBef>
        <a:spcAft>
          <a:spcPct val="0"/>
        </a:spcAft>
        <a:defRPr sz="2800">
          <a:solidFill>
            <a:schemeClr val="tx2"/>
          </a:solidFill>
          <a:latin typeface="Arial" pitchFamily="34" charset="0"/>
        </a:defRPr>
      </a:lvl8pPr>
      <a:lvl9pPr marL="1828800" algn="l" rtl="0" eaLnBrk="1" fontAlgn="base" hangingPunct="1">
        <a:lnSpc>
          <a:spcPct val="90000"/>
        </a:lnSpc>
        <a:spcBef>
          <a:spcPct val="0"/>
        </a:spcBef>
        <a:spcAft>
          <a:spcPct val="0"/>
        </a:spcAft>
        <a:defRPr sz="2800">
          <a:solidFill>
            <a:schemeClr val="tx2"/>
          </a:solidFill>
          <a:latin typeface="Arial" pitchFamily="34"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456481" y="1604329"/>
            <a:ext cx="8226720" cy="4524955"/>
          </a:xfrm>
          <a:prstGeom prst="rect">
            <a:avLst/>
          </a:prstGeom>
          <a:noFill/>
          <a:ln w="9525">
            <a:noFill/>
            <a:round/>
            <a:headEnd/>
            <a:tailEnd/>
          </a:ln>
        </p:spPr>
        <p:txBody>
          <a:bodyPr vert="horz" wrap="square" lIns="0" tIns="25602"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56481"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656650" algn="l"/>
                <a:tab pos="1313299" algn="l"/>
                <a:tab pos="1969949" algn="l"/>
              </a:tabLst>
              <a:defRPr sz="1300" smtClean="0">
                <a:solidFill>
                  <a:srgbClr val="000000"/>
                </a:solidFill>
                <a:latin typeface="Times New Roman" pitchFamily="16" charset="0"/>
                <a:ea typeface="+mn-ea"/>
                <a:cs typeface="Arial Unicode MS" charset="0"/>
              </a:defRPr>
            </a:lvl1pPr>
          </a:lstStyle>
          <a:p>
            <a:pPr defTabSz="407526" hangingPunct="0">
              <a:lnSpc>
                <a:spcPct val="93000"/>
              </a:lnSpc>
              <a:buClr>
                <a:srgbClr val="000000"/>
              </a:buClr>
              <a:buSzPct val="100000"/>
              <a:defRPr/>
            </a:pPr>
            <a:endParaRPr lang="ru-RU"/>
          </a:p>
        </p:txBody>
      </p:sp>
      <p:sp>
        <p:nvSpPr>
          <p:cNvPr id="1028"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buFont typeface="Times New Roman" pitchFamily="16" charset="0"/>
              <a:buNone/>
              <a:tabLst>
                <a:tab pos="656650" algn="l"/>
                <a:tab pos="1313299" algn="l"/>
                <a:tab pos="1969949" algn="l"/>
                <a:tab pos="2626599" algn="l"/>
              </a:tabLst>
              <a:defRPr sz="1300" smtClean="0">
                <a:solidFill>
                  <a:srgbClr val="000000"/>
                </a:solidFill>
                <a:latin typeface="Times New Roman" pitchFamily="16" charset="0"/>
                <a:ea typeface="+mn-ea"/>
                <a:cs typeface="Arial Unicode MS" charset="0"/>
              </a:defRPr>
            </a:lvl1pPr>
          </a:lstStyle>
          <a:p>
            <a:pPr defTabSz="407526" hangingPunct="0">
              <a:lnSpc>
                <a:spcPct val="93000"/>
              </a:lnSpc>
              <a:buClr>
                <a:srgbClr val="000000"/>
              </a:buClr>
              <a:buSzPct val="100000"/>
              <a:defRPr/>
            </a:pPr>
            <a:endParaRPr lang="ru-RU"/>
          </a:p>
        </p:txBody>
      </p:sp>
      <p:sp>
        <p:nvSpPr>
          <p:cNvPr id="1029" name="Rectangle 5"/>
          <p:cNvSpPr>
            <a:spLocks noGrp="1" noChangeArrowheads="1"/>
          </p:cNvSpPr>
          <p:nvPr>
            <p:ph type="sldNum"/>
          </p:nvPr>
        </p:nvSpPr>
        <p:spPr bwMode="auto">
          <a:xfrm>
            <a:off x="6556321"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656650" algn="l"/>
                <a:tab pos="1313299" algn="l"/>
                <a:tab pos="1969949" algn="l"/>
              </a:tabLst>
              <a:defRPr sz="1300" smtClean="0">
                <a:solidFill>
                  <a:srgbClr val="000000"/>
                </a:solidFill>
                <a:latin typeface="Times New Roman" pitchFamily="16" charset="0"/>
                <a:ea typeface="+mn-ea"/>
                <a:cs typeface="Arial Unicode MS" charset="0"/>
              </a:defRPr>
            </a:lvl1pPr>
          </a:lstStyle>
          <a:p>
            <a:pPr defTabSz="407526" hangingPunct="0">
              <a:lnSpc>
                <a:spcPct val="93000"/>
              </a:lnSpc>
              <a:buClr>
                <a:srgbClr val="000000"/>
              </a:buClr>
              <a:buSzPct val="100000"/>
              <a:defRPr/>
            </a:pPr>
            <a:fld id="{8DB68C9F-3098-406D-8936-BE0E706029AC}" type="slidenum">
              <a:rPr lang="ru-RU"/>
              <a:pPr defTabSz="407526" hangingPunct="0">
                <a:lnSpc>
                  <a:spcPct val="93000"/>
                </a:lnSpc>
                <a:buClr>
                  <a:srgbClr val="000000"/>
                </a:buClr>
                <a:buSzPct val="100000"/>
                <a:defRPr/>
              </a:pPr>
              <a:t>‹#›</a:t>
            </a:fld>
            <a:endParaRPr lang="ru-RU"/>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0"/>
          <a:cs typeface="SimSun" charset="0"/>
        </a:defRPr>
      </a:lvl2pPr>
      <a:lvl3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0"/>
          <a:cs typeface="SimSun" charset="0"/>
        </a:defRPr>
      </a:lvl3pPr>
      <a:lvl4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0"/>
          <a:cs typeface="SimSun" charset="0"/>
        </a:defRPr>
      </a:lvl4pPr>
      <a:lvl5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0"/>
          <a:cs typeface="SimSun"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0"/>
          <a:cs typeface="SimSun"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0"/>
          <a:cs typeface="SimSun"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0"/>
          <a:cs typeface="SimSun"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0"/>
          <a:cs typeface="SimSun" charset="0"/>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cs typeface="+mn-cs"/>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ru-RU"/>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cientific.thomsonreuters.com/training/"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cientific.thomsonreuters.com/support/training/contacttrai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erid.com/"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ru-RU" dirty="0" smtClean="0"/>
              <a:t>Поиск в </a:t>
            </a:r>
            <a:r>
              <a:rPr lang="en-US" dirty="0" smtClean="0"/>
              <a:t>Web of Science</a:t>
            </a:r>
            <a:br>
              <a:rPr lang="en-US" dirty="0" smtClean="0"/>
            </a:br>
            <a:r>
              <a:rPr lang="ru-RU" sz="2000" i="1" dirty="0" smtClean="0"/>
              <a:t>на платформе</a:t>
            </a:r>
            <a:r>
              <a:rPr lang="en-US" sz="2000" i="1" dirty="0" smtClean="0"/>
              <a:t> ISI Web of Knowledge </a:t>
            </a:r>
          </a:p>
        </p:txBody>
      </p:sp>
      <p:sp>
        <p:nvSpPr>
          <p:cNvPr id="10243" name="Rectangle 3"/>
          <p:cNvSpPr>
            <a:spLocks noGrp="1" noChangeArrowheads="1"/>
          </p:cNvSpPr>
          <p:nvPr>
            <p:ph type="subTitle" idx="1"/>
          </p:nvPr>
        </p:nvSpPr>
        <p:spPr>
          <a:xfrm>
            <a:off x="361950" y="4454525"/>
            <a:ext cx="8382000" cy="1279525"/>
          </a:xfrm>
        </p:spPr>
        <p:txBody>
          <a:bodyPr/>
          <a:lstStyle/>
          <a:p>
            <a:pPr eaLnBrk="1" hangingPunct="1"/>
            <a:r>
              <a:rPr lang="ru-RU" dirty="0" smtClean="0"/>
              <a:t>Март 2012</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7" descr="wos lem search.png"/>
          <p:cNvPicPr>
            <a:picLocks noGrp="1" noChangeAspect="1"/>
          </p:cNvPicPr>
          <p:nvPr>
            <p:ph idx="1"/>
          </p:nvPr>
        </p:nvPicPr>
        <p:blipFill>
          <a:blip r:embed="rId3" cstate="print"/>
          <a:srcRect/>
          <a:stretch>
            <a:fillRect/>
          </a:stretch>
        </p:blipFill>
        <p:spPr>
          <a:xfrm>
            <a:off x="192088" y="914400"/>
            <a:ext cx="8570912" cy="5764213"/>
          </a:xfrm>
          <a:solidFill>
            <a:schemeClr val="tx2">
              <a:lumMod val="40000"/>
              <a:lumOff val="60000"/>
            </a:schemeClr>
          </a:solidFill>
          <a:ln>
            <a:solidFill>
              <a:schemeClr val="bg2"/>
            </a:solidFill>
          </a:ln>
        </p:spPr>
      </p:pic>
      <p:sp>
        <p:nvSpPr>
          <p:cNvPr id="19459" name="Title 1"/>
          <p:cNvSpPr>
            <a:spLocks noGrp="1"/>
          </p:cNvSpPr>
          <p:nvPr>
            <p:ph type="title"/>
          </p:nvPr>
        </p:nvSpPr>
        <p:spPr>
          <a:xfrm>
            <a:off x="914400" y="0"/>
            <a:ext cx="7369175" cy="836613"/>
          </a:xfrm>
        </p:spPr>
        <p:txBody>
          <a:bodyPr/>
          <a:lstStyle/>
          <a:p>
            <a:r>
              <a:rPr lang="ru-RU" dirty="0" smtClean="0"/>
              <a:t>Использование функции лемматизации</a:t>
            </a:r>
            <a:endParaRPr lang="en-US" dirty="0" smtClean="0"/>
          </a:p>
        </p:txBody>
      </p:sp>
      <p:grpSp>
        <p:nvGrpSpPr>
          <p:cNvPr id="6" name="Group 5"/>
          <p:cNvGrpSpPr/>
          <p:nvPr/>
        </p:nvGrpSpPr>
        <p:grpSpPr>
          <a:xfrm>
            <a:off x="1295400" y="4419600"/>
            <a:ext cx="7620000" cy="1981200"/>
            <a:chOff x="1295400" y="4419600"/>
            <a:chExt cx="7620000" cy="1981200"/>
          </a:xfrm>
        </p:grpSpPr>
        <p:sp>
          <p:nvSpPr>
            <p:cNvPr id="19460" name="Rounded Rectangle 3"/>
            <p:cNvSpPr>
              <a:spLocks noChangeArrowheads="1"/>
            </p:cNvSpPr>
            <p:nvPr/>
          </p:nvSpPr>
          <p:spPr bwMode="auto">
            <a:xfrm>
              <a:off x="1295400" y="5791200"/>
              <a:ext cx="4419600" cy="609600"/>
            </a:xfrm>
            <a:prstGeom prst="roundRect">
              <a:avLst>
                <a:gd name="adj" fmla="val 16667"/>
              </a:avLst>
            </a:prstGeom>
            <a:noFill/>
            <a:ln w="38100" algn="ctr">
              <a:solidFill>
                <a:schemeClr val="tx2"/>
              </a:solidFill>
              <a:round/>
              <a:headEnd/>
              <a:tailEnd/>
            </a:ln>
          </p:spPr>
          <p:txBody>
            <a:bodyPr/>
            <a:lstStyle/>
            <a:p>
              <a:pPr algn="ctr"/>
              <a:endParaRPr lang="en-US"/>
            </a:p>
          </p:txBody>
        </p:sp>
        <p:sp>
          <p:nvSpPr>
            <p:cNvPr id="5" name="Rounded Rectangle 4"/>
            <p:cNvSpPr/>
            <p:nvPr/>
          </p:nvSpPr>
          <p:spPr bwMode="auto">
            <a:xfrm>
              <a:off x="6400800" y="4419600"/>
              <a:ext cx="2514600" cy="1828800"/>
            </a:xfrm>
            <a:prstGeom prst="roundRect">
              <a:avLst/>
            </a:prstGeom>
            <a:solidFill>
              <a:schemeClr val="tx2">
                <a:lumMod val="40000"/>
                <a:lumOff val="60000"/>
              </a:schemeClr>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ru-RU" sz="1800" b="0" i="0" u="none" strike="noStrike" cap="none" normalizeH="0" baseline="0" dirty="0" smtClean="0">
                  <a:ln>
                    <a:noFill/>
                  </a:ln>
                  <a:solidFill>
                    <a:schemeClr val="tx1"/>
                  </a:solidFill>
                  <a:effectLst/>
                  <a:latin typeface="Arial" charset="0"/>
                </a:rPr>
                <a:t>Примеры</a:t>
              </a:r>
              <a:r>
                <a:rPr kumimoji="0" lang="en-US" sz="1800" b="0" i="0" u="none" strike="noStrike" cap="none" normalizeH="0" baseline="0" dirty="0" smtClean="0">
                  <a:ln>
                    <a:noFill/>
                  </a:ln>
                  <a:solidFill>
                    <a:schemeClr val="tx1"/>
                  </a:solidFill>
                  <a:effectLst/>
                  <a:latin typeface="Arial" charset="0"/>
                </a:rPr>
                <a:t>:</a:t>
              </a:r>
              <a:r>
                <a:rPr kumimoji="0" lang="en-US" sz="1800" b="0" i="0" u="none" strike="noStrike" cap="none" normalizeH="0" dirty="0" smtClean="0">
                  <a:ln>
                    <a:noFill/>
                  </a:ln>
                  <a:solidFill>
                    <a:schemeClr val="tx1"/>
                  </a:solidFill>
                  <a:effectLst/>
                  <a:latin typeface="Arial" charset="0"/>
                </a:rPr>
                <a:t> </a:t>
              </a:r>
            </a:p>
            <a:p>
              <a:pPr marL="0" marR="0" indent="-180000" defTabSz="914400" rtl="0" eaLnBrk="1" fontAlgn="base" latinLnBrk="0" hangingPunct="1">
                <a:lnSpc>
                  <a:spcPct val="100000"/>
                </a:lnSpc>
                <a:spcBef>
                  <a:spcPct val="0"/>
                </a:spcBef>
                <a:spcAft>
                  <a:spcPct val="0"/>
                </a:spcAft>
                <a:buClrTx/>
                <a:buSzTx/>
                <a:buFont typeface="Arial" pitchFamily="34" charset="0"/>
                <a:buChar char="•"/>
                <a:tabLst/>
              </a:pPr>
              <a:r>
                <a:rPr lang="en-US" baseline="0" dirty="0" smtClean="0"/>
                <a:t>frog/frogs</a:t>
              </a:r>
            </a:p>
            <a:p>
              <a:pPr marL="0" marR="0" indent="-180000"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dirty="0" smtClean="0">
                  <a:ln>
                    <a:noFill/>
                  </a:ln>
                  <a:solidFill>
                    <a:schemeClr val="tx1"/>
                  </a:solidFill>
                  <a:effectLst/>
                  <a:latin typeface="Arial" charset="0"/>
                </a:rPr>
                <a:t>mouse/mice</a:t>
              </a:r>
            </a:p>
            <a:p>
              <a:pPr marL="0" marR="0" indent="-180000" defTabSz="914400" rtl="0" eaLnBrk="1" fontAlgn="base" latinLnBrk="0" hangingPunct="1">
                <a:lnSpc>
                  <a:spcPct val="100000"/>
                </a:lnSpc>
                <a:spcBef>
                  <a:spcPct val="0"/>
                </a:spcBef>
                <a:spcAft>
                  <a:spcPct val="0"/>
                </a:spcAft>
                <a:buClrTx/>
                <a:buSzTx/>
                <a:buFont typeface="Arial" pitchFamily="34" charset="0"/>
                <a:buChar char="•"/>
                <a:tabLst/>
              </a:pPr>
              <a:r>
                <a:rPr lang="en-US" dirty="0" smtClean="0"/>
                <a:t>color/</a:t>
              </a:r>
              <a:r>
                <a:rPr lang="en-US" dirty="0" err="1" smtClean="0"/>
                <a:t>colour</a:t>
              </a:r>
              <a:endParaRPr lang="en-US" dirty="0" smtClean="0"/>
            </a:p>
            <a:p>
              <a:pPr marL="0" marR="0" indent="-180000" defTabSz="914400" rtl="0" eaLnBrk="1" fontAlgn="base" latinLnBrk="0" hangingPunct="1">
                <a:lnSpc>
                  <a:spcPct val="100000"/>
                </a:lnSpc>
                <a:spcBef>
                  <a:spcPct val="0"/>
                </a:spcBef>
                <a:spcAft>
                  <a:spcPct val="0"/>
                </a:spcAft>
                <a:buClrTx/>
                <a:buSzTx/>
                <a:buFont typeface="Arial" pitchFamily="34" charset="0"/>
                <a:buChar char="•"/>
                <a:tabLst/>
              </a:pPr>
              <a:r>
                <a:rPr lang="en-US" dirty="0" smtClean="0"/>
                <a:t>loud/louder/loudest</a:t>
              </a:r>
            </a:p>
            <a:p>
              <a:pPr indent="-180000">
                <a:buFont typeface="Arial" pitchFamily="34" charset="0"/>
                <a:buChar char="•"/>
              </a:pPr>
              <a:r>
                <a:rPr lang="en-US" baseline="0" dirty="0" smtClean="0"/>
                <a:t>run/running/ran</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p>
            <a:p>
              <a:pPr marL="0" marR="0" indent="0"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charset="0"/>
              </a:endParaRPr>
            </a:p>
          </p:txBody>
        </p:sp>
      </p:grpSp>
      <p:sp>
        <p:nvSpPr>
          <p:cNvPr id="7" name="Rounded Rectangle 6"/>
          <p:cNvSpPr/>
          <p:nvPr/>
        </p:nvSpPr>
        <p:spPr bwMode="auto">
          <a:xfrm>
            <a:off x="1429694" y="2380306"/>
            <a:ext cx="1532581" cy="215257"/>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Lemmatization search results</a:t>
            </a:r>
          </a:p>
        </p:txBody>
      </p:sp>
      <p:pic>
        <p:nvPicPr>
          <p:cNvPr id="20483" name="Content Placeholder 21" descr="wos lem search results.png"/>
          <p:cNvPicPr>
            <a:picLocks noGrp="1" noChangeAspect="1"/>
          </p:cNvPicPr>
          <p:nvPr>
            <p:ph idx="1"/>
          </p:nvPr>
        </p:nvPicPr>
        <p:blipFill>
          <a:blip r:embed="rId3" cstate="print"/>
          <a:srcRect/>
          <a:stretch>
            <a:fillRect/>
          </a:stretch>
        </p:blipFill>
        <p:spPr>
          <a:xfrm>
            <a:off x="228600" y="304800"/>
            <a:ext cx="8615363" cy="4800600"/>
          </a:xfrm>
        </p:spPr>
      </p:pic>
      <p:grpSp>
        <p:nvGrpSpPr>
          <p:cNvPr id="20484" name="Group 19"/>
          <p:cNvGrpSpPr>
            <a:grpSpLocks/>
          </p:cNvGrpSpPr>
          <p:nvPr/>
        </p:nvGrpSpPr>
        <p:grpSpPr bwMode="auto">
          <a:xfrm>
            <a:off x="762000" y="1143000"/>
            <a:ext cx="7620000" cy="4071938"/>
            <a:chOff x="685800" y="1143000"/>
            <a:chExt cx="7620000" cy="4072227"/>
          </a:xfrm>
        </p:grpSpPr>
        <p:pic>
          <p:nvPicPr>
            <p:cNvPr id="20489" name="Picture 10" descr="best practices full record.png"/>
            <p:cNvPicPr>
              <a:picLocks noChangeAspect="1"/>
            </p:cNvPicPr>
            <p:nvPr/>
          </p:nvPicPr>
          <p:blipFill>
            <a:blip r:embed="rId4" cstate="print"/>
            <a:srcRect/>
            <a:stretch>
              <a:fillRect/>
            </a:stretch>
          </p:blipFill>
          <p:spPr bwMode="auto">
            <a:xfrm>
              <a:off x="685800" y="1143000"/>
              <a:ext cx="7620000" cy="4072227"/>
            </a:xfrm>
            <a:prstGeom prst="rect">
              <a:avLst/>
            </a:prstGeom>
            <a:noFill/>
            <a:ln w="9525">
              <a:noFill/>
              <a:miter lim="800000"/>
              <a:headEnd/>
              <a:tailEnd/>
            </a:ln>
          </p:spPr>
        </p:pic>
        <p:pic>
          <p:nvPicPr>
            <p:cNvPr id="20490" name="Picture 18" descr="zoom 4.png"/>
            <p:cNvPicPr>
              <a:picLocks noChangeAspect="1"/>
            </p:cNvPicPr>
            <p:nvPr/>
          </p:nvPicPr>
          <p:blipFill>
            <a:blip r:embed="rId5" cstate="print"/>
            <a:srcRect/>
            <a:stretch>
              <a:fillRect/>
            </a:stretch>
          </p:blipFill>
          <p:spPr bwMode="auto">
            <a:xfrm>
              <a:off x="2819400" y="3048000"/>
              <a:ext cx="2143020" cy="238114"/>
            </a:xfrm>
            <a:prstGeom prst="rect">
              <a:avLst/>
            </a:prstGeom>
            <a:noFill/>
            <a:ln w="19050">
              <a:solidFill>
                <a:schemeClr val="tx2"/>
              </a:solidFill>
              <a:miter lim="800000"/>
              <a:headEnd/>
              <a:tailEnd/>
            </a:ln>
          </p:spPr>
        </p:pic>
      </p:grpSp>
      <p:grpSp>
        <p:nvGrpSpPr>
          <p:cNvPr id="20485" name="Group 25"/>
          <p:cNvGrpSpPr>
            <a:grpSpLocks/>
          </p:cNvGrpSpPr>
          <p:nvPr/>
        </p:nvGrpSpPr>
        <p:grpSpPr bwMode="auto">
          <a:xfrm>
            <a:off x="1300163" y="2057400"/>
            <a:ext cx="7843837" cy="4341813"/>
            <a:chOff x="1066800" y="1905000"/>
            <a:chExt cx="7843276" cy="4341665"/>
          </a:xfrm>
        </p:grpSpPr>
        <p:pic>
          <p:nvPicPr>
            <p:cNvPr id="20486" name="Picture 22" descr="good practice full record.png"/>
            <p:cNvPicPr>
              <a:picLocks noChangeAspect="1"/>
            </p:cNvPicPr>
            <p:nvPr/>
          </p:nvPicPr>
          <p:blipFill>
            <a:blip r:embed="rId6" cstate="print"/>
            <a:srcRect/>
            <a:stretch>
              <a:fillRect/>
            </a:stretch>
          </p:blipFill>
          <p:spPr bwMode="auto">
            <a:xfrm>
              <a:off x="1066800" y="1905000"/>
              <a:ext cx="7843276" cy="4341665"/>
            </a:xfrm>
            <a:prstGeom prst="rect">
              <a:avLst/>
            </a:prstGeom>
            <a:noFill/>
            <a:ln w="9525">
              <a:noFill/>
              <a:miter lim="800000"/>
              <a:headEnd/>
              <a:tailEnd/>
            </a:ln>
          </p:spPr>
        </p:pic>
        <p:pic>
          <p:nvPicPr>
            <p:cNvPr id="20487" name="Picture 23" descr="zoom1.png"/>
            <p:cNvPicPr>
              <a:picLocks noChangeAspect="1"/>
            </p:cNvPicPr>
            <p:nvPr/>
          </p:nvPicPr>
          <p:blipFill>
            <a:blip r:embed="rId7" cstate="print"/>
            <a:srcRect t="13281" b="9623"/>
            <a:stretch>
              <a:fillRect/>
            </a:stretch>
          </p:blipFill>
          <p:spPr bwMode="auto">
            <a:xfrm>
              <a:off x="5029201" y="4410462"/>
              <a:ext cx="1905000" cy="389286"/>
            </a:xfrm>
            <a:prstGeom prst="rect">
              <a:avLst/>
            </a:prstGeom>
            <a:noFill/>
            <a:ln w="19050">
              <a:solidFill>
                <a:schemeClr val="tx2"/>
              </a:solidFill>
              <a:miter lim="800000"/>
              <a:headEnd/>
              <a:tailEnd/>
            </a:ln>
          </p:spPr>
        </p:pic>
        <p:sp>
          <p:nvSpPr>
            <p:cNvPr id="20488" name="Rounded Rectangle 24"/>
            <p:cNvSpPr>
              <a:spLocks noChangeArrowheads="1"/>
            </p:cNvSpPr>
            <p:nvPr/>
          </p:nvSpPr>
          <p:spPr bwMode="auto">
            <a:xfrm>
              <a:off x="4876800" y="2895600"/>
              <a:ext cx="990600" cy="228600"/>
            </a:xfrm>
            <a:prstGeom prst="roundRect">
              <a:avLst>
                <a:gd name="adj" fmla="val 16667"/>
              </a:avLst>
            </a:prstGeom>
            <a:noFill/>
            <a:ln w="19050" algn="ctr">
              <a:solidFill>
                <a:schemeClr val="tx2"/>
              </a:solidFill>
              <a:round/>
              <a:headEnd/>
              <a:tailEnd/>
            </a:ln>
          </p:spPr>
          <p:txBody>
            <a:bodyP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304800"/>
            <a:ext cx="7369175" cy="836613"/>
          </a:xfrm>
        </p:spPr>
        <p:txBody>
          <a:bodyPr/>
          <a:lstStyle/>
          <a:p>
            <a:r>
              <a:rPr lang="ru-RU" dirty="0" smtClean="0"/>
              <a:t>Вам доступны все результаты поиска</a:t>
            </a:r>
            <a:endParaRPr lang="en-US" dirty="0" smtClean="0"/>
          </a:p>
        </p:txBody>
      </p:sp>
      <p:pic>
        <p:nvPicPr>
          <p:cNvPr id="21507" name="Content Placeholder 3" descr="big search.png"/>
          <p:cNvPicPr>
            <a:picLocks noGrp="1" noChangeAspect="1"/>
          </p:cNvPicPr>
          <p:nvPr>
            <p:ph idx="1"/>
          </p:nvPr>
        </p:nvPicPr>
        <p:blipFill>
          <a:blip r:embed="rId3" cstate="print"/>
          <a:srcRect/>
          <a:stretch>
            <a:fillRect/>
          </a:stretch>
        </p:blipFill>
        <p:spPr>
          <a:xfrm>
            <a:off x="152400" y="1371600"/>
            <a:ext cx="8985250" cy="4953000"/>
          </a:xfrm>
        </p:spPr>
      </p:pic>
      <p:sp>
        <p:nvSpPr>
          <p:cNvPr id="5" name="Oval 4"/>
          <p:cNvSpPr>
            <a:spLocks noChangeArrowheads="1"/>
          </p:cNvSpPr>
          <p:nvPr/>
        </p:nvSpPr>
        <p:spPr bwMode="auto">
          <a:xfrm>
            <a:off x="457200" y="2895600"/>
            <a:ext cx="1143000" cy="381000"/>
          </a:xfrm>
          <a:prstGeom prst="ellipse">
            <a:avLst/>
          </a:prstGeom>
          <a:noFill/>
          <a:ln w="38100" algn="ctr">
            <a:solidFill>
              <a:schemeClr val="tx2"/>
            </a:solidFill>
            <a:round/>
            <a:headEnd/>
            <a:tailEnd/>
          </a:ln>
        </p:spPr>
        <p:txBody>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ru-RU" dirty="0" smtClean="0"/>
              <a:t>В заключение</a:t>
            </a:r>
            <a:endParaRPr lang="en-US" dirty="0" smtClean="0"/>
          </a:p>
        </p:txBody>
      </p:sp>
      <p:sp>
        <p:nvSpPr>
          <p:cNvPr id="23555" name="Content Placeholder 2"/>
          <p:cNvSpPr>
            <a:spLocks noGrp="1"/>
          </p:cNvSpPr>
          <p:nvPr>
            <p:ph idx="1"/>
          </p:nvPr>
        </p:nvSpPr>
        <p:spPr>
          <a:xfrm>
            <a:off x="917575" y="1525588"/>
            <a:ext cx="7769225" cy="4570412"/>
          </a:xfrm>
        </p:spPr>
        <p:txBody>
          <a:bodyPr/>
          <a:lstStyle/>
          <a:p>
            <a:r>
              <a:rPr lang="ru-RU" dirty="0" smtClean="0"/>
              <a:t>Поиск производится по всем словам и терминам – без ограничений</a:t>
            </a:r>
            <a:endParaRPr lang="en-US" dirty="0" smtClean="0"/>
          </a:p>
          <a:p>
            <a:r>
              <a:rPr lang="ru-RU" dirty="0" smtClean="0"/>
              <a:t>Лемматизация автоматически помогает находить варианты употребления и написания терминов</a:t>
            </a:r>
          </a:p>
          <a:p>
            <a:r>
              <a:rPr lang="ru-RU" dirty="0" smtClean="0"/>
              <a:t>Использование символов усечения при поиске</a:t>
            </a:r>
          </a:p>
          <a:p>
            <a:r>
              <a:rPr lang="ru-RU" dirty="0" smtClean="0"/>
              <a:t>Оператор</a:t>
            </a:r>
            <a:r>
              <a:rPr lang="en-US" dirty="0" smtClean="0"/>
              <a:t> </a:t>
            </a:r>
            <a:r>
              <a:rPr lang="ru-RU" dirty="0" smtClean="0"/>
              <a:t>для поиска близкорасположенных слов в пределах одного поля </a:t>
            </a:r>
            <a:r>
              <a:rPr lang="en-US" dirty="0" smtClean="0"/>
              <a:t>NEAR</a:t>
            </a:r>
            <a:endParaRPr lang="ru-RU" dirty="0" smtClean="0"/>
          </a:p>
          <a:p>
            <a:r>
              <a:rPr lang="ru-RU" dirty="0" smtClean="0"/>
              <a:t>Отображаются все результаты поиска без ограничения по количеству записей</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dirty="0" smtClean="0"/>
              <a:t>Спасибо за внимание</a:t>
            </a:r>
            <a:r>
              <a:rPr lang="en-US" dirty="0" smtClean="0"/>
              <a:t>!</a:t>
            </a:r>
          </a:p>
        </p:txBody>
      </p:sp>
      <p:sp>
        <p:nvSpPr>
          <p:cNvPr id="24579" name="Rectangle 3"/>
          <p:cNvSpPr>
            <a:spLocks noGrp="1" noChangeArrowheads="1"/>
          </p:cNvSpPr>
          <p:nvPr>
            <p:ph idx="1"/>
          </p:nvPr>
        </p:nvSpPr>
        <p:spPr>
          <a:xfrm>
            <a:off x="917575" y="1525588"/>
            <a:ext cx="7693025" cy="4570412"/>
          </a:xfrm>
        </p:spPr>
        <p:txBody>
          <a:bodyPr/>
          <a:lstStyle/>
          <a:p>
            <a:pPr eaLnBrk="1" hangingPunct="1"/>
            <a:r>
              <a:rPr lang="ru-RU" dirty="0" smtClean="0"/>
              <a:t>Дополнительные материалы на наших сайтах</a:t>
            </a:r>
            <a:r>
              <a:rPr lang="en-US" dirty="0" smtClean="0"/>
              <a:t>  </a:t>
            </a:r>
          </a:p>
          <a:p>
            <a:pPr eaLnBrk="1" hangingPunct="1">
              <a:buFontTx/>
              <a:buNone/>
            </a:pPr>
            <a:r>
              <a:rPr lang="en-US" sz="1800" dirty="0" smtClean="0"/>
              <a:t>	</a:t>
            </a:r>
            <a:r>
              <a:rPr lang="en-US" sz="2000" dirty="0" smtClean="0">
                <a:hlinkClick r:id="rId3"/>
              </a:rPr>
              <a:t>http://scientific.thomsonreuters.com/training/</a:t>
            </a:r>
            <a:endParaRPr lang="ru-RU" sz="2000" dirty="0" smtClean="0"/>
          </a:p>
          <a:p>
            <a:pPr eaLnBrk="1" hangingPunct="1">
              <a:buFontTx/>
              <a:buNone/>
            </a:pPr>
            <a:r>
              <a:rPr lang="ru-RU" sz="2000" dirty="0" smtClean="0"/>
              <a:t>	</a:t>
            </a:r>
            <a:r>
              <a:rPr lang="en-US" sz="2000" dirty="0" smtClean="0">
                <a:hlinkClick r:id="rId3"/>
              </a:rPr>
              <a:t>hhtp://wokinfo.com/russian</a:t>
            </a:r>
          </a:p>
          <a:p>
            <a:pPr eaLnBrk="1" hangingPunct="1"/>
            <a:endParaRPr lang="ru-RU" dirty="0" smtClean="0"/>
          </a:p>
          <a:p>
            <a:pPr eaLnBrk="1" hangingPunct="1"/>
            <a:r>
              <a:rPr lang="ru-RU" dirty="0" smtClean="0"/>
              <a:t>Свяжитесь с глобальной службой поддержки клиентов</a:t>
            </a:r>
            <a:endParaRPr lang="en-US" dirty="0" smtClean="0"/>
          </a:p>
          <a:p>
            <a:pPr marL="230400" lvl="1" indent="0" eaLnBrk="1" hangingPunct="1">
              <a:buFont typeface="Arial" charset="0"/>
              <a:buNone/>
            </a:pPr>
            <a:r>
              <a:rPr lang="en-US" spc="-40" dirty="0" smtClean="0">
                <a:ea typeface="+mn-ea"/>
                <a:cs typeface="+mn-cs"/>
                <a:hlinkClick r:id="rId4"/>
              </a:rPr>
              <a:t>http://scientific.thomsonreuters.com/support/training/contacttraining/</a:t>
            </a:r>
            <a:endParaRPr lang="ru-RU" spc="-40" dirty="0" smtClean="0">
              <a:ea typeface="+mn-ea"/>
              <a:cs typeface="+mn-cs"/>
            </a:endParaRPr>
          </a:p>
          <a:p>
            <a:pPr marL="230400" lvl="1" indent="0" eaLnBrk="1" hangingPunct="1">
              <a:buFont typeface="Arial" charset="0"/>
              <a:buNone/>
            </a:pPr>
            <a:r>
              <a:rPr lang="ru-RU" sz="2400" dirty="0" smtClean="0">
                <a:ea typeface="+mn-ea"/>
                <a:cs typeface="+mn-cs"/>
              </a:rPr>
              <a:t>или с региональным представителем</a:t>
            </a:r>
            <a:br>
              <a:rPr lang="ru-RU" sz="2400" dirty="0" smtClean="0">
                <a:ea typeface="+mn-ea"/>
                <a:cs typeface="+mn-cs"/>
              </a:rPr>
            </a:br>
            <a:r>
              <a:rPr lang="en-US" sz="2400" dirty="0" smtClean="0">
                <a:ea typeface="+mn-ea"/>
                <a:cs typeface="+mn-cs"/>
              </a:rPr>
              <a:t>Thomson Reuters</a:t>
            </a:r>
            <a:endParaRPr lang="ru-RU" sz="2400" dirty="0" smtClean="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TextBox 28"/>
          <p:cNvSpPr txBox="1">
            <a:spLocks noChangeArrowheads="1"/>
          </p:cNvSpPr>
          <p:nvPr/>
        </p:nvSpPr>
        <p:spPr bwMode="auto">
          <a:xfrm>
            <a:off x="260641" y="293791"/>
            <a:ext cx="6644906" cy="441538"/>
          </a:xfrm>
          <a:prstGeom prst="rect">
            <a:avLst/>
          </a:prstGeom>
          <a:noFill/>
          <a:ln w="9525">
            <a:noFill/>
            <a:miter lim="800000"/>
            <a:headEnd/>
            <a:tailEnd/>
          </a:ln>
        </p:spPr>
        <p:txBody>
          <a:bodyPr wrap="none" lIns="82936" tIns="41469" rIns="82936" bIns="41469">
            <a:spAutoFit/>
          </a:bodyPr>
          <a:lstStyle/>
          <a:p>
            <a:pPr defTabSz="407484" hangingPunct="0">
              <a:lnSpc>
                <a:spcPct val="93000"/>
              </a:lnSpc>
              <a:buClr>
                <a:srgbClr val="000000"/>
              </a:buClr>
              <a:buSzPct val="100000"/>
            </a:pPr>
            <a:r>
              <a:rPr lang="ru-RU" sz="2500" b="1" dirty="0">
                <a:solidFill>
                  <a:srgbClr val="4B4B4B"/>
                </a:solidFill>
                <a:latin typeface="Arial" pitchFamily="34" charset="0"/>
              </a:rPr>
              <a:t>Возможности проигрывателя </a:t>
            </a:r>
            <a:r>
              <a:rPr lang="en-US" sz="2500" b="1" dirty="0" err="1">
                <a:solidFill>
                  <a:srgbClr val="4B4B4B"/>
                </a:solidFill>
                <a:latin typeface="Arial" pitchFamily="34" charset="0"/>
              </a:rPr>
              <a:t>Brainshark</a:t>
            </a:r>
            <a:endParaRPr lang="ru-RU" sz="2500" b="1" dirty="0">
              <a:solidFill>
                <a:srgbClr val="4B4B4B"/>
              </a:solidFill>
              <a:latin typeface="Arial" pitchFamily="34" charset="0"/>
            </a:endParaRPr>
          </a:p>
        </p:txBody>
      </p:sp>
      <p:sp>
        <p:nvSpPr>
          <p:cNvPr id="2060" name="TextBox 21"/>
          <p:cNvSpPr txBox="1">
            <a:spLocks noChangeArrowheads="1"/>
          </p:cNvSpPr>
          <p:nvPr/>
        </p:nvSpPr>
        <p:spPr bwMode="auto">
          <a:xfrm>
            <a:off x="1054815" y="1698255"/>
            <a:ext cx="2417393" cy="257635"/>
          </a:xfrm>
          <a:prstGeom prst="rect">
            <a:avLst/>
          </a:prstGeom>
          <a:noFill/>
          <a:ln w="9525">
            <a:noFill/>
            <a:miter lim="800000"/>
            <a:headEnd/>
            <a:tailEnd/>
          </a:ln>
        </p:spPr>
        <p:txBody>
          <a:bodyPr wrap="none" lIns="0" tIns="0" rIns="0"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встроить презентацию</a:t>
            </a:r>
          </a:p>
        </p:txBody>
      </p:sp>
      <p:sp>
        <p:nvSpPr>
          <p:cNvPr id="2061" name="TextBox 22"/>
          <p:cNvSpPr txBox="1">
            <a:spLocks noChangeArrowheads="1"/>
          </p:cNvSpPr>
          <p:nvPr/>
        </p:nvSpPr>
        <p:spPr bwMode="auto">
          <a:xfrm>
            <a:off x="227923" y="1974764"/>
            <a:ext cx="3244286" cy="257635"/>
          </a:xfrm>
          <a:prstGeom prst="rect">
            <a:avLst/>
          </a:prstGeom>
          <a:noFill/>
          <a:ln w="9525">
            <a:noFill/>
            <a:miter lim="800000"/>
            <a:headEnd/>
            <a:tailEnd/>
          </a:ln>
        </p:spPr>
        <p:txBody>
          <a:bodyPr wrap="none" lIns="0" tIns="0" rIns="0"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задать вопрос автору по </a:t>
            </a:r>
            <a:r>
              <a:rPr lang="en-US" dirty="0">
                <a:solidFill>
                  <a:srgbClr val="4B4B4B"/>
                </a:solidFill>
                <a:latin typeface="Arial" pitchFamily="34" charset="0"/>
              </a:rPr>
              <a:t>email</a:t>
            </a:r>
            <a:endParaRPr lang="ru-RU" dirty="0">
              <a:solidFill>
                <a:srgbClr val="4B4B4B"/>
              </a:solidFill>
              <a:latin typeface="Arial" pitchFamily="34" charset="0"/>
            </a:endParaRPr>
          </a:p>
        </p:txBody>
      </p:sp>
      <p:sp>
        <p:nvSpPr>
          <p:cNvPr id="2062" name="TextBox 23"/>
          <p:cNvSpPr txBox="1">
            <a:spLocks noChangeArrowheads="1"/>
          </p:cNvSpPr>
          <p:nvPr/>
        </p:nvSpPr>
        <p:spPr bwMode="auto">
          <a:xfrm>
            <a:off x="507937" y="2251273"/>
            <a:ext cx="2964273" cy="257635"/>
          </a:xfrm>
          <a:prstGeom prst="rect">
            <a:avLst/>
          </a:prstGeom>
          <a:noFill/>
          <a:ln w="9525">
            <a:noFill/>
            <a:miter lim="800000"/>
            <a:headEnd/>
            <a:tailEnd/>
          </a:ln>
        </p:spPr>
        <p:txBody>
          <a:bodyPr wrap="none" lIns="0" tIns="0" rIns="0"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часто задаваемые вопросы</a:t>
            </a:r>
          </a:p>
        </p:txBody>
      </p:sp>
      <p:sp>
        <p:nvSpPr>
          <p:cNvPr id="2063" name="TextBox 24"/>
          <p:cNvSpPr txBox="1">
            <a:spLocks noChangeArrowheads="1"/>
          </p:cNvSpPr>
          <p:nvPr/>
        </p:nvSpPr>
        <p:spPr bwMode="auto">
          <a:xfrm>
            <a:off x="462410" y="2527782"/>
            <a:ext cx="3009798" cy="257635"/>
          </a:xfrm>
          <a:prstGeom prst="rect">
            <a:avLst/>
          </a:prstGeom>
          <a:noFill/>
          <a:ln w="9525">
            <a:noFill/>
            <a:miter lim="800000"/>
            <a:headEnd/>
            <a:tailEnd/>
          </a:ln>
        </p:spPr>
        <p:txBody>
          <a:bodyPr wrap="none" lIns="0" tIns="0" rIns="0"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показать заметки к слайдам</a:t>
            </a:r>
          </a:p>
        </p:txBody>
      </p:sp>
      <p:sp>
        <p:nvSpPr>
          <p:cNvPr id="2064" name="TextBox 25"/>
          <p:cNvSpPr txBox="1">
            <a:spLocks noChangeArrowheads="1"/>
          </p:cNvSpPr>
          <p:nvPr/>
        </p:nvSpPr>
        <p:spPr bwMode="auto">
          <a:xfrm>
            <a:off x="2452057" y="2804291"/>
            <a:ext cx="1020151" cy="257635"/>
          </a:xfrm>
          <a:prstGeom prst="rect">
            <a:avLst/>
          </a:prstGeom>
          <a:noFill/>
          <a:ln w="9525">
            <a:noFill/>
            <a:miter lim="800000"/>
            <a:headEnd/>
            <a:tailEnd/>
          </a:ln>
        </p:spPr>
        <p:txBody>
          <a:bodyPr wrap="none" lIns="0" tIns="0" rIns="0"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загрузить</a:t>
            </a:r>
          </a:p>
        </p:txBody>
      </p:sp>
      <p:sp>
        <p:nvSpPr>
          <p:cNvPr id="2065" name="TextBox 26"/>
          <p:cNvSpPr txBox="1">
            <a:spLocks noChangeArrowheads="1"/>
          </p:cNvSpPr>
          <p:nvPr/>
        </p:nvSpPr>
        <p:spPr bwMode="auto">
          <a:xfrm>
            <a:off x="2622616" y="3080800"/>
            <a:ext cx="849592" cy="257635"/>
          </a:xfrm>
          <a:prstGeom prst="rect">
            <a:avLst/>
          </a:prstGeom>
          <a:noFill/>
          <a:ln w="9525">
            <a:noFill/>
            <a:miter lim="800000"/>
            <a:headEnd/>
            <a:tailEnd/>
          </a:ln>
        </p:spPr>
        <p:txBody>
          <a:bodyPr wrap="none" lIns="0" tIns="0" rIns="0"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помощь</a:t>
            </a:r>
          </a:p>
        </p:txBody>
      </p:sp>
      <p:sp>
        <p:nvSpPr>
          <p:cNvPr id="28" name="Пятиугольник 27"/>
          <p:cNvSpPr/>
          <p:nvPr/>
        </p:nvSpPr>
        <p:spPr bwMode="auto">
          <a:xfrm rot="5400000">
            <a:off x="3330770" y="1323052"/>
            <a:ext cx="2482460" cy="8261873"/>
          </a:xfrm>
          <a:prstGeom prst="homePlate">
            <a:avLst>
              <a:gd name="adj" fmla="val 16406"/>
            </a:avLst>
          </a:prstGeom>
          <a:gradFill>
            <a:gsLst>
              <a:gs pos="0">
                <a:schemeClr val="bg1">
                  <a:lumMod val="85000"/>
                  <a:alpha val="85000"/>
                </a:schemeClr>
              </a:gs>
              <a:gs pos="100000">
                <a:schemeClr val="bg1"/>
              </a:gs>
            </a:gsLst>
            <a:lin ang="10800000" scaled="0"/>
          </a:gradFill>
          <a:ln w="9525" cap="flat" cmpd="sng" algn="ctr">
            <a:noFill/>
            <a:prstDash val="solid"/>
            <a:round/>
            <a:headEnd type="none" w="med" len="med"/>
            <a:tailEnd type="none" w="med" len="med"/>
          </a:ln>
          <a:effectLst/>
        </p:spPr>
        <p:txBody>
          <a:bodyPr lIns="82936" tIns="41469" rIns="82936" bIns="41469"/>
          <a:lstStyle/>
          <a:p>
            <a:pPr defTabSz="407484" hangingPunct="0">
              <a:lnSpc>
                <a:spcPct val="93000"/>
              </a:lnSpc>
              <a:buClr>
                <a:srgbClr val="000000"/>
              </a:buClr>
              <a:buSzPct val="100000"/>
              <a:defRPr/>
            </a:pPr>
            <a:endParaRPr lang="ru-RU" dirty="0">
              <a:solidFill>
                <a:srgbClr val="4B4B4B"/>
              </a:solidFill>
            </a:endParaRPr>
          </a:p>
        </p:txBody>
      </p:sp>
      <p:pic>
        <p:nvPicPr>
          <p:cNvPr id="2068" name="Picture 20"/>
          <p:cNvPicPr>
            <a:picLocks noChangeAspect="1" noChangeArrowheads="1"/>
          </p:cNvPicPr>
          <p:nvPr/>
        </p:nvPicPr>
        <p:blipFill>
          <a:blip r:embed="rId3" cstate="print"/>
          <a:srcRect/>
          <a:stretch>
            <a:fillRect/>
          </a:stretch>
        </p:blipFill>
        <p:spPr bwMode="auto">
          <a:xfrm>
            <a:off x="443295" y="3751909"/>
            <a:ext cx="1625184" cy="492532"/>
          </a:xfrm>
          <a:prstGeom prst="rect">
            <a:avLst/>
          </a:prstGeom>
          <a:noFill/>
          <a:ln w="9525">
            <a:noFill/>
            <a:miter lim="800000"/>
            <a:headEnd/>
            <a:tailEnd/>
          </a:ln>
        </p:spPr>
      </p:pic>
      <p:pic>
        <p:nvPicPr>
          <p:cNvPr id="2070" name="Picture 22"/>
          <p:cNvPicPr>
            <a:picLocks noChangeAspect="1" noChangeArrowheads="1"/>
          </p:cNvPicPr>
          <p:nvPr/>
        </p:nvPicPr>
        <p:blipFill>
          <a:blip r:embed="rId4" cstate="print"/>
          <a:srcRect/>
          <a:stretch>
            <a:fillRect/>
          </a:stretch>
        </p:blipFill>
        <p:spPr bwMode="auto">
          <a:xfrm>
            <a:off x="2010913" y="3751909"/>
            <a:ext cx="3939840" cy="492532"/>
          </a:xfrm>
          <a:prstGeom prst="rect">
            <a:avLst/>
          </a:prstGeom>
          <a:noFill/>
          <a:ln w="9525">
            <a:noFill/>
            <a:miter lim="800000"/>
            <a:headEnd/>
            <a:tailEnd/>
          </a:ln>
        </p:spPr>
      </p:pic>
      <p:pic>
        <p:nvPicPr>
          <p:cNvPr id="2072" name="Picture 24"/>
          <p:cNvPicPr>
            <a:picLocks noChangeAspect="1" noChangeArrowheads="1"/>
          </p:cNvPicPr>
          <p:nvPr/>
        </p:nvPicPr>
        <p:blipFill>
          <a:blip r:embed="rId5" cstate="print"/>
          <a:srcRect/>
          <a:stretch>
            <a:fillRect/>
          </a:stretch>
        </p:blipFill>
        <p:spPr bwMode="auto">
          <a:xfrm>
            <a:off x="5929963" y="3751909"/>
            <a:ext cx="2757888" cy="492532"/>
          </a:xfrm>
          <a:prstGeom prst="rect">
            <a:avLst/>
          </a:prstGeom>
          <a:noFill/>
          <a:ln w="9525">
            <a:noFill/>
            <a:miter lim="800000"/>
            <a:headEnd/>
            <a:tailEnd/>
          </a:ln>
        </p:spPr>
      </p:pic>
      <p:pic>
        <p:nvPicPr>
          <p:cNvPr id="2052" name="Picture 2"/>
          <p:cNvPicPr>
            <a:picLocks noChangeAspect="1" noChangeArrowheads="1"/>
          </p:cNvPicPr>
          <p:nvPr/>
        </p:nvPicPr>
        <p:blipFill>
          <a:blip r:embed="rId6" cstate="print"/>
          <a:srcRect/>
          <a:stretch>
            <a:fillRect/>
          </a:stretch>
        </p:blipFill>
        <p:spPr bwMode="auto">
          <a:xfrm>
            <a:off x="3548190" y="1469270"/>
            <a:ext cx="4268160" cy="2118463"/>
          </a:xfrm>
          <a:prstGeom prst="rect">
            <a:avLst/>
          </a:prstGeom>
          <a:noFill/>
          <a:ln w="9525">
            <a:noFill/>
            <a:round/>
            <a:headEnd/>
            <a:tailEnd/>
          </a:ln>
        </p:spPr>
      </p:pic>
      <p:cxnSp>
        <p:nvCxnSpPr>
          <p:cNvPr id="11" name="Прямая соединительная линия 10"/>
          <p:cNvCxnSpPr/>
          <p:nvPr/>
        </p:nvCxnSpPr>
        <p:spPr bwMode="auto">
          <a:xfrm>
            <a:off x="6226851" y="4008257"/>
            <a:ext cx="0" cy="653171"/>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cxnSp>
        <p:nvCxnSpPr>
          <p:cNvPr id="12" name="Прямая соединительная линия 11"/>
          <p:cNvCxnSpPr/>
          <p:nvPr/>
        </p:nvCxnSpPr>
        <p:spPr bwMode="auto">
          <a:xfrm>
            <a:off x="7446942" y="4014017"/>
            <a:ext cx="0" cy="1796220"/>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cxnSp>
        <p:nvCxnSpPr>
          <p:cNvPr id="13" name="Прямая соединительная линия 12"/>
          <p:cNvCxnSpPr/>
          <p:nvPr/>
        </p:nvCxnSpPr>
        <p:spPr bwMode="auto">
          <a:xfrm>
            <a:off x="8388210" y="3996735"/>
            <a:ext cx="0" cy="2286098"/>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sp>
        <p:nvSpPr>
          <p:cNvPr id="2056" name="TextBox 13"/>
          <p:cNvSpPr txBox="1">
            <a:spLocks noChangeArrowheads="1"/>
          </p:cNvSpPr>
          <p:nvPr/>
        </p:nvSpPr>
        <p:spPr bwMode="auto">
          <a:xfrm>
            <a:off x="4546494" y="4409292"/>
            <a:ext cx="1680358" cy="257635"/>
          </a:xfrm>
          <a:prstGeom prst="rect">
            <a:avLst/>
          </a:prstGeom>
          <a:noFill/>
          <a:ln w="9525">
            <a:noFill/>
            <a:miter lim="800000"/>
            <a:headEnd/>
            <a:tailEnd/>
          </a:ln>
        </p:spPr>
        <p:txBody>
          <a:bodyPr wrap="none" lIns="0" tIns="0" rIns="65304"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отключить звук</a:t>
            </a:r>
          </a:p>
        </p:txBody>
      </p:sp>
      <p:sp>
        <p:nvSpPr>
          <p:cNvPr id="2057" name="TextBox 14"/>
          <p:cNvSpPr txBox="1">
            <a:spLocks noChangeArrowheads="1"/>
          </p:cNvSpPr>
          <p:nvPr/>
        </p:nvSpPr>
        <p:spPr bwMode="auto">
          <a:xfrm>
            <a:off x="5195722" y="5551011"/>
            <a:ext cx="2251220" cy="257635"/>
          </a:xfrm>
          <a:prstGeom prst="rect">
            <a:avLst/>
          </a:prstGeom>
          <a:noFill/>
          <a:ln w="9525">
            <a:noFill/>
            <a:miter lim="800000"/>
            <a:headEnd/>
            <a:tailEnd/>
          </a:ln>
        </p:spPr>
        <p:txBody>
          <a:bodyPr wrap="none" lIns="0" tIns="0" rIns="65304"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история просмотров</a:t>
            </a:r>
          </a:p>
        </p:txBody>
      </p:sp>
      <p:sp>
        <p:nvSpPr>
          <p:cNvPr id="2058" name="TextBox 15"/>
          <p:cNvSpPr txBox="1">
            <a:spLocks noChangeArrowheads="1"/>
          </p:cNvSpPr>
          <p:nvPr/>
        </p:nvSpPr>
        <p:spPr bwMode="auto">
          <a:xfrm>
            <a:off x="5898144" y="6023607"/>
            <a:ext cx="2490067" cy="257635"/>
          </a:xfrm>
          <a:prstGeom prst="rect">
            <a:avLst/>
          </a:prstGeom>
          <a:noFill/>
          <a:ln w="9525">
            <a:noFill/>
            <a:miter lim="800000"/>
            <a:headEnd/>
            <a:tailEnd/>
          </a:ln>
        </p:spPr>
        <p:txBody>
          <a:bodyPr wrap="none" lIns="0" tIns="0" rIns="65304" bIns="0">
            <a:spAutoFit/>
          </a:bodyPr>
          <a:lstStyle/>
          <a:p>
            <a:pPr algn="r" defTabSz="407484" hangingPunct="0">
              <a:lnSpc>
                <a:spcPct val="93000"/>
              </a:lnSpc>
              <a:buClr>
                <a:srgbClr val="000000"/>
              </a:buClr>
              <a:buSzPct val="100000"/>
            </a:pPr>
            <a:r>
              <a:rPr lang="ru-RU" dirty="0">
                <a:solidFill>
                  <a:srgbClr val="4B4B4B"/>
                </a:solidFill>
                <a:latin typeface="Arial" pitchFamily="34" charset="0"/>
              </a:rPr>
              <a:t>полноэкранный режим</a:t>
            </a:r>
          </a:p>
        </p:txBody>
      </p:sp>
      <p:cxnSp>
        <p:nvCxnSpPr>
          <p:cNvPr id="18" name="Прямая соединительная линия 17"/>
          <p:cNvCxnSpPr/>
          <p:nvPr/>
        </p:nvCxnSpPr>
        <p:spPr bwMode="auto">
          <a:xfrm flipV="1">
            <a:off x="7863870" y="1142647"/>
            <a:ext cx="0" cy="2775976"/>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cxnSp>
        <p:nvCxnSpPr>
          <p:cNvPr id="25" name="Прямая соединительная линия 10"/>
          <p:cNvCxnSpPr/>
          <p:nvPr/>
        </p:nvCxnSpPr>
        <p:spPr bwMode="auto">
          <a:xfrm>
            <a:off x="6900591" y="4008256"/>
            <a:ext cx="0" cy="1306342"/>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sp>
        <p:nvSpPr>
          <p:cNvPr id="26" name="TextBox 13"/>
          <p:cNvSpPr txBox="1">
            <a:spLocks noChangeArrowheads="1"/>
          </p:cNvSpPr>
          <p:nvPr/>
        </p:nvSpPr>
        <p:spPr bwMode="auto">
          <a:xfrm>
            <a:off x="4931180" y="4800811"/>
            <a:ext cx="1969412" cy="515269"/>
          </a:xfrm>
          <a:prstGeom prst="rect">
            <a:avLst/>
          </a:prstGeom>
          <a:noFill/>
          <a:ln w="9525">
            <a:noFill/>
            <a:miter lim="800000"/>
            <a:headEnd/>
            <a:tailEnd/>
          </a:ln>
        </p:spPr>
        <p:txBody>
          <a:bodyPr wrap="none" lIns="0" tIns="0" rIns="65304" bIns="0">
            <a:spAutoFit/>
          </a:bodyPr>
          <a:lstStyle/>
          <a:p>
            <a:pPr algn="r" defTabSz="407484" hangingPunct="0">
              <a:lnSpc>
                <a:spcPct val="93000"/>
              </a:lnSpc>
              <a:buClr>
                <a:srgbClr val="000000"/>
              </a:buClr>
              <a:buSzPct val="100000"/>
            </a:pPr>
            <a:r>
              <a:rPr lang="ru-RU" dirty="0" smtClean="0">
                <a:solidFill>
                  <a:srgbClr val="4B4B4B"/>
                </a:solidFill>
                <a:latin typeface="Arial" pitchFamily="34" charset="0"/>
              </a:rPr>
              <a:t>отправить ссылку</a:t>
            </a:r>
            <a:endParaRPr lang="en-US" dirty="0" smtClean="0">
              <a:solidFill>
                <a:srgbClr val="4B4B4B"/>
              </a:solidFill>
              <a:latin typeface="Arial" pitchFamily="34" charset="0"/>
            </a:endParaRPr>
          </a:p>
          <a:p>
            <a:pPr algn="r" defTabSz="407484" hangingPunct="0">
              <a:lnSpc>
                <a:spcPct val="93000"/>
              </a:lnSpc>
              <a:buClr>
                <a:srgbClr val="000000"/>
              </a:buClr>
              <a:buSzPct val="100000"/>
            </a:pPr>
            <a:r>
              <a:rPr lang="ru-RU" dirty="0" smtClean="0">
                <a:solidFill>
                  <a:srgbClr val="4B4B4B"/>
                </a:solidFill>
                <a:latin typeface="Arial" pitchFamily="34" charset="0"/>
              </a:rPr>
              <a:t>на презентацию</a:t>
            </a:r>
            <a:endParaRPr lang="ru-RU" dirty="0">
              <a:solidFill>
                <a:srgbClr val="4B4B4B"/>
              </a:solidFill>
              <a:latin typeface="Arial" pitchFamily="34" charset="0"/>
            </a:endParaRPr>
          </a:p>
        </p:txBody>
      </p:sp>
      <p:cxnSp>
        <p:nvCxnSpPr>
          <p:cNvPr id="27" name="Прямая соединительная линия 10"/>
          <p:cNvCxnSpPr/>
          <p:nvPr/>
        </p:nvCxnSpPr>
        <p:spPr bwMode="auto">
          <a:xfrm>
            <a:off x="1733379" y="4008257"/>
            <a:ext cx="0" cy="653171"/>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cxnSp>
        <p:nvCxnSpPr>
          <p:cNvPr id="29" name="Прямая соединительная линия 11"/>
          <p:cNvCxnSpPr/>
          <p:nvPr/>
        </p:nvCxnSpPr>
        <p:spPr bwMode="auto">
          <a:xfrm>
            <a:off x="761487" y="4008256"/>
            <a:ext cx="0" cy="1796220"/>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cxnSp>
        <p:nvCxnSpPr>
          <p:cNvPr id="30" name="Прямая соединительная линия 10"/>
          <p:cNvCxnSpPr/>
          <p:nvPr/>
        </p:nvCxnSpPr>
        <p:spPr bwMode="auto">
          <a:xfrm>
            <a:off x="1243367" y="4008256"/>
            <a:ext cx="0" cy="1306342"/>
          </a:xfrm>
          <a:prstGeom prst="line">
            <a:avLst/>
          </a:prstGeom>
          <a:ln>
            <a:headEnd type="oval" w="med" len="med"/>
            <a:tailEnd type="none" w="med" len="med"/>
          </a:ln>
          <a:effectLst>
            <a:outerShdw blurRad="63500" dir="3420000" rotWithShape="0">
              <a:schemeClr val="bg1"/>
            </a:outerShdw>
          </a:effectLst>
        </p:spPr>
        <p:style>
          <a:lnRef idx="2">
            <a:schemeClr val="dk1"/>
          </a:lnRef>
          <a:fillRef idx="0">
            <a:schemeClr val="dk1"/>
          </a:fillRef>
          <a:effectRef idx="1">
            <a:schemeClr val="dk1"/>
          </a:effectRef>
          <a:fontRef idx="minor">
            <a:schemeClr val="tx1"/>
          </a:fontRef>
        </p:style>
      </p:cxnSp>
      <p:sp>
        <p:nvSpPr>
          <p:cNvPr id="31" name="TextBox 13"/>
          <p:cNvSpPr txBox="1">
            <a:spLocks noChangeArrowheads="1"/>
          </p:cNvSpPr>
          <p:nvPr/>
        </p:nvSpPr>
        <p:spPr bwMode="auto">
          <a:xfrm>
            <a:off x="1733379" y="4401764"/>
            <a:ext cx="2013334" cy="257635"/>
          </a:xfrm>
          <a:prstGeom prst="rect">
            <a:avLst/>
          </a:prstGeom>
          <a:noFill/>
          <a:ln w="9525">
            <a:noFill/>
            <a:miter lim="800000"/>
            <a:headEnd/>
            <a:tailEnd/>
          </a:ln>
        </p:spPr>
        <p:txBody>
          <a:bodyPr wrap="none" lIns="65304" tIns="0" rIns="0" bIns="0">
            <a:spAutoFit/>
          </a:bodyPr>
          <a:lstStyle/>
          <a:p>
            <a:pPr defTabSz="407484" hangingPunct="0">
              <a:lnSpc>
                <a:spcPct val="93000"/>
              </a:lnSpc>
              <a:buClr>
                <a:srgbClr val="000000"/>
              </a:buClr>
              <a:buSzPct val="100000"/>
            </a:pPr>
            <a:r>
              <a:rPr lang="ru-RU" dirty="0" smtClean="0">
                <a:solidFill>
                  <a:srgbClr val="4B4B4B"/>
                </a:solidFill>
                <a:latin typeface="Arial" pitchFamily="34" charset="0"/>
              </a:rPr>
              <a:t>следующий слайд</a:t>
            </a:r>
            <a:endParaRPr lang="ru-RU" dirty="0">
              <a:solidFill>
                <a:srgbClr val="4B4B4B"/>
              </a:solidFill>
              <a:latin typeface="Arial" pitchFamily="34" charset="0"/>
            </a:endParaRPr>
          </a:p>
        </p:txBody>
      </p:sp>
      <p:sp>
        <p:nvSpPr>
          <p:cNvPr id="32" name="TextBox 13"/>
          <p:cNvSpPr txBox="1">
            <a:spLocks noChangeArrowheads="1"/>
          </p:cNvSpPr>
          <p:nvPr/>
        </p:nvSpPr>
        <p:spPr bwMode="auto">
          <a:xfrm>
            <a:off x="1243367" y="4800811"/>
            <a:ext cx="3064520" cy="515269"/>
          </a:xfrm>
          <a:prstGeom prst="rect">
            <a:avLst/>
          </a:prstGeom>
          <a:noFill/>
          <a:ln w="9525">
            <a:noFill/>
            <a:miter lim="800000"/>
            <a:headEnd/>
            <a:tailEnd/>
          </a:ln>
        </p:spPr>
        <p:txBody>
          <a:bodyPr wrap="none" lIns="65304" tIns="0" rIns="0" bIns="0">
            <a:spAutoFit/>
          </a:bodyPr>
          <a:lstStyle/>
          <a:p>
            <a:pPr defTabSz="407484" hangingPunct="0">
              <a:lnSpc>
                <a:spcPct val="93000"/>
              </a:lnSpc>
              <a:buClr>
                <a:srgbClr val="000000"/>
              </a:buClr>
              <a:buSzPct val="100000"/>
            </a:pPr>
            <a:r>
              <a:rPr lang="ru-RU" dirty="0" smtClean="0">
                <a:solidFill>
                  <a:srgbClr val="4B4B4B"/>
                </a:solidFill>
                <a:latin typeface="Arial" pitchFamily="34" charset="0"/>
              </a:rPr>
              <a:t>приостановить/возобновить</a:t>
            </a:r>
            <a:endParaRPr lang="en-US" dirty="0" smtClean="0">
              <a:solidFill>
                <a:srgbClr val="4B4B4B"/>
              </a:solidFill>
              <a:latin typeface="Arial" pitchFamily="34" charset="0"/>
            </a:endParaRPr>
          </a:p>
          <a:p>
            <a:pPr defTabSz="407484" hangingPunct="0">
              <a:lnSpc>
                <a:spcPct val="93000"/>
              </a:lnSpc>
              <a:buClr>
                <a:srgbClr val="000000"/>
              </a:buClr>
              <a:buSzPct val="100000"/>
            </a:pPr>
            <a:r>
              <a:rPr lang="ru-RU" dirty="0" smtClean="0">
                <a:solidFill>
                  <a:srgbClr val="4B4B4B"/>
                </a:solidFill>
                <a:latin typeface="Arial" pitchFamily="34" charset="0"/>
              </a:rPr>
              <a:t>презентацию</a:t>
            </a:r>
            <a:endParaRPr lang="ru-RU" dirty="0">
              <a:solidFill>
                <a:srgbClr val="4B4B4B"/>
              </a:solidFill>
              <a:latin typeface="Arial" pitchFamily="34" charset="0"/>
            </a:endParaRPr>
          </a:p>
        </p:txBody>
      </p:sp>
      <p:sp>
        <p:nvSpPr>
          <p:cNvPr id="35" name="TextBox 13"/>
          <p:cNvSpPr txBox="1">
            <a:spLocks noChangeArrowheads="1"/>
          </p:cNvSpPr>
          <p:nvPr/>
        </p:nvSpPr>
        <p:spPr bwMode="auto">
          <a:xfrm>
            <a:off x="761488" y="5544813"/>
            <a:ext cx="2144781" cy="257635"/>
          </a:xfrm>
          <a:prstGeom prst="rect">
            <a:avLst/>
          </a:prstGeom>
          <a:noFill/>
          <a:ln w="9525">
            <a:noFill/>
            <a:miter lim="800000"/>
            <a:headEnd/>
            <a:tailEnd/>
          </a:ln>
        </p:spPr>
        <p:txBody>
          <a:bodyPr wrap="none" lIns="65304" tIns="0" rIns="0" bIns="0">
            <a:spAutoFit/>
          </a:bodyPr>
          <a:lstStyle/>
          <a:p>
            <a:pPr defTabSz="407484" hangingPunct="0">
              <a:lnSpc>
                <a:spcPct val="93000"/>
              </a:lnSpc>
              <a:buClr>
                <a:srgbClr val="000000"/>
              </a:buClr>
              <a:buSzPct val="100000"/>
            </a:pPr>
            <a:r>
              <a:rPr lang="ru-RU" dirty="0" smtClean="0">
                <a:solidFill>
                  <a:srgbClr val="4B4B4B"/>
                </a:solidFill>
                <a:latin typeface="Arial" pitchFamily="34" charset="0"/>
              </a:rPr>
              <a:t>предыдущий слайд</a:t>
            </a:r>
            <a:endParaRPr lang="ru-RU" dirty="0">
              <a:solidFill>
                <a:srgbClr val="4B4B4B"/>
              </a:solidFill>
              <a:latin typeface="Arial" pitchFamily="34" charset="0"/>
            </a:endParaRPr>
          </a:p>
        </p:txBody>
      </p:sp>
      <p:sp>
        <p:nvSpPr>
          <p:cNvPr id="40" name="TextBox 13"/>
          <p:cNvSpPr txBox="1">
            <a:spLocks noChangeArrowheads="1"/>
          </p:cNvSpPr>
          <p:nvPr/>
        </p:nvSpPr>
        <p:spPr bwMode="auto">
          <a:xfrm>
            <a:off x="6943080" y="1142648"/>
            <a:ext cx="920791" cy="257635"/>
          </a:xfrm>
          <a:prstGeom prst="rect">
            <a:avLst/>
          </a:prstGeom>
          <a:noFill/>
          <a:ln w="9525">
            <a:noFill/>
            <a:miter lim="800000"/>
            <a:headEnd/>
            <a:tailEnd/>
          </a:ln>
        </p:spPr>
        <p:txBody>
          <a:bodyPr wrap="none" lIns="0" tIns="0" rIns="65304" bIns="0">
            <a:spAutoFit/>
          </a:bodyPr>
          <a:lstStyle/>
          <a:p>
            <a:pPr algn="r" defTabSz="407484" hangingPunct="0">
              <a:lnSpc>
                <a:spcPct val="93000"/>
              </a:lnSpc>
              <a:buClr>
                <a:srgbClr val="000000"/>
              </a:buClr>
              <a:buSzPct val="100000"/>
            </a:pPr>
            <a:r>
              <a:rPr lang="ru-RU" cap="small" dirty="0" smtClean="0">
                <a:solidFill>
                  <a:srgbClr val="4B4B4B"/>
                </a:solidFill>
                <a:latin typeface="Arial" pitchFamily="34" charset="0"/>
              </a:rPr>
              <a:t>справка</a:t>
            </a:r>
            <a:endParaRPr lang="ru-RU" cap="small" dirty="0">
              <a:solidFill>
                <a:srgbClr val="4B4B4B"/>
              </a:solidFill>
              <a:latin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152400"/>
            <a:ext cx="8229600" cy="457200"/>
          </a:xfrm>
        </p:spPr>
        <p:txBody>
          <a:bodyPr/>
          <a:lstStyle/>
          <a:p>
            <a:r>
              <a:rPr lang="ru-RU" dirty="0" smtClean="0"/>
              <a:t>Поисковое окно и поисковые ограничения</a:t>
            </a:r>
            <a:endParaRPr lang="en-US" dirty="0" smtClean="0"/>
          </a:p>
        </p:txBody>
      </p:sp>
      <p:pic>
        <p:nvPicPr>
          <p:cNvPr id="12291" name="Picture 10" descr="wos search home.png"/>
          <p:cNvPicPr>
            <a:picLocks noChangeAspect="1"/>
          </p:cNvPicPr>
          <p:nvPr/>
        </p:nvPicPr>
        <p:blipFill>
          <a:blip r:embed="rId3" cstate="print"/>
          <a:srcRect/>
          <a:stretch>
            <a:fillRect/>
          </a:stretch>
        </p:blipFill>
        <p:spPr bwMode="auto">
          <a:xfrm>
            <a:off x="228600" y="762000"/>
            <a:ext cx="8518525" cy="5427663"/>
          </a:xfrm>
          <a:prstGeom prst="rect">
            <a:avLst/>
          </a:prstGeom>
          <a:noFill/>
          <a:ln w="9525">
            <a:solidFill>
              <a:schemeClr val="bg2"/>
            </a:solidFill>
            <a:miter lim="800000"/>
            <a:headEnd/>
            <a:tailEnd/>
          </a:ln>
        </p:spPr>
      </p:pic>
      <p:pic>
        <p:nvPicPr>
          <p:cNvPr id="12292" name="Picture 11" descr="wos search page limits.png"/>
          <p:cNvPicPr>
            <a:picLocks noChangeAspect="1"/>
          </p:cNvPicPr>
          <p:nvPr/>
        </p:nvPicPr>
        <p:blipFill>
          <a:blip r:embed="rId4" cstate="print"/>
          <a:srcRect/>
          <a:stretch>
            <a:fillRect/>
          </a:stretch>
        </p:blipFill>
        <p:spPr bwMode="auto">
          <a:xfrm>
            <a:off x="1600200" y="2743200"/>
            <a:ext cx="7037388" cy="3609975"/>
          </a:xfrm>
          <a:prstGeom prst="rect">
            <a:avLst/>
          </a:prstGeom>
          <a:noFill/>
          <a:ln w="38100">
            <a:solidFill>
              <a:schemeClr val="tx2"/>
            </a:solidFill>
            <a:miter lim="800000"/>
            <a:headEnd/>
            <a:tailEnd/>
          </a:ln>
        </p:spPr>
      </p:pic>
      <p:sp>
        <p:nvSpPr>
          <p:cNvPr id="12293" name="Right Arrow 4"/>
          <p:cNvSpPr>
            <a:spLocks noChangeArrowheads="1"/>
          </p:cNvSpPr>
          <p:nvPr/>
        </p:nvSpPr>
        <p:spPr bwMode="auto">
          <a:xfrm>
            <a:off x="1981200" y="32766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
        <p:nvSpPr>
          <p:cNvPr id="12294" name="Right Arrow 5"/>
          <p:cNvSpPr>
            <a:spLocks noChangeArrowheads="1"/>
          </p:cNvSpPr>
          <p:nvPr/>
        </p:nvSpPr>
        <p:spPr bwMode="auto">
          <a:xfrm>
            <a:off x="1981200" y="40386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
        <p:nvSpPr>
          <p:cNvPr id="12295" name="Right Arrow 6"/>
          <p:cNvSpPr>
            <a:spLocks noChangeArrowheads="1"/>
          </p:cNvSpPr>
          <p:nvPr/>
        </p:nvSpPr>
        <p:spPr bwMode="auto">
          <a:xfrm>
            <a:off x="1981200" y="49530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
        <p:nvSpPr>
          <p:cNvPr id="12296" name="Right Arrow 7"/>
          <p:cNvSpPr>
            <a:spLocks noChangeArrowheads="1"/>
          </p:cNvSpPr>
          <p:nvPr/>
        </p:nvSpPr>
        <p:spPr bwMode="auto">
          <a:xfrm>
            <a:off x="1981200" y="5638800"/>
            <a:ext cx="520700" cy="381000"/>
          </a:xfrm>
          <a:prstGeom prst="rightArrow">
            <a:avLst>
              <a:gd name="adj1" fmla="val 50000"/>
              <a:gd name="adj2" fmla="val 49953"/>
            </a:avLst>
          </a:prstGeom>
          <a:solidFill>
            <a:schemeClr val="tx2"/>
          </a:solidFill>
          <a:ln w="38100" algn="ctr">
            <a:solidFill>
              <a:schemeClr val="bg2"/>
            </a:solidFill>
            <a:round/>
            <a:headEnd/>
            <a:tailEnd/>
          </a:ln>
        </p:spPr>
        <p:txBody>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subTnLst>
                                    <p:set>
                                      <p:cBhvr override="childStyle">
                                        <p:cTn dur="1" fill="hold" display="0" masterRel="nextClick" afterEffect="1"/>
                                        <p:tgtEl>
                                          <p:spTgt spid="1229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subTnLst>
                                    <p:set>
                                      <p:cBhvr override="childStyle">
                                        <p:cTn dur="1" fill="hold" display="0" masterRel="nextClick" afterEffect="1"/>
                                        <p:tgtEl>
                                          <p:spTgt spid="122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childTnLst>
                                  <p:subTnLst>
                                    <p:set>
                                      <p:cBhvr override="childStyle">
                                        <p:cTn dur="1" fill="hold" display="0" masterRel="nextClick" afterEffect="1"/>
                                        <p:tgtEl>
                                          <p:spTgt spid="1229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22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52400" y="228600"/>
            <a:ext cx="8229600" cy="457200"/>
          </a:xfrm>
        </p:spPr>
        <p:txBody>
          <a:bodyPr/>
          <a:lstStyle/>
          <a:p>
            <a:r>
              <a:rPr lang="ru-RU" dirty="0" smtClean="0"/>
              <a:t>Поля поиска</a:t>
            </a:r>
            <a:endParaRPr lang="en-US" dirty="0" smtClean="0"/>
          </a:p>
        </p:txBody>
      </p:sp>
      <p:graphicFrame>
        <p:nvGraphicFramePr>
          <p:cNvPr id="30791" name="Group 71"/>
          <p:cNvGraphicFramePr>
            <a:graphicFrameLocks noGrp="1"/>
          </p:cNvGraphicFramePr>
          <p:nvPr>
            <p:ph type="tbl" idx="1"/>
          </p:nvPr>
        </p:nvGraphicFramePr>
        <p:xfrm>
          <a:off x="2438400" y="456310"/>
          <a:ext cx="6553200" cy="5945381"/>
        </p:xfrm>
        <a:graphic>
          <a:graphicData uri="http://schemas.openxmlformats.org/drawingml/2006/table">
            <a:tbl>
              <a:tblPr/>
              <a:tblGrid>
                <a:gridCol w="2040647"/>
                <a:gridCol w="2035124"/>
                <a:gridCol w="2477429"/>
              </a:tblGrid>
              <a:tr h="9326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Поиск всех слов (без ограничений) в названии статей, реферате, авторах, ключевых словах</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“white oak” </a:t>
                      </a:r>
                      <a:r>
                        <a:rPr kumimoji="0" lang="ru-RU" sz="1200" b="0" i="1" u="none" strike="noStrike" cap="none" normalizeH="0" baseline="0" dirty="0" smtClean="0">
                          <a:ln>
                            <a:noFill/>
                          </a:ln>
                          <a:solidFill>
                            <a:schemeClr val="tx1"/>
                          </a:solidFill>
                          <a:effectLst/>
                          <a:latin typeface="+mn-lt"/>
                        </a:rPr>
                        <a:t>или </a:t>
                      </a:r>
                      <a:r>
                        <a:rPr kumimoji="0" lang="en-US" sz="1200" b="0" i="1" u="none" strike="noStrike" cap="none" normalizeH="0" baseline="0" dirty="0" smtClean="0">
                          <a:ln>
                            <a:noFill/>
                          </a:ln>
                          <a:solidFill>
                            <a:schemeClr val="tx1"/>
                          </a:solidFill>
                          <a:effectLst/>
                          <a:latin typeface="+mn-lt"/>
                        </a:rPr>
                        <a:t>“</a:t>
                      </a:r>
                      <a:r>
                        <a:rPr kumimoji="0" lang="en-US" sz="1200" b="0" i="1" u="none" strike="noStrike" cap="none" normalizeH="0" baseline="0" dirty="0" err="1" smtClean="0">
                          <a:ln>
                            <a:noFill/>
                          </a:ln>
                          <a:solidFill>
                            <a:schemeClr val="tx1"/>
                          </a:solidFill>
                          <a:effectLst/>
                          <a:latin typeface="+mn-lt"/>
                        </a:rPr>
                        <a:t>quercus</a:t>
                      </a:r>
                      <a:r>
                        <a:rPr kumimoji="0" lang="en-US" sz="1200" b="0" i="1" u="none" strike="noStrike" cap="none" normalizeH="0" baseline="0" dirty="0" smtClean="0">
                          <a:ln>
                            <a:noFill/>
                          </a:ln>
                          <a:solidFill>
                            <a:schemeClr val="tx1"/>
                          </a:solidFill>
                          <a:effectLst/>
                          <a:latin typeface="+mn-lt"/>
                        </a:rPr>
                        <a:t> alba”</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Vitamin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0868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Author</a:t>
                      </a:r>
                      <a:endParaRPr kumimoji="0" lang="ru-RU"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Поиск по авторам</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Bergstrom CT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mn-lt"/>
                        </a:rPr>
                        <a:t>Wallen</a:t>
                      </a:r>
                      <a:r>
                        <a:rPr kumimoji="0" lang="en-US" sz="1200" b="0" i="1" u="none" strike="noStrike" cap="none" normalizeH="0" baseline="0" dirty="0" smtClean="0">
                          <a:ln>
                            <a:noFill/>
                          </a:ln>
                          <a:solidFill>
                            <a:schemeClr val="tx1"/>
                          </a:solidFill>
                          <a:effectLst/>
                          <a:latin typeface="+mn-lt"/>
                        </a:rPr>
                        <a:t>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93260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hlinkClick r:id="rId3"/>
                        </a:rPr>
                        <a:t>Researcher ID</a:t>
                      </a:r>
                      <a:endParaRPr kumimoji="0" lang="en-US"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Поиск по номеру профиля авторов на ресурсе </a:t>
                      </a:r>
                      <a:r>
                        <a:rPr kumimoji="0" lang="en-US" sz="1200" b="1" i="0" u="none" strike="noStrike" cap="none" normalizeH="0" baseline="0" dirty="0" smtClean="0">
                          <a:ln>
                            <a:noFill/>
                          </a:ln>
                          <a:solidFill>
                            <a:schemeClr val="tx1"/>
                          </a:solidFill>
                          <a:effectLst/>
                          <a:latin typeface="+mn-lt"/>
                          <a:hlinkClick r:id="rId3"/>
                        </a:rPr>
                        <a:t>www.researcherid.com</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1200" b="0" i="1" dirty="0" smtClean="0">
                          <a:latin typeface="+mn-lt"/>
                        </a:rPr>
                        <a:t>A-1009-2008</a:t>
                      </a:r>
                      <a:endParaRPr kumimoji="0" lang="en-US" sz="1200" b="0" i="1"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9715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Group Author</a:t>
                      </a:r>
                      <a:endParaRPr kumimoji="0" lang="ru-RU"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Группа или организация, выступающая как автор</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Aberdeen Lung Cancer Group</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Beta Cell Biology Consortium</a:t>
                      </a:r>
                      <a:r>
                        <a:rPr kumimoji="0" lang="en-US" sz="1200" b="0" i="0" u="none" strike="noStrike" cap="none" normalizeH="0" baseline="0" dirty="0" smtClean="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9715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Publication Name</a:t>
                      </a:r>
                      <a:endParaRPr kumimoji="0" lang="ru-RU"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Название журнала</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Czech Journal of Food Sciences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Progress in Brain Research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0868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Publication Year</a:t>
                      </a:r>
                      <a:endParaRPr kumimoji="0" lang="ru-RU"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Год, когда была опубликованы статьи</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smtClean="0">
                          <a:ln>
                            <a:noFill/>
                          </a:ln>
                          <a:solidFill>
                            <a:schemeClr val="tx1"/>
                          </a:solidFill>
                          <a:effectLst/>
                          <a:latin typeface="+mn-lt"/>
                        </a:rPr>
                        <a:t>1999</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smtClean="0">
                          <a:ln>
                            <a:noFill/>
                          </a:ln>
                          <a:solidFill>
                            <a:schemeClr val="tx1"/>
                          </a:solidFill>
                          <a:effectLst/>
                          <a:latin typeface="+mn-lt"/>
                        </a:rPr>
                        <a:t>2003-2005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4233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Address</a:t>
                      </a:r>
                      <a:endParaRPr kumimoji="0" lang="ru-RU"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Поиск по сокращенным названиям организаций авторов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Emory </a:t>
                      </a:r>
                      <a:r>
                        <a:rPr kumimoji="0" lang="en-US" sz="1200" b="0" i="1" u="none" strike="noStrike" cap="none" normalizeH="0" baseline="0" dirty="0" err="1" smtClean="0">
                          <a:ln>
                            <a:noFill/>
                          </a:ln>
                          <a:solidFill>
                            <a:schemeClr val="tx1"/>
                          </a:solidFill>
                          <a:effectLst/>
                          <a:latin typeface="+mn-lt"/>
                        </a:rPr>
                        <a:t>Univ</a:t>
                      </a:r>
                      <a:r>
                        <a:rPr kumimoji="0" lang="en-US" sz="1200" b="0" i="1" u="none" strike="noStrike" cap="none" normalizeH="0" baseline="0" dirty="0" smtClean="0">
                          <a:ln>
                            <a:noFill/>
                          </a:ln>
                          <a:solidFill>
                            <a:schemeClr val="tx1"/>
                          </a:solidFill>
                          <a:effectLst/>
                          <a:latin typeface="+mn-lt"/>
                        </a:rPr>
                        <a:t>, Dept </a:t>
                      </a:r>
                      <a:r>
                        <a:rPr kumimoji="0" lang="en-US" sz="1200" b="0" i="1" u="none" strike="noStrike" cap="none" normalizeH="0" baseline="0" dirty="0" err="1" smtClean="0">
                          <a:ln>
                            <a:noFill/>
                          </a:ln>
                          <a:solidFill>
                            <a:schemeClr val="tx1"/>
                          </a:solidFill>
                          <a:effectLst/>
                          <a:latin typeface="+mn-lt"/>
                        </a:rPr>
                        <a:t>Biol</a:t>
                      </a:r>
                      <a:r>
                        <a:rPr kumimoji="0" lang="en-US" sz="1200" b="0" i="1" u="none" strike="noStrike" cap="none" normalizeH="0" baseline="0" dirty="0" smtClean="0">
                          <a:ln>
                            <a:noFill/>
                          </a:ln>
                          <a:solidFill>
                            <a:schemeClr val="tx1"/>
                          </a:solidFill>
                          <a:effectLst/>
                          <a:latin typeface="+mn-lt"/>
                        </a:rPr>
                        <a:t>, Atlanta, GA 30329 USA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4233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Funding Agency</a:t>
                      </a:r>
                      <a:endParaRPr kumimoji="0" lang="ru-RU" sz="12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Поиск по названию финансирующей организации</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Australian Research Council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7216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Grant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rPr>
                        <a:t>Поиск по номеру гранта или проекта</a:t>
                      </a:r>
                      <a:endParaRPr kumimoji="0" lang="en-US" sz="12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mn-lt"/>
                        </a:rPr>
                        <a:t>P01*</a:t>
                      </a:r>
                    </a:p>
                    <a:p>
                      <a:pPr marL="0" marR="0" lvl="0" indent="0" algn="l" defTabSz="914400" rtl="0" eaLnBrk="1" fontAlgn="base" latinLnBrk="0" hangingPunct="1">
                        <a:lnSpc>
                          <a:spcPct val="100000"/>
                        </a:lnSpc>
                        <a:spcBef>
                          <a:spcPts val="0"/>
                        </a:spcBef>
                        <a:spcAft>
                          <a:spcPct val="0"/>
                        </a:spcAft>
                        <a:buClrTx/>
                        <a:buSzTx/>
                        <a:buFontTx/>
                        <a:buNone/>
                        <a:tabLst/>
                      </a:pPr>
                      <a:r>
                        <a:rPr lang="en-US" sz="1200" i="1" dirty="0" smtClean="0">
                          <a:latin typeface="+mn-lt"/>
                        </a:rPr>
                        <a:t>DP0342590 </a:t>
                      </a:r>
                      <a:endParaRPr kumimoji="0" lang="en-US" sz="1200" b="0" i="1"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dirty="0" smtClean="0"/>
              <a:t>Символы усечения</a:t>
            </a:r>
            <a:endParaRPr lang="en-US" dirty="0" smtClean="0"/>
          </a:p>
        </p:txBody>
      </p:sp>
      <p:graphicFrame>
        <p:nvGraphicFramePr>
          <p:cNvPr id="10270" name="Group 30"/>
          <p:cNvGraphicFramePr>
            <a:graphicFrameLocks noGrp="1"/>
          </p:cNvGraphicFramePr>
          <p:nvPr>
            <p:ph type="tbl" idx="1"/>
          </p:nvPr>
        </p:nvGraphicFramePr>
        <p:xfrm>
          <a:off x="819150" y="1440656"/>
          <a:ext cx="6191250" cy="3976688"/>
        </p:xfrm>
        <a:graphic>
          <a:graphicData uri="http://schemas.openxmlformats.org/drawingml/2006/table">
            <a:tbl>
              <a:tblPr/>
              <a:tblGrid>
                <a:gridCol w="1409700"/>
                <a:gridCol w="2343150"/>
                <a:gridCol w="2438400"/>
              </a:tblGrid>
              <a:tr h="6985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Символ</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Назначение</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Примеры поиска</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10807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a:t>
                      </a:r>
                      <a:endParaRPr kumimoji="0" lang="ru-RU" sz="54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1800" b="0" i="0" u="none" strike="noStrike" cap="none" normalizeH="0" baseline="0" dirty="0" smtClean="0">
                          <a:ln>
                            <a:noFill/>
                          </a:ln>
                          <a:solidFill>
                            <a:schemeClr val="tx1"/>
                          </a:solidFill>
                          <a:effectLst/>
                          <a:latin typeface="Arial" charset="0"/>
                        </a:rPr>
                        <a:t>любое количество символов или их отсутствие</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carbon*</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carbon, carbonate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0414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a:t>
                      </a:r>
                      <a:endParaRPr kumimoji="0" lang="ru-RU" sz="3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1800" b="0" i="0" u="none" strike="noStrike" cap="none" normalizeH="0" baseline="0" dirty="0" smtClean="0">
                          <a:ln>
                            <a:noFill/>
                          </a:ln>
                          <a:solidFill>
                            <a:schemeClr val="tx1"/>
                          </a:solidFill>
                          <a:effectLst/>
                          <a:latin typeface="Arial" charset="0"/>
                        </a:rPr>
                        <a:t>один символ или его отсутствие</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colo$r</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color, </a:t>
                      </a:r>
                      <a:r>
                        <a:rPr kumimoji="0" lang="en-US" sz="1800" b="0" i="1" u="none" strike="noStrike" cap="none" normalizeH="0" baseline="0" dirty="0" err="1" smtClean="0">
                          <a:ln>
                            <a:noFill/>
                          </a:ln>
                          <a:solidFill>
                            <a:schemeClr val="tx1"/>
                          </a:solidFill>
                          <a:effectLst/>
                          <a:latin typeface="Arial" charset="0"/>
                        </a:rPr>
                        <a:t>colour</a:t>
                      </a:r>
                      <a:endParaRPr kumimoji="0" lang="en-US" sz="18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128713">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a:t>
                      </a:r>
                      <a:endParaRPr kumimoji="0" lang="ru-RU" sz="4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1800" b="0" i="0" u="none" strike="noStrike" cap="none" normalizeH="0" baseline="0" dirty="0" smtClean="0">
                          <a:ln>
                            <a:noFill/>
                          </a:ln>
                          <a:solidFill>
                            <a:schemeClr val="tx1"/>
                          </a:solidFill>
                          <a:effectLst/>
                          <a:latin typeface="Arial" charset="0"/>
                        </a:rPr>
                        <a:t>строго один символ</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en?oblast</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1" u="none" strike="noStrike" cap="none" normalizeH="0" baseline="0" dirty="0" err="1" smtClean="0">
                          <a:ln>
                            <a:noFill/>
                          </a:ln>
                          <a:solidFill>
                            <a:schemeClr val="tx1"/>
                          </a:solidFill>
                          <a:effectLst/>
                          <a:latin typeface="Arial" charset="0"/>
                        </a:rPr>
                        <a:t>entoblast</a:t>
                      </a:r>
                      <a:r>
                        <a:rPr kumimoji="0" lang="en-US" sz="1800" b="0" i="1" u="none" strike="noStrike" cap="none" normalizeH="0" baseline="0" dirty="0" smtClean="0">
                          <a:ln>
                            <a:noFill/>
                          </a:ln>
                          <a:solidFill>
                            <a:schemeClr val="tx1"/>
                          </a:solidFill>
                          <a:effectLst/>
                          <a:latin typeface="Arial" charset="0"/>
                        </a:rPr>
                        <a:t>, endoblast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4" name="Left Arrow Callout 3"/>
          <p:cNvSpPr/>
          <p:nvPr/>
        </p:nvSpPr>
        <p:spPr bwMode="auto">
          <a:xfrm>
            <a:off x="6096000" y="3048000"/>
            <a:ext cx="2819400" cy="1447800"/>
          </a:xfrm>
          <a:prstGeom prst="leftArrowCallout">
            <a:avLst>
              <a:gd name="adj1" fmla="val 21703"/>
              <a:gd name="adj2" fmla="val 25000"/>
              <a:gd name="adj3" fmla="val 25000"/>
              <a:gd name="adj4" fmla="val 71045"/>
            </a:avLst>
          </a:prstGeom>
          <a:solidFill>
            <a:schemeClr val="tx2">
              <a:lumMod val="40000"/>
              <a:lumOff val="60000"/>
            </a:schemeClr>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ru-RU" sz="1200" b="0" i="0" u="none" strike="noStrike" cap="none" normalizeH="0" baseline="0" dirty="0" smtClean="0">
                <a:ln>
                  <a:noFill/>
                </a:ln>
                <a:solidFill>
                  <a:schemeClr val="tx1"/>
                </a:solidFill>
                <a:effectLst/>
                <a:latin typeface="Arial" charset="0"/>
              </a:rPr>
              <a:t>Обратите внимание</a:t>
            </a:r>
            <a:r>
              <a:rPr kumimoji="0" lang="en-US" sz="1200" b="0" i="0" u="none" strike="noStrike" cap="none" normalizeH="0" baseline="0" dirty="0" smtClean="0">
                <a:ln>
                  <a:noFill/>
                </a:ln>
                <a:solidFill>
                  <a:schemeClr val="tx1"/>
                </a:solidFill>
                <a:effectLst/>
                <a:latin typeface="Arial" charset="0"/>
              </a:rPr>
              <a:t>: </a:t>
            </a:r>
            <a:r>
              <a:rPr kumimoji="0" lang="ru-RU" sz="1200" b="0" i="0" u="none" strike="noStrike" cap="none" normalizeH="0" baseline="0" dirty="0" smtClean="0">
                <a:ln>
                  <a:noFill/>
                </a:ln>
                <a:solidFill>
                  <a:schemeClr val="tx1"/>
                </a:solidFill>
                <a:effectLst/>
                <a:latin typeface="Arial" charset="0"/>
              </a:rPr>
              <a:t>символ</a:t>
            </a:r>
            <a:r>
              <a:rPr kumimoji="0" lang="en-US" sz="1200" b="0"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smtClean="0">
                <a:ln>
                  <a:noFill/>
                </a:ln>
                <a:solidFill>
                  <a:schemeClr val="tx1"/>
                </a:solidFill>
                <a:effectLst/>
                <a:latin typeface="Arial" charset="0"/>
              </a:rPr>
              <a:t>$</a:t>
            </a:r>
            <a:r>
              <a:rPr kumimoji="0" lang="en-US" sz="1200" b="0" i="0" u="none" strike="noStrike" cap="none" normalizeH="0" baseline="0" dirty="0" smtClean="0">
                <a:ln>
                  <a:noFill/>
                </a:ln>
                <a:solidFill>
                  <a:schemeClr val="tx1"/>
                </a:solidFill>
                <a:effectLst/>
                <a:latin typeface="Arial" charset="0"/>
              </a:rPr>
              <a:t> </a:t>
            </a:r>
            <a:r>
              <a:rPr kumimoji="0" lang="ru-RU" sz="1200" b="0" i="0" u="none" strike="noStrike" cap="none" normalizeH="0" baseline="0" dirty="0" smtClean="0">
                <a:ln>
                  <a:noFill/>
                </a:ln>
                <a:solidFill>
                  <a:schemeClr val="tx1"/>
                </a:solidFill>
                <a:effectLst/>
                <a:latin typeface="Arial" charset="0"/>
              </a:rPr>
              <a:t>не</a:t>
            </a:r>
            <a:r>
              <a:rPr kumimoji="0" lang="ru-RU" sz="1200" b="0" i="0" u="none" strike="noStrike" cap="none" normalizeH="0" dirty="0" smtClean="0">
                <a:ln>
                  <a:noFill/>
                </a:ln>
                <a:solidFill>
                  <a:schemeClr val="tx1"/>
                </a:solidFill>
                <a:effectLst/>
                <a:latin typeface="Arial" charset="0"/>
              </a:rPr>
              <a:t> может быть использован внутри выражений с кавычками (например, </a:t>
            </a:r>
            <a:r>
              <a:rPr lang="en-US" sz="1200" dirty="0" smtClean="0"/>
              <a:t>“</a:t>
            </a:r>
            <a:r>
              <a:rPr lang="en-US" sz="1200" dirty="0" err="1" smtClean="0"/>
              <a:t>colo$r</a:t>
            </a:r>
            <a:r>
              <a:rPr lang="en-US" sz="1200" dirty="0" smtClean="0"/>
              <a:t> theory”</a:t>
            </a:r>
            <a:r>
              <a:rPr lang="ru-RU" sz="1200" dirty="0" smtClean="0"/>
              <a:t>) при включенной лемматизации</a:t>
            </a:r>
            <a:endParaRPr kumimoji="0" lang="en-US" sz="12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a:xfrm>
            <a:off x="304800" y="533400"/>
            <a:ext cx="8229600" cy="533400"/>
          </a:xfrm>
        </p:spPr>
        <p:txBody>
          <a:bodyPr/>
          <a:lstStyle/>
          <a:p>
            <a:r>
              <a:rPr lang="ru-RU" dirty="0" smtClean="0"/>
              <a:t>Логические операторы</a:t>
            </a:r>
            <a:endParaRPr lang="en-US" dirty="0" smtClean="0"/>
          </a:p>
        </p:txBody>
      </p:sp>
      <p:graphicFrame>
        <p:nvGraphicFramePr>
          <p:cNvPr id="12291" name="Group 3"/>
          <p:cNvGraphicFramePr>
            <a:graphicFrameLocks noGrp="1"/>
          </p:cNvGraphicFramePr>
          <p:nvPr>
            <p:ph sz="quarter" idx="1"/>
          </p:nvPr>
        </p:nvGraphicFramePr>
        <p:xfrm>
          <a:off x="304800" y="1447800"/>
          <a:ext cx="8534400" cy="4267200"/>
        </p:xfrm>
        <a:graphic>
          <a:graphicData uri="http://schemas.openxmlformats.org/drawingml/2006/table">
            <a:tbl>
              <a:tblPr/>
              <a:tblGrid>
                <a:gridCol w="1447800"/>
                <a:gridCol w="7086600"/>
              </a:tblGrid>
              <a:tr h="13970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Все указанные слова должны присутствовать</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TOPIC: “stem cell*” AND lymphoma</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Документы, содержащие фразы «</a:t>
                      </a:r>
                      <a:r>
                        <a:rPr kumimoji="0" lang="en-US" sz="1400" b="0" i="0" u="none" strike="noStrike" cap="none" normalizeH="0" baseline="0" dirty="0" smtClean="0">
                          <a:ln>
                            <a:noFill/>
                          </a:ln>
                          <a:solidFill>
                            <a:schemeClr val="tx1"/>
                          </a:solidFill>
                          <a:effectLst/>
                          <a:latin typeface="Arial" charset="0"/>
                        </a:rPr>
                        <a:t>stem cell</a:t>
                      </a:r>
                      <a:r>
                        <a:rPr kumimoji="0" lang="ru-RU" sz="1400" b="0" i="0" u="none" strike="noStrike" cap="none" normalizeH="0" baseline="0" dirty="0" smtClean="0">
                          <a:ln>
                            <a:noFill/>
                          </a:ln>
                          <a:solidFill>
                            <a:schemeClr val="tx1"/>
                          </a:solidFill>
                          <a:effectLst/>
                          <a:latin typeface="Arial" charset="0"/>
                        </a:rPr>
                        <a:t>*» и «</a:t>
                      </a:r>
                      <a:r>
                        <a:rPr kumimoji="0" lang="en-US" sz="1400" b="0" i="0" u="none" strike="noStrike" cap="none" normalizeH="0" baseline="0" dirty="0" smtClean="0">
                          <a:ln>
                            <a:noFill/>
                          </a:ln>
                          <a:solidFill>
                            <a:schemeClr val="tx1"/>
                          </a:solidFill>
                          <a:effectLst/>
                          <a:latin typeface="Arial" charset="0"/>
                        </a:rPr>
                        <a:t>lymphoma</a:t>
                      </a:r>
                      <a:r>
                        <a:rPr kumimoji="0" lang="ru-RU" sz="1400" b="0" i="0" u="none" strike="noStrike" cap="none" normalizeH="0" baseline="0" dirty="0" smtClean="0">
                          <a:ln>
                            <a:noFill/>
                          </a:ln>
                          <a:solidFill>
                            <a:schemeClr val="tx1"/>
                          </a:solidFill>
                          <a:effectLst/>
                          <a:latin typeface="Arial" charset="0"/>
                        </a:rPr>
                        <a:t>»</a:t>
                      </a:r>
                      <a:r>
                        <a:rPr kumimoji="0" lang="en-US" sz="1400" b="0" i="0" u="none" strike="noStrike" cap="none" normalizeH="0" baseline="0" dirty="0" smtClean="0">
                          <a:ln>
                            <a:noFill/>
                          </a:ln>
                          <a:solidFill>
                            <a:schemeClr val="tx1"/>
                          </a:solidFill>
                          <a:effectLst/>
                          <a:latin typeface="Arial" charset="0"/>
                        </a:rPr>
                        <a:t> </a:t>
                      </a:r>
                      <a:r>
                        <a:rPr kumimoji="0" lang="ru-RU" sz="1400" b="0" i="0" u="none" strike="noStrike" cap="none" normalizeH="0" baseline="0" dirty="0" smtClean="0">
                          <a:ln>
                            <a:noFill/>
                          </a:ln>
                          <a:solidFill>
                            <a:schemeClr val="tx1"/>
                          </a:solidFill>
                          <a:effectLst/>
                          <a:latin typeface="Arial" charset="0"/>
                        </a:rPr>
                        <a:t>одновременно. Это также эквивалентно запросу </a:t>
                      </a:r>
                      <a:r>
                        <a:rPr kumimoji="0" lang="en-US" sz="1400" b="1" i="0" u="none" strike="noStrike" cap="none" normalizeH="0" baseline="0" dirty="0" smtClean="0">
                          <a:ln>
                            <a:noFill/>
                          </a:ln>
                          <a:solidFill>
                            <a:schemeClr val="tx1"/>
                          </a:solidFill>
                          <a:effectLst/>
                          <a:latin typeface="Arial" charset="0"/>
                        </a:rPr>
                        <a:t>“stem cell*” lymphoma</a:t>
                      </a:r>
                      <a:endParaRPr kumimoji="0" lang="ru-RU"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32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Любое из слов должно присутствовать (используйте для поиска синонимов и разных вариантов одного или схожих терминов)</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TOPIC: aspartame OR saccharine OR sweetener </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Документы, содержащие как минимум один из указанных поисковых слов</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70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Исключить из результатов поиска указанный термин или фразу</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TOPIC: aids NOT hearing</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Документы, содержащие термин </a:t>
                      </a:r>
                      <a:r>
                        <a:rPr kumimoji="0" lang="en-US" sz="1400" b="1" i="0" u="none" strike="noStrike" cap="none" normalizeH="0" baseline="0" dirty="0" smtClean="0">
                          <a:ln>
                            <a:noFill/>
                          </a:ln>
                          <a:solidFill>
                            <a:schemeClr val="tx1"/>
                          </a:solidFill>
                          <a:effectLst/>
                          <a:latin typeface="Arial" charset="0"/>
                        </a:rPr>
                        <a:t>aids</a:t>
                      </a:r>
                      <a:r>
                        <a:rPr kumimoji="0" lang="ru-RU" sz="1400" b="0" i="0" u="none" strike="noStrike" cap="none" normalizeH="0" baseline="0" dirty="0" smtClean="0">
                          <a:ln>
                            <a:noFill/>
                          </a:ln>
                          <a:solidFill>
                            <a:schemeClr val="tx1"/>
                          </a:solidFill>
                          <a:effectLst/>
                          <a:latin typeface="Arial" charset="0"/>
                        </a:rPr>
                        <a:t>, за исключением тех вариантов, которые также содержат термин </a:t>
                      </a:r>
                      <a:r>
                        <a:rPr kumimoji="0" lang="en-US" sz="1400" b="1" i="0" u="none" strike="noStrike" cap="none" normalizeH="0" baseline="0" dirty="0" smtClean="0">
                          <a:ln>
                            <a:noFill/>
                          </a:ln>
                          <a:solidFill>
                            <a:schemeClr val="tx1"/>
                          </a:solidFill>
                          <a:effectLst/>
                          <a:latin typeface="Arial" charset="0"/>
                        </a:rPr>
                        <a:t>hearing</a:t>
                      </a:r>
                      <a:r>
                        <a:rPr kumimoji="0" lang="ru-RU" sz="1400" b="0" i="0" u="none" strike="noStrike" cap="none" normalizeH="0" baseline="0" dirty="0" smtClean="0">
                          <a:ln>
                            <a:noFill/>
                          </a:ln>
                          <a:solidFill>
                            <a:schemeClr val="tx1"/>
                          </a:solidFill>
                          <a:effectLst/>
                          <a:latin typeface="Arial" charset="0"/>
                        </a:rPr>
                        <a:t> (наряду с </a:t>
                      </a:r>
                      <a:r>
                        <a:rPr kumimoji="0" lang="en-US" sz="1400" b="1" i="0" u="none" strike="noStrike" cap="none" normalizeH="0" baseline="0" dirty="0" smtClean="0">
                          <a:ln>
                            <a:noFill/>
                          </a:ln>
                          <a:solidFill>
                            <a:schemeClr val="tx1"/>
                          </a:solidFill>
                          <a:effectLst/>
                          <a:latin typeface="Arial" charset="0"/>
                        </a:rPr>
                        <a:t>aids</a:t>
                      </a:r>
                      <a:r>
                        <a:rPr kumimoji="0" lang="en-US" sz="1400" b="0" i="0" u="none" strike="noStrike" cap="none" normalizeH="0" baseline="0" dirty="0" smtClean="0">
                          <a:ln>
                            <a:noFill/>
                          </a:ln>
                          <a:solidFill>
                            <a:schemeClr val="tx1"/>
                          </a:solidFill>
                          <a:effectLst/>
                          <a:latin typeface="Arial" charset="0"/>
                        </a:rPr>
                        <a:t>)</a:t>
                      </a:r>
                      <a:endParaRPr kumimoji="0" lang="ru-RU"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377" name="Picture 17" descr="and"/>
          <p:cNvPicPr>
            <a:picLocks noGrp="1" noChangeAspect="1" noChangeArrowheads="1"/>
          </p:cNvPicPr>
          <p:nvPr>
            <p:ph sz="quarter" idx="2"/>
          </p:nvPr>
        </p:nvPicPr>
        <p:blipFill>
          <a:blip r:embed="rId3" cstate="print"/>
          <a:srcRect/>
          <a:stretch>
            <a:fillRect/>
          </a:stretch>
        </p:blipFill>
        <p:spPr>
          <a:xfrm>
            <a:off x="381000" y="1600200"/>
            <a:ext cx="1238250" cy="1152525"/>
          </a:xfrm>
          <a:noFill/>
        </p:spPr>
      </p:pic>
      <p:pic>
        <p:nvPicPr>
          <p:cNvPr id="15378" name="Picture 18" descr="or3"/>
          <p:cNvPicPr>
            <a:picLocks noGrp="1" noChangeAspect="1" noChangeArrowheads="1"/>
          </p:cNvPicPr>
          <p:nvPr>
            <p:ph sz="quarter" idx="3"/>
          </p:nvPr>
        </p:nvPicPr>
        <p:blipFill>
          <a:blip r:embed="rId4" cstate="print"/>
          <a:srcRect/>
          <a:stretch>
            <a:fillRect/>
          </a:stretch>
        </p:blipFill>
        <p:spPr>
          <a:xfrm>
            <a:off x="381000" y="2971800"/>
            <a:ext cx="1362075" cy="1209675"/>
          </a:xfrm>
          <a:noFill/>
        </p:spPr>
      </p:pic>
      <p:pic>
        <p:nvPicPr>
          <p:cNvPr id="15379" name="Picture 19" descr="not"/>
          <p:cNvPicPr>
            <a:picLocks noGrp="1" noChangeAspect="1" noChangeArrowheads="1"/>
          </p:cNvPicPr>
          <p:nvPr>
            <p:ph sz="quarter" idx="4"/>
          </p:nvPr>
        </p:nvPicPr>
        <p:blipFill>
          <a:blip r:embed="rId5" cstate="print"/>
          <a:srcRect/>
          <a:stretch>
            <a:fillRect/>
          </a:stretch>
        </p:blipFill>
        <p:spPr>
          <a:xfrm>
            <a:off x="381000" y="4419600"/>
            <a:ext cx="1276350" cy="12477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dirty="0" smtClean="0"/>
              <a:t>Операторы точного поиска</a:t>
            </a:r>
            <a:endParaRPr lang="en-US" dirty="0" smtClean="0"/>
          </a:p>
        </p:txBody>
      </p:sp>
      <p:graphicFrame>
        <p:nvGraphicFramePr>
          <p:cNvPr id="14357" name="Group 21"/>
          <p:cNvGraphicFramePr>
            <a:graphicFrameLocks noGrp="1"/>
          </p:cNvGraphicFramePr>
          <p:nvPr>
            <p:ph sz="half" idx="2"/>
          </p:nvPr>
        </p:nvGraphicFramePr>
        <p:xfrm>
          <a:off x="400050" y="1394377"/>
          <a:ext cx="8343900" cy="4625423"/>
        </p:xfrm>
        <a:graphic>
          <a:graphicData uri="http://schemas.openxmlformats.org/drawingml/2006/table">
            <a:tbl>
              <a:tblPr/>
              <a:tblGrid>
                <a:gridCol w="1752600"/>
                <a:gridCol w="6591300"/>
              </a:tblGrid>
              <a:tr h="124030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a:t>
                      </a:r>
                      <a:r>
                        <a:rPr kumimoji="0" lang="ru-RU" sz="1800" b="1" i="0" u="none" strike="noStrike" cap="none" normalizeH="0" baseline="0" dirty="0" smtClean="0">
                          <a:ln>
                            <a:noFill/>
                          </a:ln>
                          <a:solidFill>
                            <a:schemeClr val="tx1"/>
                          </a:solidFill>
                          <a:effectLst/>
                          <a:latin typeface="Arial" charset="0"/>
                        </a:rPr>
                        <a:t>кавычки)</a:t>
                      </a:r>
                      <a:endParaRPr kumimoji="0" 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Для поиска конкретных фраз и выражений поместите поисковый запрос в кавычки</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1" u="none" strike="noStrike" cap="none" normalizeH="0" baseline="0" dirty="0" smtClean="0">
                          <a:ln>
                            <a:noFill/>
                          </a:ln>
                          <a:solidFill>
                            <a:schemeClr val="tx1"/>
                          </a:solidFill>
                          <a:effectLst/>
                          <a:latin typeface="Arial" charset="0"/>
                        </a:rPr>
                        <a:t>Обратите внимание</a:t>
                      </a:r>
                      <a:r>
                        <a:rPr kumimoji="0" lang="en-US" sz="1800" b="0" i="1" u="none" strike="noStrike" cap="none" normalizeH="0" baseline="0" dirty="0" smtClean="0">
                          <a:ln>
                            <a:noFill/>
                          </a:ln>
                          <a:solidFill>
                            <a:schemeClr val="tx1"/>
                          </a:solidFill>
                          <a:effectLst/>
                          <a:latin typeface="Arial" charset="0"/>
                        </a:rPr>
                        <a:t>: </a:t>
                      </a:r>
                      <a:r>
                        <a:rPr kumimoji="0" lang="ru-RU" sz="1800" b="0" i="1" u="none" strike="noStrike" cap="none" normalizeH="0" baseline="0" dirty="0" smtClean="0">
                          <a:ln>
                            <a:noFill/>
                          </a:ln>
                          <a:solidFill>
                            <a:schemeClr val="tx1"/>
                          </a:solidFill>
                          <a:effectLst/>
                          <a:latin typeface="Arial" charset="0"/>
                        </a:rPr>
                        <a:t>использование кавычек отключает функцию лемматизации</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Пример</a:t>
                      </a:r>
                      <a:r>
                        <a:rPr kumimoji="0" lang="en-US" sz="1800" b="0"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smtClean="0">
                          <a:ln>
                            <a:noFill/>
                          </a:ln>
                          <a:solidFill>
                            <a:schemeClr val="tx1"/>
                          </a:solidFill>
                          <a:effectLst/>
                          <a:latin typeface="Arial" charset="0"/>
                        </a:rPr>
                        <a:t>“stem cell”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554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NEAR/x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Поиск в пределах указанного количества слов в одном поле. Если число не указано, система производит поиск в пределах 15 слов</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Пример</a:t>
                      </a:r>
                      <a:r>
                        <a:rPr kumimoji="0" lang="en-US" sz="1800" b="0" i="0" u="none" strike="noStrike" cap="none" normalizeH="0" baseline="0" dirty="0" smtClean="0">
                          <a:ln>
                            <a:noFill/>
                          </a:ln>
                          <a:solidFill>
                            <a:schemeClr val="tx1"/>
                          </a:solidFill>
                          <a:effectLst/>
                          <a:latin typeface="Arial" charset="0"/>
                        </a:rPr>
                        <a:t>:  </a:t>
                      </a:r>
                      <a:r>
                        <a:rPr kumimoji="0" lang="en-US" sz="1800" b="1" i="0" u="none" strike="noStrike" cap="none" normalizeH="0" baseline="0" dirty="0" smtClean="0">
                          <a:ln>
                            <a:noFill/>
                          </a:ln>
                          <a:solidFill>
                            <a:schemeClr val="tx1"/>
                          </a:solidFill>
                          <a:effectLst/>
                          <a:latin typeface="Arial" charset="0"/>
                        </a:rPr>
                        <a:t>canine NEAR/10 virus</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canine NEAR virus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Используется исключительно в поле адреса. Слова должны содержаться в пределах одного адреса</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Пример</a:t>
                      </a:r>
                      <a:r>
                        <a:rPr kumimoji="0" lang="en-US" sz="1800" b="0" i="0" u="none" strike="noStrike" cap="none" normalizeH="0" baseline="0" dirty="0" smtClean="0">
                          <a:ln>
                            <a:noFill/>
                          </a:ln>
                          <a:solidFill>
                            <a:schemeClr val="tx1"/>
                          </a:solidFill>
                          <a:effectLst/>
                          <a:latin typeface="Arial" charset="0"/>
                        </a:rPr>
                        <a:t>:  </a:t>
                      </a:r>
                      <a:r>
                        <a:rPr kumimoji="0" lang="en-US" sz="1800" b="1" i="0" u="none" strike="noStrike" cap="none" normalizeH="0" baseline="0" dirty="0" err="1" smtClean="0">
                          <a:ln>
                            <a:noFill/>
                          </a:ln>
                          <a:solidFill>
                            <a:schemeClr val="tx1"/>
                          </a:solidFill>
                          <a:effectLst/>
                          <a:latin typeface="Arial" charset="0"/>
                        </a:rPr>
                        <a:t>yale</a:t>
                      </a:r>
                      <a:r>
                        <a:rPr kumimoji="0" lang="en-US" sz="1800" b="1" i="0" u="none" strike="noStrike" cap="none" normalizeH="0" baseline="0" dirty="0" smtClean="0">
                          <a:ln>
                            <a:noFill/>
                          </a:ln>
                          <a:solidFill>
                            <a:schemeClr val="tx1"/>
                          </a:solidFill>
                          <a:effectLst/>
                          <a:latin typeface="Arial" charset="0"/>
                        </a:rPr>
                        <a:t> SAME hosp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a:xfrm>
            <a:off x="762000" y="0"/>
            <a:ext cx="7369175" cy="836613"/>
          </a:xfrm>
        </p:spPr>
        <p:txBody>
          <a:bodyPr/>
          <a:lstStyle/>
          <a:p>
            <a:r>
              <a:rPr lang="ru-RU" dirty="0" smtClean="0"/>
              <a:t>Запуск поиска</a:t>
            </a:r>
            <a:endParaRPr lang="en-US" dirty="0" smtClean="0"/>
          </a:p>
        </p:txBody>
      </p:sp>
      <p:pic>
        <p:nvPicPr>
          <p:cNvPr id="1033" name="Picture 9"/>
          <p:cNvPicPr>
            <a:picLocks noChangeAspect="1" noChangeArrowheads="1"/>
          </p:cNvPicPr>
          <p:nvPr/>
        </p:nvPicPr>
        <p:blipFill>
          <a:blip r:embed="rId3" cstate="print"/>
          <a:srcRect/>
          <a:stretch>
            <a:fillRect/>
          </a:stretch>
        </p:blipFill>
        <p:spPr bwMode="auto">
          <a:xfrm>
            <a:off x="180975" y="971550"/>
            <a:ext cx="878205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ru-RU" dirty="0" smtClean="0"/>
              <a:t>Результаты поиска</a:t>
            </a:r>
            <a:endParaRPr lang="en-US" dirty="0" smtClean="0"/>
          </a:p>
        </p:txBody>
      </p:sp>
      <p:pic>
        <p:nvPicPr>
          <p:cNvPr id="2051" name="Picture 3"/>
          <p:cNvPicPr>
            <a:picLocks noChangeAspect="1" noChangeArrowheads="1"/>
          </p:cNvPicPr>
          <p:nvPr/>
        </p:nvPicPr>
        <p:blipFill>
          <a:blip r:embed="rId3" cstate="print"/>
          <a:srcRect/>
          <a:stretch>
            <a:fillRect/>
          </a:stretch>
        </p:blipFill>
        <p:spPr bwMode="auto">
          <a:xfrm>
            <a:off x="152400" y="152400"/>
            <a:ext cx="8280000" cy="5593929"/>
          </a:xfrm>
          <a:prstGeom prst="flowChartDocument">
            <a:avLst/>
          </a:prstGeom>
          <a:ln>
            <a:noFill/>
          </a:ln>
          <a:effectLst>
            <a:outerShdw blurRad="292100" dist="139700" dir="2700000" algn="tl" rotWithShape="0">
              <a:srgbClr val="333333">
                <a:alpha val="65000"/>
              </a:srgbClr>
            </a:outerShdw>
          </a:effectLst>
        </p:spPr>
      </p:pic>
      <p:sp>
        <p:nvSpPr>
          <p:cNvPr id="13" name="Rectangle 12"/>
          <p:cNvSpPr/>
          <p:nvPr/>
        </p:nvSpPr>
        <p:spPr bwMode="auto">
          <a:xfrm>
            <a:off x="0" y="0"/>
            <a:ext cx="8839200" cy="6019800"/>
          </a:xfrm>
          <a:prstGeom prst="rect">
            <a:avLst/>
          </a:prstGeom>
          <a:solidFill>
            <a:srgbClr val="FFFFFF">
              <a:alpha val="69804"/>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pic>
        <p:nvPicPr>
          <p:cNvPr id="2052" name="Picture 4"/>
          <p:cNvPicPr>
            <a:picLocks noChangeAspect="1" noChangeArrowheads="1"/>
          </p:cNvPicPr>
          <p:nvPr/>
        </p:nvPicPr>
        <p:blipFill>
          <a:blip r:embed="rId4" cstate="print"/>
          <a:srcRect/>
          <a:stretch>
            <a:fillRect/>
          </a:stretch>
        </p:blipFill>
        <p:spPr bwMode="auto">
          <a:xfrm>
            <a:off x="711600" y="1117885"/>
            <a:ext cx="8280000" cy="5359115"/>
          </a:xfrm>
          <a:prstGeom prst="flowChartDocumen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Thomson Medstat 2002">
  <a:themeElements>
    <a:clrScheme name="">
      <a:dk1>
        <a:srgbClr val="000000"/>
      </a:dk1>
      <a:lt1>
        <a:srgbClr val="FFFFFF"/>
      </a:lt1>
      <a:dk2>
        <a:srgbClr val="339933"/>
      </a:dk2>
      <a:lt2>
        <a:srgbClr val="7F6798"/>
      </a:lt2>
      <a:accent1>
        <a:srgbClr val="191B7B"/>
      </a:accent1>
      <a:accent2>
        <a:srgbClr val="FF9900"/>
      </a:accent2>
      <a:accent3>
        <a:srgbClr val="FFFFFF"/>
      </a:accent3>
      <a:accent4>
        <a:srgbClr val="000000"/>
      </a:accent4>
      <a:accent5>
        <a:srgbClr val="ABABBF"/>
      </a:accent5>
      <a:accent6>
        <a:srgbClr val="E78A00"/>
      </a:accent6>
      <a:hlink>
        <a:srgbClr val="CC3333"/>
      </a:hlink>
      <a:folHlink>
        <a:srgbClr val="339933"/>
      </a:folHlink>
    </a:clrScheme>
    <a:fontScheme name="Thomson Medstat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1750"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homson Medstat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omson Medstat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omson Medstat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omson Medstat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omson Medstat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omson Medstat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omson Medstat 20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omson Medstat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omson Medstat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omson Medstat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omson Medstat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omson Medstat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omson Medstat 2002 13">
        <a:dk1>
          <a:srgbClr val="000000"/>
        </a:dk1>
        <a:lt1>
          <a:srgbClr val="FFFFFF"/>
        </a:lt1>
        <a:dk2>
          <a:srgbClr val="FFDB00"/>
        </a:dk2>
        <a:lt2>
          <a:srgbClr val="7C9DC0"/>
        </a:lt2>
        <a:accent1>
          <a:srgbClr val="191B7B"/>
        </a:accent1>
        <a:accent2>
          <a:srgbClr val="E98032"/>
        </a:accent2>
        <a:accent3>
          <a:srgbClr val="FFFFFF"/>
        </a:accent3>
        <a:accent4>
          <a:srgbClr val="000000"/>
        </a:accent4>
        <a:accent5>
          <a:srgbClr val="ABABBF"/>
        </a:accent5>
        <a:accent6>
          <a:srgbClr val="D3732C"/>
        </a:accent6>
        <a:hlink>
          <a:srgbClr val="7BA596"/>
        </a:hlink>
        <a:folHlink>
          <a:srgbClr val="7F6798"/>
        </a:folHlink>
      </a:clrScheme>
      <a:clrMap bg1="lt1" tx1="dk1" bg2="lt2" tx2="dk2" accent1="accent1" accent2="accent2" accent3="accent3" accent4="accent4" accent5="accent5" accent6="accent6" hlink="hlink" folHlink="folHlink"/>
    </a:extraClrScheme>
    <a:extraClrScheme>
      <a:clrScheme name="Thomson Medstat 2002 14">
        <a:dk1>
          <a:srgbClr val="000000"/>
        </a:dk1>
        <a:lt1>
          <a:srgbClr val="FFFFFF"/>
        </a:lt1>
        <a:dk2>
          <a:srgbClr val="C99F05"/>
        </a:dk2>
        <a:lt2>
          <a:srgbClr val="7C9DC0"/>
        </a:lt2>
        <a:accent1>
          <a:srgbClr val="191B7B"/>
        </a:accent1>
        <a:accent2>
          <a:srgbClr val="E98032"/>
        </a:accent2>
        <a:accent3>
          <a:srgbClr val="FFFFFF"/>
        </a:accent3>
        <a:accent4>
          <a:srgbClr val="000000"/>
        </a:accent4>
        <a:accent5>
          <a:srgbClr val="ABABBF"/>
        </a:accent5>
        <a:accent6>
          <a:srgbClr val="D3732C"/>
        </a:accent6>
        <a:hlink>
          <a:srgbClr val="7BA596"/>
        </a:hlink>
        <a:folHlink>
          <a:srgbClr val="7F6798"/>
        </a:folHlink>
      </a:clrScheme>
      <a:clrMap bg1="lt1" tx1="dk1" bg2="lt2" tx2="dk2" accent1="accent1" accent2="accent2" accent3="accent3" accent4="accent4" accent5="accent5" accent6="accent6" hlink="hlink" folHlink="folHlink"/>
    </a:extraClrScheme>
    <a:extraClrScheme>
      <a:clrScheme name="Thomson Medstat 2002 15">
        <a:dk1>
          <a:srgbClr val="000000"/>
        </a:dk1>
        <a:lt1>
          <a:srgbClr val="FFFFFF"/>
        </a:lt1>
        <a:dk2>
          <a:srgbClr val="FFDB00"/>
        </a:dk2>
        <a:lt2>
          <a:srgbClr val="7C9DC0"/>
        </a:lt2>
        <a:accent1>
          <a:srgbClr val="191B7B"/>
        </a:accent1>
        <a:accent2>
          <a:srgbClr val="E98032"/>
        </a:accent2>
        <a:accent3>
          <a:srgbClr val="FFFFFF"/>
        </a:accent3>
        <a:accent4>
          <a:srgbClr val="000000"/>
        </a:accent4>
        <a:accent5>
          <a:srgbClr val="ABABBF"/>
        </a:accent5>
        <a:accent6>
          <a:srgbClr val="D3732C"/>
        </a:accent6>
        <a:hlink>
          <a:srgbClr val="9E2F37"/>
        </a:hlink>
        <a:folHlink>
          <a:srgbClr val="7F6798"/>
        </a:folHlink>
      </a:clrScheme>
      <a:clrMap bg1="lt1" tx1="dk1" bg2="lt2" tx2="dk2" accent1="accent1" accent2="accent2" accent3="accent3" accent4="accent4" accent5="accent5" accent6="accent6" hlink="hlink" folHlink="folHlink"/>
    </a:extraClrScheme>
    <a:extraClrScheme>
      <a:clrScheme name="Thomson Medstat 2002 16">
        <a:dk1>
          <a:srgbClr val="000000"/>
        </a:dk1>
        <a:lt1>
          <a:srgbClr val="FFFFFF"/>
        </a:lt1>
        <a:dk2>
          <a:srgbClr val="7BA596"/>
        </a:dk2>
        <a:lt2>
          <a:srgbClr val="7C9DC0"/>
        </a:lt2>
        <a:accent1>
          <a:srgbClr val="191B7B"/>
        </a:accent1>
        <a:accent2>
          <a:srgbClr val="E98032"/>
        </a:accent2>
        <a:accent3>
          <a:srgbClr val="FFFFFF"/>
        </a:accent3>
        <a:accent4>
          <a:srgbClr val="000000"/>
        </a:accent4>
        <a:accent5>
          <a:srgbClr val="ABABBF"/>
        </a:accent5>
        <a:accent6>
          <a:srgbClr val="D3732C"/>
        </a:accent6>
        <a:hlink>
          <a:srgbClr val="9E2F37"/>
        </a:hlink>
        <a:folHlink>
          <a:srgbClr val="7F67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EST_tr_present_080326_v1">
  <a:themeElements>
    <a:clrScheme name="3_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3_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3_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3_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SimSun"/>
        <a:cs typeface="SimSun"/>
      </a:majorFont>
      <a:minorFont>
        <a:latin typeface="Arial"/>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5331</TotalTime>
  <Words>1790</Words>
  <Application>Microsoft Office PowerPoint</Application>
  <PresentationFormat>On-screen Show (4:3)</PresentationFormat>
  <Paragraphs>202</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Thomson Medstat 2002</vt:lpstr>
      <vt:lpstr>3_TEST_tr_present_080326_v1</vt:lpstr>
      <vt:lpstr>blank</vt:lpstr>
      <vt:lpstr>Тема Office</vt:lpstr>
      <vt:lpstr>Поиск в Web of Science на платформе ISI Web of Knowledge </vt:lpstr>
      <vt:lpstr>Slide 2</vt:lpstr>
      <vt:lpstr>Поисковое окно и поисковые ограничения</vt:lpstr>
      <vt:lpstr>Поля поиска</vt:lpstr>
      <vt:lpstr>Символы усечения</vt:lpstr>
      <vt:lpstr>Логические операторы</vt:lpstr>
      <vt:lpstr>Операторы точного поиска</vt:lpstr>
      <vt:lpstr>Запуск поиска</vt:lpstr>
      <vt:lpstr>Результаты поиска</vt:lpstr>
      <vt:lpstr>Использование функции лемматизации</vt:lpstr>
      <vt:lpstr>Lemmatization search results</vt:lpstr>
      <vt:lpstr>Вам доступны все результаты поиска</vt:lpstr>
      <vt:lpstr>В заключение</vt:lpstr>
      <vt:lpstr>Спасибо за внимание!</vt:lpstr>
    </vt:vector>
  </TitlesOfParts>
  <Company>Thomson - Scientific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Tips for General Search</dc:title>
  <dc:creator>User Services</dc:creator>
  <cp:lastModifiedBy>Sergey Paramonov</cp:lastModifiedBy>
  <cp:revision>378</cp:revision>
  <dcterms:created xsi:type="dcterms:W3CDTF">2006-02-08T16:10:49Z</dcterms:created>
  <dcterms:modified xsi:type="dcterms:W3CDTF">2012-03-24T11:34:03Z</dcterms:modified>
</cp:coreProperties>
</file>