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863ED-2FCE-4CEC-B9CC-308A3ADD2B63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3B25E-D62E-43CC-B017-8B03509AC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6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3B25E-D62E-43CC-B017-8B03509AC0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0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5155" y="1401063"/>
            <a:ext cx="3542665" cy="437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4349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21879" y="1765173"/>
            <a:ext cx="3350259" cy="359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216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664" y="265729"/>
            <a:ext cx="8408670" cy="782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3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440" y="1305813"/>
            <a:ext cx="10739119" cy="396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jpeg"/><Relationship Id="rId39" Type="http://schemas.openxmlformats.org/officeDocument/2006/relationships/image" Target="../media/image63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34" Type="http://schemas.openxmlformats.org/officeDocument/2006/relationships/image" Target="../media/image58.jpeg"/><Relationship Id="rId42" Type="http://schemas.openxmlformats.org/officeDocument/2006/relationships/image" Target="../media/image66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5" Type="http://schemas.openxmlformats.org/officeDocument/2006/relationships/image" Target="../media/image49.jpeg"/><Relationship Id="rId33" Type="http://schemas.openxmlformats.org/officeDocument/2006/relationships/image" Target="../media/image57.jpeg"/><Relationship Id="rId38" Type="http://schemas.openxmlformats.org/officeDocument/2006/relationships/image" Target="../media/image62.jpe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jpe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1.jpeg"/><Relationship Id="rId40" Type="http://schemas.openxmlformats.org/officeDocument/2006/relationships/image" Target="../media/image64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52.png"/><Relationship Id="rId36" Type="http://schemas.openxmlformats.org/officeDocument/2006/relationships/image" Target="../media/image60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5.jpeg"/><Relationship Id="rId44" Type="http://schemas.openxmlformats.org/officeDocument/2006/relationships/image" Target="../media/image68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png"/><Relationship Id="rId27" Type="http://schemas.openxmlformats.org/officeDocument/2006/relationships/image" Target="../media/image51.jpeg"/><Relationship Id="rId30" Type="http://schemas.openxmlformats.org/officeDocument/2006/relationships/image" Target="../media/image54.pn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7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4.dcu.ie/research/key-research-areas.shtml" TargetMode="External"/><Relationship Id="rId3" Type="http://schemas.openxmlformats.org/officeDocument/2006/relationships/hyperlink" Target="https://www4.dcu.ie/sites/default/files/research_support/Health%20Leaflet%20A4%20(2)%20web.pdf" TargetMode="External"/><Relationship Id="rId7" Type="http://schemas.openxmlformats.org/officeDocument/2006/relationships/hyperlink" Target="https://www4.dcu.ie/research/key-research-areas/Democratic_Secure_Societies_Hub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4.dcu.ie/sites/default/files/research_support/Sustainability%20Leaflet%20A4%20(3)%20web.pdf" TargetMode="External"/><Relationship Id="rId5" Type="http://schemas.openxmlformats.org/officeDocument/2006/relationships/hyperlink" Target="https://www4.dcu.ie/sites/default/files/research_support/ICT%20Leaflet%20A4%20(2)%20web.pdf" TargetMode="External"/><Relationship Id="rId4" Type="http://schemas.openxmlformats.org/officeDocument/2006/relationships/hyperlink" Target="https://www4.dcu.ie/research/key-research-areas/Information_Technology_Hub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pn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441" rIns="0" bIns="0" rtlCol="0">
            <a:spAutoFit/>
          </a:bodyPr>
          <a:lstStyle/>
          <a:p>
            <a:pPr marL="879475">
              <a:lnSpc>
                <a:spcPct val="100000"/>
              </a:lnSpc>
            </a:pPr>
            <a:r>
              <a:rPr sz="3200" spc="-60" dirty="0">
                <a:solidFill>
                  <a:srgbClr val="001F5F"/>
                </a:solidFill>
              </a:rPr>
              <a:t>W</a:t>
            </a:r>
            <a:r>
              <a:rPr sz="3200" dirty="0">
                <a:solidFill>
                  <a:srgbClr val="001F5F"/>
                </a:solidFill>
              </a:rPr>
              <a:t>e</a:t>
            </a:r>
            <a:r>
              <a:rPr sz="3200" spc="-10" dirty="0">
                <a:solidFill>
                  <a:srgbClr val="001F5F"/>
                </a:solidFill>
              </a:rPr>
              <a:t>l</a:t>
            </a:r>
            <a:r>
              <a:rPr sz="3200" dirty="0">
                <a:solidFill>
                  <a:srgbClr val="001F5F"/>
                </a:solidFill>
              </a:rPr>
              <a:t>c</a:t>
            </a:r>
            <a:r>
              <a:rPr sz="3200" spc="-10" dirty="0">
                <a:solidFill>
                  <a:srgbClr val="001F5F"/>
                </a:solidFill>
              </a:rPr>
              <a:t>o</a:t>
            </a:r>
            <a:r>
              <a:rPr sz="3200" dirty="0">
                <a:solidFill>
                  <a:srgbClr val="001F5F"/>
                </a:solidFill>
              </a:rPr>
              <a:t>me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to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DCU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Bus</a:t>
            </a:r>
            <a:r>
              <a:rPr sz="3200" spc="-15" dirty="0">
                <a:solidFill>
                  <a:srgbClr val="001F5F"/>
                </a:solidFill>
              </a:rPr>
              <a:t>i</a:t>
            </a:r>
            <a:r>
              <a:rPr sz="3200" dirty="0">
                <a:solidFill>
                  <a:srgbClr val="001F5F"/>
                </a:solidFill>
              </a:rPr>
              <a:t>n</a:t>
            </a:r>
            <a:r>
              <a:rPr sz="3200" spc="-10" dirty="0">
                <a:solidFill>
                  <a:srgbClr val="001F5F"/>
                </a:solidFill>
              </a:rPr>
              <a:t>e</a:t>
            </a:r>
            <a:r>
              <a:rPr sz="3200" dirty="0">
                <a:solidFill>
                  <a:srgbClr val="001F5F"/>
                </a:solidFill>
              </a:rPr>
              <a:t>ss</a:t>
            </a:r>
            <a:r>
              <a:rPr sz="3200" spc="-4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Sc</a:t>
            </a:r>
            <a:r>
              <a:rPr sz="3200" spc="-15" dirty="0">
                <a:solidFill>
                  <a:srgbClr val="001F5F"/>
                </a:solidFill>
              </a:rPr>
              <a:t>h</a:t>
            </a:r>
            <a:r>
              <a:rPr sz="3200" dirty="0">
                <a:solidFill>
                  <a:srgbClr val="001F5F"/>
                </a:solidFill>
              </a:rPr>
              <a:t>ool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1714576"/>
            <a:ext cx="12192000" cy="387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02648" y="6454931"/>
            <a:ext cx="177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ptember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809"/>
            <a:ext cx="12192000" cy="540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800">
              <a:lnSpc>
                <a:spcPct val="100000"/>
              </a:lnSpc>
            </a:pPr>
            <a:r>
              <a:rPr spc="-10" dirty="0">
                <a:solidFill>
                  <a:srgbClr val="001F5F"/>
                </a:solidFill>
              </a:rPr>
              <a:t>DC</a:t>
            </a:r>
            <a:r>
              <a:rPr spc="-5" dirty="0">
                <a:solidFill>
                  <a:srgbClr val="001F5F"/>
                </a:solidFill>
              </a:rPr>
              <a:t>U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421511"/>
            <a:ext cx="10242550" cy="434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3340" marR="172720" indent="-1021080">
              <a:lnSpc>
                <a:spcPts val="3020"/>
              </a:lnSpc>
            </a:pP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800" b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Bu</a:t>
            </a:r>
            <a:r>
              <a:rPr sz="2800" b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iness</a:t>
            </a:r>
            <a:r>
              <a:rPr sz="2800" b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School del</a:t>
            </a:r>
            <a:r>
              <a:rPr sz="2800" b="1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b="1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800" b="1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800" b="1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edi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b="1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800" b="1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b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in and</a:t>
            </a:r>
            <a:r>
              <a:rPr sz="2800" b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2800" b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Uni</a:t>
            </a:r>
            <a:r>
              <a:rPr sz="2800" b="1" spc="-3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sities,</a:t>
            </a:r>
            <a:r>
              <a:rPr sz="2800" b="1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Corpo</a:t>
            </a:r>
            <a:r>
              <a:rPr sz="2800" b="1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tions</a:t>
            </a:r>
            <a:r>
              <a:rPr sz="2800" b="1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800" b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spc="-6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anis</a:t>
            </a:r>
            <a:r>
              <a:rPr sz="2800" b="1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434953"/>
                </a:solidFill>
                <a:latin typeface="Calibri"/>
                <a:cs typeface="Calibri"/>
              </a:rPr>
              <a:t>tions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DCU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Business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hool</a:t>
            </a:r>
            <a:r>
              <a:rPr sz="2800" spc="-180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educ</a:t>
            </a:r>
            <a:r>
              <a:rPr sz="2800" b="1" u="heavy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28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se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its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cti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gh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qual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ty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tude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xper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ence</a:t>
            </a:r>
            <a:endParaRPr sz="2800">
              <a:latin typeface="Calibri"/>
              <a:cs typeface="Calibri"/>
            </a:endParaRPr>
          </a:p>
          <a:p>
            <a:pPr marL="241300" marR="2159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DCU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Business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hool</a:t>
            </a:r>
            <a:r>
              <a:rPr sz="2800" spc="-180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published </a:t>
            </a:r>
            <a:r>
              <a:rPr sz="2800" b="1" u="heavy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esea</a:t>
            </a:r>
            <a:r>
              <a:rPr sz="2800" b="1" u="heavy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ch</a:t>
            </a:r>
            <a:r>
              <a:rPr sz="2800" b="1" u="heavy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ad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knowled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7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essional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tice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bus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nes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6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scip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241300" marR="726440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DCU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Business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hool</a:t>
            </a:r>
            <a:r>
              <a:rPr sz="2800" spc="-180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indu</a:t>
            </a:r>
            <a:r>
              <a:rPr sz="2800" b="1" u="heavy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b="1" u="heavy" spc="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800" b="1" u="heavy" spc="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en</a:t>
            </a:r>
            <a:r>
              <a:rPr sz="2800" b="1" u="heavy" spc="-5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u="heavy" spc="-3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b="1" u="heavy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b="1" u="heavy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is a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mark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f 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ur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it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DCU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Business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hool</a:t>
            </a:r>
            <a:r>
              <a:rPr sz="2800" spc="-180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b="1" u="heavy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b="1" u="heavy" spc="-10" dirty="0">
                <a:solidFill>
                  <a:srgbClr val="434953"/>
                </a:solidFill>
                <a:latin typeface="Calibri"/>
                <a:cs typeface="Calibri"/>
              </a:rPr>
              <a:t>epu</a:t>
            </a:r>
            <a:r>
              <a:rPr sz="2800" b="1" u="heavy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b="1" u="heavy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b="1" u="heavy" spc="-5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2800" b="1" u="heavy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er</a:t>
            </a:r>
            <a:r>
              <a:rPr sz="28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f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bus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ness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knowled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edu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se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577" y="253029"/>
            <a:ext cx="10668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1F5F"/>
                </a:solidFill>
              </a:rPr>
              <a:t>DC</a:t>
            </a:r>
            <a:r>
              <a:rPr spc="-5" dirty="0">
                <a:solidFill>
                  <a:srgbClr val="001F5F"/>
                </a:solidFill>
              </a:rPr>
              <a:t>U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Scho</a:t>
            </a:r>
            <a:r>
              <a:rPr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pc="-110" dirty="0">
                <a:solidFill>
                  <a:srgbClr val="001F5F"/>
                </a:solidFill>
                <a:latin typeface="Arial"/>
                <a:cs typeface="Arial"/>
              </a:rPr>
              <a:t>’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pla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n the</a:t>
            </a:r>
            <a:r>
              <a:rPr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world of</a:t>
            </a:r>
            <a:r>
              <a:rPr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sin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292" y="1131625"/>
            <a:ext cx="10501630" cy="463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20" marR="337820" indent="1905" algn="ctr">
              <a:lnSpc>
                <a:spcPct val="126400"/>
              </a:lnSpc>
            </a:pP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b="1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Busine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 S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ol</a:t>
            </a:r>
            <a:r>
              <a:rPr sz="18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has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co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firm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d its p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siti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as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a </a:t>
            </a:r>
            <a:r>
              <a:rPr sz="1800" b="1" spc="35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orl</a:t>
            </a:r>
            <a:r>
              <a:rPr sz="1800" b="1" spc="15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-le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ng</a:t>
            </a:r>
            <a:r>
              <a:rPr sz="1800" b="1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sine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 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cho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l </a:t>
            </a:r>
            <a:r>
              <a:rPr sz="1800" b="1" spc="35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th</a:t>
            </a:r>
            <a:r>
              <a:rPr sz="18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spc="3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of</a:t>
            </a:r>
            <a:r>
              <a:rPr sz="1800" b="1" spc="-6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CSB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tation</a:t>
            </a:r>
            <a:r>
              <a:rPr sz="1800" b="1" spc="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it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op</a:t>
            </a:r>
            <a:r>
              <a:rPr sz="18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5%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of the </a:t>
            </a:r>
            <a:r>
              <a:rPr sz="1800" b="1" spc="-35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orl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b="1" spc="-70" dirty="0">
                <a:solidFill>
                  <a:srgbClr val="434953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Busine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 S</a:t>
            </a:r>
            <a:r>
              <a:rPr sz="18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AAC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B s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rds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q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re</a:t>
            </a:r>
            <a:r>
              <a:rPr sz="18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434953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nce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as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Strate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ic Ma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nt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&amp; 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ov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Stu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t,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F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lty 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Sta</a:t>
            </a:r>
            <a:r>
              <a:rPr sz="1800" spc="-35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f 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9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ch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ng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&amp;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mic,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Prof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ssi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ustry 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rric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la</a:t>
            </a:r>
            <a:r>
              <a:rPr sz="18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siv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ss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to the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ess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400">
              <a:latin typeface="Times New Roman"/>
              <a:cs typeface="Times New Roman"/>
            </a:endParaRPr>
          </a:p>
          <a:p>
            <a:pPr marL="387350" marR="5080" algn="ctr">
              <a:lnSpc>
                <a:spcPct val="8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he</a:t>
            </a:r>
            <a:r>
              <a:rPr sz="1800" spc="-114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Ass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tion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to</a:t>
            </a:r>
            <a:r>
              <a:rPr sz="1800" spc="-9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ce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te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ls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of Bus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ss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(AACS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), </a:t>
            </a:r>
            <a:r>
              <a:rPr sz="1800" u="heavy" spc="-49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u="heavy" spc="-4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or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u="heavy" spc="-45" dirty="0">
                <a:solidFill>
                  <a:srgbClr val="434953"/>
                </a:solidFill>
                <a:latin typeface="Arial"/>
                <a:cs typeface="Arial"/>
              </a:rPr>
              <a:t>’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u="heavy" spc="6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st</a:t>
            </a:r>
            <a:r>
              <a:rPr sz="1800" u="heavy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d m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st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pr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stig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u="heavy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u="heavy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al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accr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ting</a:t>
            </a:r>
            <a:r>
              <a:rPr sz="18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dy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ess</a:t>
            </a:r>
            <a:r>
              <a:rPr sz="18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sch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8321" y="1893697"/>
            <a:ext cx="2923921" cy="2923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5731"/>
            <a:ext cx="76942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</a:t>
            </a:r>
            <a:r>
              <a:rPr spc="-15" dirty="0">
                <a:solidFill>
                  <a:srgbClr val="001F5F"/>
                </a:solidFill>
              </a:rPr>
              <a:t>C</a:t>
            </a:r>
            <a:r>
              <a:rPr spc="-5" dirty="0">
                <a:solidFill>
                  <a:srgbClr val="001F5F"/>
                </a:solidFill>
              </a:rPr>
              <a:t>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</a:t>
            </a:r>
            <a:r>
              <a:rPr spc="-20" dirty="0">
                <a:solidFill>
                  <a:srgbClr val="001F5F"/>
                </a:solidFill>
              </a:rPr>
              <a:t>u</a:t>
            </a:r>
            <a:r>
              <a:rPr spc="-5" dirty="0">
                <a:solidFill>
                  <a:srgbClr val="001F5F"/>
                </a:solidFill>
              </a:rPr>
              <a:t>sine</a:t>
            </a:r>
            <a:r>
              <a:rPr dirty="0">
                <a:solidFill>
                  <a:srgbClr val="001F5F"/>
                </a:solidFill>
              </a:rPr>
              <a:t>s</a:t>
            </a:r>
            <a:r>
              <a:rPr spc="-5" dirty="0">
                <a:solidFill>
                  <a:srgbClr val="001F5F"/>
                </a:solidFill>
              </a:rPr>
              <a:t>s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ol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O</a:t>
            </a:r>
            <a:r>
              <a:rPr spc="-20" dirty="0">
                <a:solidFill>
                  <a:srgbClr val="001F5F"/>
                </a:solidFill>
              </a:rPr>
              <a:t>p</a:t>
            </a:r>
            <a:r>
              <a:rPr spc="-5" dirty="0">
                <a:solidFill>
                  <a:srgbClr val="001F5F"/>
                </a:solidFill>
              </a:rPr>
              <a:t>er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ting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M</a:t>
            </a:r>
            <a:r>
              <a:rPr spc="-15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del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Li</a:t>
            </a:r>
            <a:r>
              <a:rPr spc="-15" dirty="0">
                <a:solidFill>
                  <a:srgbClr val="001F5F"/>
                </a:solidFill>
              </a:rPr>
              <a:t>n</a:t>
            </a:r>
            <a:r>
              <a:rPr spc="-5" dirty="0">
                <a:solidFill>
                  <a:srgbClr val="001F5F"/>
                </a:solidFill>
              </a:rPr>
              <a:t>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6226" y="652698"/>
            <a:ext cx="7555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uca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ion</a:t>
            </a:r>
            <a:r>
              <a:rPr sz="28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Hu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Capit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to Ente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pris</a:t>
            </a:r>
            <a:r>
              <a:rPr sz="2800" b="1" spc="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73277"/>
            <a:ext cx="1354455" cy="4311650"/>
          </a:xfrm>
          <a:custGeom>
            <a:avLst/>
            <a:gdLst/>
            <a:ahLst/>
            <a:cxnLst/>
            <a:rect l="l" t="t" r="r" b="b"/>
            <a:pathLst>
              <a:path w="1354455" h="4311650">
                <a:moveTo>
                  <a:pt x="1354074" y="4131055"/>
                </a:moveTo>
                <a:lnTo>
                  <a:pt x="0" y="4131055"/>
                </a:lnTo>
                <a:lnTo>
                  <a:pt x="0" y="4311650"/>
                </a:lnTo>
                <a:lnTo>
                  <a:pt x="1354074" y="4311650"/>
                </a:lnTo>
                <a:lnTo>
                  <a:pt x="1354074" y="4131055"/>
                </a:lnTo>
              </a:path>
              <a:path w="1354455" h="4311650">
                <a:moveTo>
                  <a:pt x="857389" y="0"/>
                </a:moveTo>
                <a:lnTo>
                  <a:pt x="676795" y="0"/>
                </a:lnTo>
                <a:lnTo>
                  <a:pt x="662687" y="17806"/>
                </a:lnTo>
                <a:lnTo>
                  <a:pt x="648578" y="35105"/>
                </a:lnTo>
                <a:lnTo>
                  <a:pt x="620360" y="68181"/>
                </a:lnTo>
                <a:lnTo>
                  <a:pt x="592142" y="99228"/>
                </a:lnTo>
                <a:lnTo>
                  <a:pt x="563923" y="128243"/>
                </a:lnTo>
                <a:lnTo>
                  <a:pt x="535705" y="155225"/>
                </a:lnTo>
                <a:lnTo>
                  <a:pt x="493376" y="191883"/>
                </a:lnTo>
                <a:lnTo>
                  <a:pt x="451049" y="223958"/>
                </a:lnTo>
                <a:lnTo>
                  <a:pt x="408722" y="251446"/>
                </a:lnTo>
                <a:lnTo>
                  <a:pt x="354546" y="275692"/>
                </a:lnTo>
                <a:lnTo>
                  <a:pt x="311092" y="290099"/>
                </a:lnTo>
                <a:lnTo>
                  <a:pt x="264250" y="302808"/>
                </a:lnTo>
                <a:lnTo>
                  <a:pt x="214023" y="313820"/>
                </a:lnTo>
                <a:lnTo>
                  <a:pt x="160408" y="323135"/>
                </a:lnTo>
                <a:lnTo>
                  <a:pt x="103407" y="330755"/>
                </a:lnTo>
                <a:lnTo>
                  <a:pt x="43020" y="336681"/>
                </a:lnTo>
                <a:lnTo>
                  <a:pt x="0" y="339689"/>
                </a:lnTo>
                <a:lnTo>
                  <a:pt x="0" y="519357"/>
                </a:lnTo>
                <a:lnTo>
                  <a:pt x="326812" y="519733"/>
                </a:lnTo>
                <a:lnTo>
                  <a:pt x="370752" y="538351"/>
                </a:lnTo>
                <a:lnTo>
                  <a:pt x="397116" y="583343"/>
                </a:lnTo>
                <a:lnTo>
                  <a:pt x="405355" y="634380"/>
                </a:lnTo>
                <a:lnTo>
                  <a:pt x="405904" y="654685"/>
                </a:lnTo>
                <a:lnTo>
                  <a:pt x="405904" y="3882771"/>
                </a:lnTo>
                <a:lnTo>
                  <a:pt x="403872" y="3929965"/>
                </a:lnTo>
                <a:lnTo>
                  <a:pt x="397777" y="3972186"/>
                </a:lnTo>
                <a:lnTo>
                  <a:pt x="387618" y="4009433"/>
                </a:lnTo>
                <a:lnTo>
                  <a:pt x="364760" y="4055984"/>
                </a:lnTo>
                <a:lnTo>
                  <a:pt x="332760" y="4091354"/>
                </a:lnTo>
                <a:lnTo>
                  <a:pt x="291617" y="4115550"/>
                </a:lnTo>
                <a:lnTo>
                  <a:pt x="241332" y="4128575"/>
                </a:lnTo>
                <a:lnTo>
                  <a:pt x="202730" y="4131055"/>
                </a:lnTo>
                <a:lnTo>
                  <a:pt x="1066203" y="4131055"/>
                </a:lnTo>
                <a:lnTo>
                  <a:pt x="1026526" y="4128575"/>
                </a:lnTo>
                <a:lnTo>
                  <a:pt x="974843" y="4115550"/>
                </a:lnTo>
                <a:lnTo>
                  <a:pt x="932558" y="4091354"/>
                </a:lnTo>
                <a:lnTo>
                  <a:pt x="899671" y="4055984"/>
                </a:lnTo>
                <a:lnTo>
                  <a:pt x="876181" y="4009433"/>
                </a:lnTo>
                <a:lnTo>
                  <a:pt x="865741" y="3972186"/>
                </a:lnTo>
                <a:lnTo>
                  <a:pt x="859477" y="3929965"/>
                </a:lnTo>
                <a:lnTo>
                  <a:pt x="857389" y="3882771"/>
                </a:lnTo>
                <a:lnTo>
                  <a:pt x="857389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232" y="898473"/>
            <a:ext cx="254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5" dirty="0">
                <a:solidFill>
                  <a:srgbClr val="434953"/>
                </a:solidFill>
                <a:latin typeface="Bookman Old Style"/>
                <a:cs typeface="Bookman Old Style"/>
              </a:rPr>
              <a:t>st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88938" y="1096200"/>
            <a:ext cx="5703061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9258" y="1096187"/>
            <a:ext cx="3878199" cy="465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9036" y="5703214"/>
            <a:ext cx="9586595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‘Irelan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b="1" i="1" spc="-85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s edu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ation </a:t>
            </a:r>
            <a:r>
              <a:rPr sz="1800" b="1" i="1" spc="-3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b="1" i="1" spc="-3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i="1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800" b="1" i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ran</a:t>
            </a:r>
            <a:r>
              <a:rPr sz="1800" b="1" i="1" spc="-15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i="1" spc="10" dirty="0">
                <a:solidFill>
                  <a:srgbClr val="434953"/>
                </a:solidFill>
                <a:latin typeface="Calibri"/>
                <a:cs typeface="Calibri"/>
              </a:rPr>
              <a:t> 7</a:t>
            </a:r>
            <a:r>
              <a:rPr sz="1800" b="1" i="1" baseline="25462" dirty="0">
                <a:solidFill>
                  <a:srgbClr val="434953"/>
                </a:solidFill>
                <a:latin typeface="Calibri"/>
                <a:cs typeface="Calibri"/>
              </a:rPr>
              <a:t>th </a:t>
            </a:r>
            <a:r>
              <a:rPr sz="1800" b="1" i="1" spc="-202" baseline="25462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in the</a:t>
            </a:r>
            <a:r>
              <a:rPr sz="1800" b="1" i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word </a:t>
            </a:r>
            <a:r>
              <a:rPr sz="1800" b="1" i="1" spc="-1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1800" b="1" i="1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b="1" i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ting</a:t>
            </a:r>
            <a:r>
              <a:rPr sz="1800" b="1" i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the</a:t>
            </a:r>
            <a:r>
              <a:rPr sz="1800" b="1" i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ne</a:t>
            </a:r>
            <a:r>
              <a:rPr sz="1800" b="1" i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ds</a:t>
            </a:r>
            <a:r>
              <a:rPr sz="1800" b="1" i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of</a:t>
            </a:r>
            <a:r>
              <a:rPr sz="1800" b="1" i="1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a </a:t>
            </a:r>
            <a:r>
              <a:rPr sz="1800" b="1" i="1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omp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titive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ec</a:t>
            </a:r>
            <a:r>
              <a:rPr sz="1800" b="1" i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no</a:t>
            </a:r>
            <a:r>
              <a:rPr sz="1800" b="1" i="1" spc="-2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b="1" i="1" spc="6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b="1" i="1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So</a:t>
            </a:r>
            <a:r>
              <a:rPr sz="10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rc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:</a:t>
            </a:r>
            <a:r>
              <a:rPr sz="10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IMD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World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 Com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titi</a:t>
            </a:r>
            <a:r>
              <a:rPr sz="10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0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34953"/>
                </a:solidFill>
                <a:latin typeface="Calibri"/>
                <a:cs typeface="Calibri"/>
              </a:rPr>
              <a:t>arbook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7793" y="1093216"/>
          <a:ext cx="3302787" cy="4160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led</a:t>
                      </a:r>
                      <a:r>
                        <a:rPr sz="16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bou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eadi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av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lab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rce</a:t>
                      </a:r>
                      <a:r>
                        <a:rPr sz="1100" i="1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IMD</a:t>
                      </a:r>
                      <a:r>
                        <a:rPr sz="1100" i="1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Comp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etitive</a:t>
                      </a:r>
                      <a:r>
                        <a:rPr sz="1100" i="1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ess</a:t>
                      </a:r>
                      <a:r>
                        <a:rPr sz="1100" i="1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Yea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boo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CE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5090" marR="424815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ei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tm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hno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rce: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Wo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rld</a:t>
                      </a:r>
                      <a:r>
                        <a:rPr sz="1100" i="1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Economi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Foru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i="1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Gl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oba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etiti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i="1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E8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85090" marR="7639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Eu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or bus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ness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rce: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Reute</a:t>
                      </a:r>
                      <a:r>
                        <a:rPr sz="1100" i="1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CE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 marL="85090" marR="163195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nw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 I</a:t>
                      </a: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tm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b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lity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(so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e: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loba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i="1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Loca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i="1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rt)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E8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eal </a:t>
                      </a:r>
                      <a:r>
                        <a:rPr sz="16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6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i="1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rce: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IMD</a:t>
                      </a:r>
                      <a:r>
                        <a:rPr sz="1100" i="1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Wo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rld</a:t>
                      </a:r>
                      <a:r>
                        <a:rPr sz="1100" i="1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Comp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etitiven</a:t>
                      </a:r>
                      <a:r>
                        <a:rPr sz="1100" i="1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Yea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boo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CE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Eu</a:t>
                      </a:r>
                      <a:r>
                        <a:rPr sz="16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i="1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rce: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Wo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rld</a:t>
                      </a:r>
                      <a:r>
                        <a:rPr sz="1100" i="1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  D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oin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i="1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i="1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usines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i="1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Rep</a:t>
                      </a:r>
                      <a:r>
                        <a:rPr sz="1100" i="1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rt)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E8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066" y="2678302"/>
            <a:ext cx="3916933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1231"/>
            <a:ext cx="979360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DCU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Opera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ing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Mo</a:t>
            </a:r>
            <a:r>
              <a:rPr spc="-15" dirty="0">
                <a:solidFill>
                  <a:srgbClr val="001F5F"/>
                </a:solidFill>
              </a:rPr>
              <a:t>d</a:t>
            </a:r>
            <a:r>
              <a:rPr spc="-5" dirty="0">
                <a:solidFill>
                  <a:srgbClr val="001F5F"/>
                </a:solidFill>
              </a:rPr>
              <a:t>el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Links</a:t>
            </a:r>
          </a:p>
          <a:p>
            <a:pPr marL="2249805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E</a:t>
            </a:r>
            <a:r>
              <a:rPr spc="-20" dirty="0">
                <a:solidFill>
                  <a:srgbClr val="001F5F"/>
                </a:solidFill>
              </a:rPr>
              <a:t>d</a:t>
            </a:r>
            <a:r>
              <a:rPr spc="-5" dirty="0">
                <a:solidFill>
                  <a:srgbClr val="001F5F"/>
                </a:solidFill>
              </a:rPr>
              <a:t>ucat</a:t>
            </a:r>
            <a:r>
              <a:rPr dirty="0">
                <a:solidFill>
                  <a:srgbClr val="001F5F"/>
                </a:solidFill>
              </a:rPr>
              <a:t>i</a:t>
            </a:r>
            <a:r>
              <a:rPr spc="-5" dirty="0">
                <a:solidFill>
                  <a:srgbClr val="001F5F"/>
                </a:solidFill>
              </a:rPr>
              <a:t>on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and Human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Capital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to E</a:t>
            </a:r>
            <a:r>
              <a:rPr spc="-20" dirty="0">
                <a:solidFill>
                  <a:srgbClr val="001F5F"/>
                </a:solidFill>
              </a:rPr>
              <a:t>n</a:t>
            </a:r>
            <a:r>
              <a:rPr spc="-5" dirty="0">
                <a:solidFill>
                  <a:srgbClr val="001F5F"/>
                </a:solidFill>
              </a:rPr>
              <a:t>te</a:t>
            </a:r>
            <a:r>
              <a:rPr dirty="0">
                <a:solidFill>
                  <a:srgbClr val="001F5F"/>
                </a:solidFill>
              </a:rPr>
              <a:t>r</a:t>
            </a:r>
            <a:r>
              <a:rPr spc="-5" dirty="0">
                <a:solidFill>
                  <a:srgbClr val="001F5F"/>
                </a:solidFill>
              </a:rPr>
              <a:t>prises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543" y="1267256"/>
            <a:ext cx="3624579" cy="4975721"/>
          </a:xfrm>
          <a:prstGeom prst="rect">
            <a:avLst/>
          </a:prstGeom>
          <a:solidFill>
            <a:srgbClr val="3AADDA"/>
          </a:solidFill>
        </p:spPr>
        <p:txBody>
          <a:bodyPr vert="horz" wrap="square" lIns="0" tIns="0" rIns="0" bIns="0" rtlCol="0">
            <a:spAutoFit/>
          </a:bodyPr>
          <a:lstStyle/>
          <a:p>
            <a:pPr marL="389890" marR="384810" algn="ctr"/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DC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Busi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School Mis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 dirty="0">
              <a:latin typeface="Calibri"/>
              <a:cs typeface="Calibri"/>
            </a:endParaRPr>
          </a:p>
          <a:p>
            <a:pPr marL="226695" marR="219075" algn="ctr">
              <a:spcBef>
                <a:spcPts val="200"/>
              </a:spcBef>
            </a:pP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cate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profess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the gl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bal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marketpl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ce.</a:t>
            </a:r>
            <a:endParaRPr sz="2400" dirty="0">
              <a:latin typeface="Arial"/>
              <a:cs typeface="Arial"/>
            </a:endParaRPr>
          </a:p>
          <a:p>
            <a:pPr marL="184150" marR="176530" indent="-3175" algn="ctr">
              <a:spcBef>
                <a:spcPts val="2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 our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g, our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rch 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our 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 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dustr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proactively contribute 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dev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pment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div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ls,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dustry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soc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5076" y="4903152"/>
            <a:ext cx="6673850" cy="400685"/>
          </a:xfrm>
          <a:prstGeom prst="rect">
            <a:avLst/>
          </a:prstGeom>
          <a:solidFill>
            <a:srgbClr val="BBC4D2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  <a:tabLst>
                <a:tab pos="3907790" algn="l"/>
              </a:tabLst>
            </a:pP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2000" b="0" spc="-30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000" b="0" spc="-20" dirty="0">
                <a:solidFill>
                  <a:srgbClr val="434953"/>
                </a:solidFill>
                <a:latin typeface="Calibri Light"/>
                <a:cs typeface="Calibri Light"/>
              </a:rPr>
              <a:t>la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2000" b="0" spc="-25" dirty="0">
                <a:solidFill>
                  <a:srgbClr val="434953"/>
                </a:solidFill>
                <a:latin typeface="Calibri Light"/>
                <a:cs typeface="Calibri Light"/>
              </a:rPr>
              <a:t>d</a:t>
            </a:r>
            <a:r>
              <a:rPr sz="2000" b="0" spc="-145" dirty="0">
                <a:solidFill>
                  <a:srgbClr val="434953"/>
                </a:solidFill>
                <a:latin typeface="Calibri Light"/>
                <a:cs typeface="Calibri Light"/>
              </a:rPr>
              <a:t>’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000" b="0" spc="-55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000" b="0" spc="-50" dirty="0">
                <a:solidFill>
                  <a:srgbClr val="434953"/>
                </a:solidFill>
                <a:latin typeface="Calibri Light"/>
                <a:cs typeface="Calibri Light"/>
              </a:rPr>
              <a:t>f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a</a:t>
            </a:r>
            <a:r>
              <a:rPr sz="2000" b="0" spc="-35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000" b="0" spc="-25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000" b="0" spc="-50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000" b="0" spc="-45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g</a:t>
            </a:r>
            <a:r>
              <a:rPr sz="2000" b="0" spc="-40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2000" b="0" spc="-25" dirty="0">
                <a:solidFill>
                  <a:srgbClr val="434953"/>
                </a:solidFill>
                <a:latin typeface="Calibri Light"/>
                <a:cs typeface="Calibri Light"/>
              </a:rPr>
              <a:t>o</a:t>
            </a:r>
            <a:r>
              <a:rPr sz="2000" b="0" spc="-35" dirty="0">
                <a:solidFill>
                  <a:srgbClr val="434953"/>
                </a:solidFill>
                <a:latin typeface="Calibri Light"/>
                <a:cs typeface="Calibri Light"/>
              </a:rPr>
              <a:t>w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2000" b="0" spc="-20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g</a:t>
            </a:r>
            <a:r>
              <a:rPr sz="2000" b="0" spc="-5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un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2000" b="0" spc="-30" dirty="0">
                <a:solidFill>
                  <a:srgbClr val="434953"/>
                </a:solidFill>
                <a:latin typeface="Calibri Light"/>
                <a:cs typeface="Calibri Light"/>
              </a:rPr>
              <a:t>v</a:t>
            </a:r>
            <a:r>
              <a:rPr sz="2000" b="0" spc="-2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000" b="0" spc="-60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si</a:t>
            </a:r>
            <a:r>
              <a:rPr sz="2000" b="0" spc="-15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000" b="0" spc="-20" dirty="0">
                <a:solidFill>
                  <a:srgbClr val="434953"/>
                </a:solidFill>
                <a:latin typeface="Calibri Light"/>
                <a:cs typeface="Calibri Light"/>
              </a:rPr>
              <a:t>y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!	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16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,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0</a:t>
            </a:r>
            <a:r>
              <a:rPr sz="2000" b="0" spc="-20" dirty="0">
                <a:solidFill>
                  <a:srgbClr val="434953"/>
                </a:solidFill>
                <a:latin typeface="Calibri Light"/>
                <a:cs typeface="Calibri Light"/>
              </a:rPr>
              <a:t>0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0</a:t>
            </a:r>
            <a:r>
              <a:rPr sz="2000" b="0" spc="-55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000" b="0" spc="-35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000" b="0" spc="-10" dirty="0">
                <a:solidFill>
                  <a:srgbClr val="434953"/>
                </a:solidFill>
                <a:latin typeface="Calibri Light"/>
                <a:cs typeface="Calibri Light"/>
              </a:rPr>
              <a:t>ud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000" b="0" spc="-55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2000" b="0" dirty="0">
                <a:solidFill>
                  <a:srgbClr val="434953"/>
                </a:solidFill>
                <a:latin typeface="Calibri Light"/>
                <a:cs typeface="Calibri Light"/>
              </a:rPr>
              <a:t>ts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8258" y="1267244"/>
            <a:ext cx="4425950" cy="954405"/>
          </a:xfrm>
          <a:custGeom>
            <a:avLst/>
            <a:gdLst/>
            <a:ahLst/>
            <a:cxnLst/>
            <a:rect l="l" t="t" r="r" b="b"/>
            <a:pathLst>
              <a:path w="4425950" h="954405">
                <a:moveTo>
                  <a:pt x="0" y="954112"/>
                </a:moveTo>
                <a:lnTo>
                  <a:pt x="4425822" y="954112"/>
                </a:lnTo>
                <a:lnTo>
                  <a:pt x="4425822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869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5741" y="1366647"/>
            <a:ext cx="303403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0" spc="-25" dirty="0">
                <a:solidFill>
                  <a:srgbClr val="FFC000"/>
                </a:solidFill>
                <a:latin typeface="Calibri Light"/>
                <a:cs typeface="Calibri Light"/>
              </a:rPr>
              <a:t>D</a:t>
            </a:r>
            <a:r>
              <a:rPr sz="2800" b="0" spc="-20" dirty="0">
                <a:solidFill>
                  <a:srgbClr val="FFC000"/>
                </a:solidFill>
                <a:latin typeface="Calibri Light"/>
                <a:cs typeface="Calibri Light"/>
              </a:rPr>
              <a:t>u</a:t>
            </a:r>
            <a:r>
              <a:rPr sz="2800" b="0" spc="-30" dirty="0">
                <a:solidFill>
                  <a:srgbClr val="FFC000"/>
                </a:solidFill>
                <a:latin typeface="Calibri Light"/>
                <a:cs typeface="Calibri Light"/>
              </a:rPr>
              <a:t>b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l</a:t>
            </a:r>
            <a:r>
              <a:rPr sz="2800" b="0" spc="-20" dirty="0">
                <a:solidFill>
                  <a:srgbClr val="FFC000"/>
                </a:solidFill>
                <a:latin typeface="Calibri Light"/>
                <a:cs typeface="Calibri Light"/>
              </a:rPr>
              <a:t>i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n</a:t>
            </a:r>
            <a:r>
              <a:rPr sz="2800" b="0" spc="-70" dirty="0">
                <a:solidFill>
                  <a:srgbClr val="FFC000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FFC000"/>
                </a:solidFill>
                <a:latin typeface="Calibri Light"/>
                <a:cs typeface="Calibri Light"/>
              </a:rPr>
              <a:t>Ci</a:t>
            </a:r>
            <a:r>
              <a:rPr sz="2800" b="0" spc="-15" dirty="0">
                <a:solidFill>
                  <a:srgbClr val="FFC000"/>
                </a:solidFill>
                <a:latin typeface="Calibri Light"/>
                <a:cs typeface="Calibri Light"/>
              </a:rPr>
              <a:t>t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y</a:t>
            </a:r>
            <a:r>
              <a:rPr sz="2800" b="0" spc="-70" dirty="0">
                <a:solidFill>
                  <a:srgbClr val="FFC000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FFC000"/>
                </a:solidFill>
                <a:latin typeface="Calibri Light"/>
                <a:cs typeface="Calibri Light"/>
              </a:rPr>
              <a:t>Un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i</a:t>
            </a:r>
            <a:r>
              <a:rPr sz="2800" b="0" spc="-55" dirty="0">
                <a:solidFill>
                  <a:srgbClr val="FFC000"/>
                </a:solidFill>
                <a:latin typeface="Calibri Light"/>
                <a:cs typeface="Calibri Light"/>
              </a:rPr>
              <a:t>v</a:t>
            </a:r>
            <a:r>
              <a:rPr sz="2800" b="0" spc="-20" dirty="0">
                <a:solidFill>
                  <a:srgbClr val="FFC000"/>
                </a:solidFill>
                <a:latin typeface="Calibri Light"/>
                <a:cs typeface="Calibri Light"/>
              </a:rPr>
              <a:t>e</a:t>
            </a:r>
            <a:r>
              <a:rPr sz="2800" b="0" spc="-80" dirty="0">
                <a:solidFill>
                  <a:srgbClr val="FFC000"/>
                </a:solidFill>
                <a:latin typeface="Calibri Light"/>
                <a:cs typeface="Calibri Light"/>
              </a:rPr>
              <a:t>r</a:t>
            </a:r>
            <a:r>
              <a:rPr sz="2800" b="0" spc="-20" dirty="0">
                <a:solidFill>
                  <a:srgbClr val="FFC000"/>
                </a:solidFill>
                <a:latin typeface="Calibri Light"/>
                <a:cs typeface="Calibri Light"/>
              </a:rPr>
              <a:t>s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i</a:t>
            </a:r>
            <a:r>
              <a:rPr sz="2800" b="0" spc="-30" dirty="0">
                <a:solidFill>
                  <a:srgbClr val="FFC000"/>
                </a:solidFill>
                <a:latin typeface="Calibri Light"/>
                <a:cs typeface="Calibri Light"/>
              </a:rPr>
              <a:t>t</a:t>
            </a:r>
            <a:r>
              <a:rPr sz="2800" b="0" spc="-5" dirty="0">
                <a:solidFill>
                  <a:srgbClr val="FFC000"/>
                </a:solidFill>
                <a:latin typeface="Calibri Light"/>
                <a:cs typeface="Calibri Light"/>
              </a:rPr>
              <a:t>y</a:t>
            </a:r>
            <a:endParaRPr sz="2800">
              <a:latin typeface="Calibri Light"/>
              <a:cs typeface="Calibri Light"/>
            </a:endParaRPr>
          </a:p>
          <a:p>
            <a:pPr marL="78740" algn="ctr">
              <a:lnSpc>
                <a:spcPct val="100000"/>
              </a:lnSpc>
              <a:spcBef>
                <a:spcPts val="400"/>
              </a:spcBef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Uni</a:t>
            </a: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sity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f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erprise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4480" y="2221369"/>
            <a:ext cx="4419600" cy="1246505"/>
          </a:xfrm>
          <a:custGeom>
            <a:avLst/>
            <a:gdLst/>
            <a:ahLst/>
            <a:cxnLst/>
            <a:rect l="l" t="t" r="r" b="b"/>
            <a:pathLst>
              <a:path w="4419600" h="1246504">
                <a:moveTo>
                  <a:pt x="0" y="1246492"/>
                </a:moveTo>
                <a:lnTo>
                  <a:pt x="4419600" y="1246492"/>
                </a:lnTo>
                <a:lnTo>
                  <a:pt x="4419600" y="0"/>
                </a:lnTo>
                <a:lnTo>
                  <a:pt x="0" y="0"/>
                </a:lnTo>
                <a:lnTo>
                  <a:pt x="0" y="1246492"/>
                </a:lnTo>
                <a:close/>
              </a:path>
            </a:pathLst>
          </a:custGeom>
          <a:solidFill>
            <a:srgbClr val="BBC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43983" y="2290216"/>
            <a:ext cx="4282440" cy="90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0" i="1" dirty="0">
                <a:latin typeface="Calibri Light"/>
                <a:cs typeface="Calibri Light"/>
              </a:rPr>
              <a:t>“…</a:t>
            </a:r>
            <a:r>
              <a:rPr sz="1500" b="0" i="1" spc="-10" dirty="0">
                <a:latin typeface="Calibri Light"/>
                <a:cs typeface="Calibri Light"/>
              </a:rPr>
              <a:t>a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re</a:t>
            </a:r>
            <a:r>
              <a:rPr sz="1500" b="0" i="1" spc="-10" dirty="0">
                <a:latin typeface="Calibri Light"/>
                <a:cs typeface="Calibri Light"/>
              </a:rPr>
              <a:t>s</a:t>
            </a:r>
            <a:r>
              <a:rPr sz="1500" b="0" i="1" dirty="0">
                <a:latin typeface="Calibri Light"/>
                <a:cs typeface="Calibri Light"/>
              </a:rPr>
              <a:t>ea</a:t>
            </a:r>
            <a:r>
              <a:rPr sz="1500" b="0" i="1" spc="-10" dirty="0">
                <a:latin typeface="Calibri Light"/>
                <a:cs typeface="Calibri Light"/>
              </a:rPr>
              <a:t>r</a:t>
            </a:r>
            <a:r>
              <a:rPr sz="1500" b="0" i="1" dirty="0">
                <a:latin typeface="Calibri Light"/>
                <a:cs typeface="Calibri Light"/>
              </a:rPr>
              <a:t>c</a:t>
            </a:r>
            <a:r>
              <a:rPr sz="1500" b="0" i="1" spc="-10" dirty="0">
                <a:latin typeface="Calibri Light"/>
                <a:cs typeface="Calibri Light"/>
              </a:rPr>
              <a:t>h</a:t>
            </a:r>
            <a:r>
              <a:rPr sz="1500" b="0" i="1" spc="-5" dirty="0">
                <a:latin typeface="Calibri Light"/>
                <a:cs typeface="Calibri Light"/>
              </a:rPr>
              <a:t>-</a:t>
            </a:r>
            <a:r>
              <a:rPr sz="1500" b="0" i="1" dirty="0">
                <a:latin typeface="Calibri Light"/>
                <a:cs typeface="Calibri Light"/>
              </a:rPr>
              <a:t>i</a:t>
            </a:r>
            <a:r>
              <a:rPr sz="1500" b="0" i="1" spc="-15" dirty="0">
                <a:latin typeface="Calibri Light"/>
                <a:cs typeface="Calibri Light"/>
              </a:rPr>
              <a:t>n</a:t>
            </a:r>
            <a:r>
              <a:rPr sz="1500" b="0" i="1" spc="-25" dirty="0">
                <a:latin typeface="Calibri Light"/>
                <a:cs typeface="Calibri Light"/>
              </a:rPr>
              <a:t>t</a:t>
            </a:r>
            <a:r>
              <a:rPr sz="1500" b="0" i="1" dirty="0">
                <a:latin typeface="Calibri Light"/>
                <a:cs typeface="Calibri Light"/>
              </a:rPr>
              <a:t>en</a:t>
            </a:r>
            <a:r>
              <a:rPr sz="1500" b="0" i="1" spc="-10" dirty="0">
                <a:latin typeface="Calibri Light"/>
                <a:cs typeface="Calibri Light"/>
              </a:rPr>
              <a:t>s</a:t>
            </a:r>
            <a:r>
              <a:rPr sz="1500" b="0" i="1" dirty="0">
                <a:latin typeface="Calibri Light"/>
                <a:cs typeface="Calibri Light"/>
              </a:rPr>
              <a:t>ive</a:t>
            </a:r>
            <a:r>
              <a:rPr sz="1500" b="0" i="1" spc="5" dirty="0">
                <a:latin typeface="Calibri Light"/>
                <a:cs typeface="Calibri Light"/>
              </a:rPr>
              <a:t>,</a:t>
            </a:r>
            <a:r>
              <a:rPr sz="1500" b="0" i="1" spc="-2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g</a:t>
            </a:r>
            <a:r>
              <a:rPr sz="1500" b="0" i="1" dirty="0">
                <a:latin typeface="Calibri Light"/>
                <a:cs typeface="Calibri Light"/>
              </a:rPr>
              <a:t>lo</a:t>
            </a:r>
            <a:r>
              <a:rPr sz="1500" b="0" i="1" spc="-10" dirty="0">
                <a:latin typeface="Calibri Light"/>
                <a:cs typeface="Calibri Light"/>
              </a:rPr>
              <a:t>ba</a:t>
            </a:r>
            <a:r>
              <a:rPr sz="1500" b="0" i="1" dirty="0">
                <a:latin typeface="Calibri Light"/>
                <a:cs typeface="Calibri Light"/>
              </a:rPr>
              <a:t>l</a:t>
            </a:r>
            <a:r>
              <a:rPr sz="1500" b="0" i="1" spc="5" dirty="0">
                <a:latin typeface="Calibri Light"/>
                <a:cs typeface="Calibri Light"/>
              </a:rPr>
              <a:t>l</a:t>
            </a:r>
            <a:r>
              <a:rPr sz="1500" b="0" i="1" spc="-5" dirty="0">
                <a:latin typeface="Calibri Light"/>
                <a:cs typeface="Calibri Light"/>
              </a:rPr>
              <a:t>y-</a:t>
            </a:r>
            <a:r>
              <a:rPr sz="1500" b="0" i="1" dirty="0">
                <a:latin typeface="Calibri Light"/>
                <a:cs typeface="Calibri Light"/>
              </a:rPr>
              <a:t>en</a:t>
            </a:r>
            <a:r>
              <a:rPr sz="1500" b="0" i="1" spc="-10" dirty="0">
                <a:latin typeface="Calibri Light"/>
                <a:cs typeface="Calibri Light"/>
              </a:rPr>
              <a:t>gag</a:t>
            </a:r>
            <a:r>
              <a:rPr sz="1500" b="0" i="1" dirty="0">
                <a:latin typeface="Calibri Light"/>
                <a:cs typeface="Calibri Light"/>
              </a:rPr>
              <a:t>ed</a:t>
            </a:r>
            <a:r>
              <a:rPr sz="1500" b="0" i="1" spc="15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Un</a:t>
            </a:r>
            <a:r>
              <a:rPr sz="1500" b="0" i="1" dirty="0">
                <a:latin typeface="Calibri Light"/>
                <a:cs typeface="Calibri Light"/>
              </a:rPr>
              <a:t>i</a:t>
            </a:r>
            <a:r>
              <a:rPr sz="1500" b="0" i="1" spc="-10" dirty="0">
                <a:latin typeface="Calibri Light"/>
                <a:cs typeface="Calibri Light"/>
              </a:rPr>
              <a:t>v</a:t>
            </a:r>
            <a:r>
              <a:rPr sz="1500" b="0" i="1" spc="-15" dirty="0">
                <a:latin typeface="Calibri Light"/>
                <a:cs typeface="Calibri Light"/>
              </a:rPr>
              <a:t>e</a:t>
            </a:r>
            <a:r>
              <a:rPr sz="1500" b="0" i="1" spc="-20" dirty="0">
                <a:latin typeface="Calibri Light"/>
                <a:cs typeface="Calibri Light"/>
              </a:rPr>
              <a:t>r</a:t>
            </a:r>
            <a:r>
              <a:rPr sz="1500" b="0" i="1" spc="-10" dirty="0">
                <a:latin typeface="Calibri Light"/>
                <a:cs typeface="Calibri Light"/>
              </a:rPr>
              <a:t>si</a:t>
            </a:r>
            <a:r>
              <a:rPr sz="1500" b="0" i="1" dirty="0">
                <a:latin typeface="Calibri Light"/>
                <a:cs typeface="Calibri Light"/>
              </a:rPr>
              <a:t>t</a:t>
            </a:r>
            <a:r>
              <a:rPr sz="1500" b="0" i="1" spc="-20" dirty="0">
                <a:latin typeface="Calibri Light"/>
                <a:cs typeface="Calibri Light"/>
              </a:rPr>
              <a:t>y</a:t>
            </a:r>
            <a:r>
              <a:rPr sz="1500" b="0" i="1" spc="-4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of </a:t>
            </a:r>
            <a:r>
              <a:rPr sz="1500" b="0" i="1" spc="-20" dirty="0">
                <a:latin typeface="Calibri Light"/>
                <a:cs typeface="Calibri Light"/>
              </a:rPr>
              <a:t>E</a:t>
            </a:r>
            <a:r>
              <a:rPr sz="1500" b="0" i="1" spc="-25" dirty="0">
                <a:latin typeface="Calibri Light"/>
                <a:cs typeface="Calibri Light"/>
              </a:rPr>
              <a:t>n</a:t>
            </a:r>
            <a:r>
              <a:rPr sz="1500" b="0" i="1" spc="-30" dirty="0">
                <a:latin typeface="Calibri Light"/>
                <a:cs typeface="Calibri Light"/>
              </a:rPr>
              <a:t>t</a:t>
            </a:r>
            <a:r>
              <a:rPr sz="1500" b="0" i="1" spc="-5" dirty="0">
                <a:latin typeface="Calibri Light"/>
                <a:cs typeface="Calibri Light"/>
              </a:rPr>
              <a:t>er</a:t>
            </a:r>
            <a:r>
              <a:rPr sz="1500" b="0" i="1" spc="-25" dirty="0">
                <a:latin typeface="Calibri Light"/>
                <a:cs typeface="Calibri Light"/>
              </a:rPr>
              <a:t>p</a:t>
            </a:r>
            <a:r>
              <a:rPr sz="1500" b="0" i="1" spc="-5" dirty="0">
                <a:latin typeface="Calibri Light"/>
                <a:cs typeface="Calibri Light"/>
              </a:rPr>
              <a:t>r</a:t>
            </a:r>
            <a:r>
              <a:rPr sz="1500" b="0" i="1" spc="-15" dirty="0">
                <a:latin typeface="Calibri Light"/>
                <a:cs typeface="Calibri Light"/>
              </a:rPr>
              <a:t>i</a:t>
            </a:r>
            <a:r>
              <a:rPr sz="1500" b="0" i="1" spc="-5" dirty="0">
                <a:latin typeface="Calibri Light"/>
                <a:cs typeface="Calibri Light"/>
              </a:rPr>
              <a:t>s</a:t>
            </a:r>
            <a:r>
              <a:rPr sz="1500" b="0" i="1" spc="-30" dirty="0">
                <a:latin typeface="Calibri Light"/>
                <a:cs typeface="Calibri Light"/>
              </a:rPr>
              <a:t>e</a:t>
            </a:r>
            <a:r>
              <a:rPr sz="1500" b="0" i="1" spc="-15" dirty="0">
                <a:latin typeface="Calibri Light"/>
                <a:cs typeface="Calibri Light"/>
              </a:rPr>
              <a:t>,</a:t>
            </a:r>
            <a:r>
              <a:rPr sz="1500" b="0" i="1" spc="-4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d</a:t>
            </a:r>
            <a:r>
              <a:rPr sz="1500" b="0" i="1" spc="-5" dirty="0">
                <a:latin typeface="Calibri Light"/>
                <a:cs typeface="Calibri Light"/>
              </a:rPr>
              <a:t>i</a:t>
            </a:r>
            <a:r>
              <a:rPr sz="1500" b="0" i="1" spc="-30" dirty="0">
                <a:latin typeface="Calibri Light"/>
                <a:cs typeface="Calibri Light"/>
              </a:rPr>
              <a:t>s</a:t>
            </a:r>
            <a:r>
              <a:rPr sz="1500" b="0" i="1" spc="-5" dirty="0">
                <a:latin typeface="Calibri Light"/>
                <a:cs typeface="Calibri Light"/>
              </a:rPr>
              <a:t>tin</a:t>
            </a:r>
            <a:r>
              <a:rPr sz="1500" b="0" i="1" spc="-15" dirty="0">
                <a:latin typeface="Calibri Light"/>
                <a:cs typeface="Calibri Light"/>
              </a:rPr>
              <a:t>g</a:t>
            </a:r>
            <a:r>
              <a:rPr sz="1500" b="0" i="1" spc="-10" dirty="0">
                <a:latin typeface="Calibri Light"/>
                <a:cs typeface="Calibri Light"/>
              </a:rPr>
              <a:t>u</a:t>
            </a:r>
            <a:r>
              <a:rPr sz="1500" b="0" i="1" spc="-5" dirty="0">
                <a:latin typeface="Calibri Light"/>
                <a:cs typeface="Calibri Light"/>
              </a:rPr>
              <a:t>is</a:t>
            </a:r>
            <a:r>
              <a:rPr sz="1500" b="0" i="1" spc="-10" dirty="0">
                <a:latin typeface="Calibri Light"/>
                <a:cs typeface="Calibri Light"/>
              </a:rPr>
              <a:t>h</a:t>
            </a:r>
            <a:r>
              <a:rPr sz="1500" b="0" i="1" spc="-5" dirty="0">
                <a:latin typeface="Calibri Light"/>
                <a:cs typeface="Calibri Light"/>
              </a:rPr>
              <a:t>ed </a:t>
            </a:r>
            <a:r>
              <a:rPr sz="1500" b="0" i="1" spc="-30" dirty="0">
                <a:latin typeface="Calibri Light"/>
                <a:cs typeface="Calibri Light"/>
              </a:rPr>
              <a:t>b</a:t>
            </a:r>
            <a:r>
              <a:rPr sz="1500" b="0" i="1" spc="-5" dirty="0">
                <a:latin typeface="Calibri Light"/>
                <a:cs typeface="Calibri Light"/>
              </a:rPr>
              <a:t>y t</a:t>
            </a:r>
            <a:r>
              <a:rPr sz="1500" b="0" i="1" spc="-15" dirty="0">
                <a:latin typeface="Calibri Light"/>
                <a:cs typeface="Calibri Light"/>
              </a:rPr>
              <a:t>h</a:t>
            </a:r>
            <a:r>
              <a:rPr sz="1500" b="0" i="1" spc="-5" dirty="0">
                <a:latin typeface="Calibri Light"/>
                <a:cs typeface="Calibri Light"/>
              </a:rPr>
              <a:t>e </a:t>
            </a:r>
            <a:r>
              <a:rPr sz="1500" b="0" i="1" spc="-10" dirty="0">
                <a:latin typeface="Calibri Light"/>
                <a:cs typeface="Calibri Light"/>
              </a:rPr>
              <a:t>qua</a:t>
            </a:r>
            <a:r>
              <a:rPr sz="1500" b="0" i="1" spc="-5" dirty="0">
                <a:latin typeface="Calibri Light"/>
                <a:cs typeface="Calibri Light"/>
              </a:rPr>
              <a:t>l</a:t>
            </a:r>
            <a:r>
              <a:rPr sz="1500" b="0" i="1" dirty="0">
                <a:latin typeface="Calibri Light"/>
                <a:cs typeface="Calibri Light"/>
              </a:rPr>
              <a:t>i</a:t>
            </a:r>
            <a:r>
              <a:rPr sz="1500" b="0" i="1" spc="-20" dirty="0">
                <a:latin typeface="Calibri Light"/>
                <a:cs typeface="Calibri Light"/>
              </a:rPr>
              <a:t>t</a:t>
            </a:r>
            <a:r>
              <a:rPr sz="1500" b="0" i="1" spc="-25" dirty="0">
                <a:latin typeface="Calibri Light"/>
                <a:cs typeface="Calibri Light"/>
              </a:rPr>
              <a:t>y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and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i</a:t>
            </a:r>
            <a:r>
              <a:rPr sz="1500" b="0" i="1" spc="-15" dirty="0">
                <a:latin typeface="Calibri Light"/>
                <a:cs typeface="Calibri Light"/>
              </a:rPr>
              <a:t>m</a:t>
            </a:r>
            <a:r>
              <a:rPr sz="1500" b="0" i="1" spc="-10" dirty="0">
                <a:latin typeface="Calibri Light"/>
                <a:cs typeface="Calibri Light"/>
              </a:rPr>
              <a:t>pa</a:t>
            </a:r>
            <a:r>
              <a:rPr sz="1500" b="0" i="1" spc="-20" dirty="0">
                <a:latin typeface="Calibri Light"/>
                <a:cs typeface="Calibri Light"/>
              </a:rPr>
              <a:t>c</a:t>
            </a:r>
            <a:r>
              <a:rPr sz="1500" b="0" i="1" spc="-5" dirty="0">
                <a:latin typeface="Calibri Light"/>
                <a:cs typeface="Calibri Light"/>
              </a:rPr>
              <a:t>t</a:t>
            </a:r>
            <a:r>
              <a:rPr sz="1500" b="0" i="1" spc="-5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of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it</a:t>
            </a:r>
            <a:r>
              <a:rPr sz="1500" b="0" i="1" dirty="0">
                <a:latin typeface="Calibri Light"/>
                <a:cs typeface="Calibri Light"/>
              </a:rPr>
              <a:t>s </a:t>
            </a:r>
            <a:r>
              <a:rPr sz="1500" b="0" i="1" spc="-10" dirty="0">
                <a:latin typeface="Calibri Light"/>
                <a:cs typeface="Calibri Light"/>
              </a:rPr>
              <a:t>g</a:t>
            </a:r>
            <a:r>
              <a:rPr sz="1500" b="0" i="1" dirty="0">
                <a:latin typeface="Calibri Light"/>
                <a:cs typeface="Calibri Light"/>
              </a:rPr>
              <a:t>r</a:t>
            </a:r>
            <a:r>
              <a:rPr sz="1500" b="0" i="1" spc="-10" dirty="0">
                <a:latin typeface="Calibri Light"/>
                <a:cs typeface="Calibri Light"/>
              </a:rPr>
              <a:t>adu</a:t>
            </a:r>
            <a:r>
              <a:rPr sz="1500" b="0" i="1" spc="-25" dirty="0">
                <a:latin typeface="Calibri Light"/>
                <a:cs typeface="Calibri Light"/>
              </a:rPr>
              <a:t>a</a:t>
            </a:r>
            <a:r>
              <a:rPr sz="1500" b="0" i="1" spc="-30" dirty="0">
                <a:latin typeface="Calibri Light"/>
                <a:cs typeface="Calibri Light"/>
              </a:rPr>
              <a:t>t</a:t>
            </a:r>
            <a:r>
              <a:rPr sz="1500" b="0" i="1" spc="-15" dirty="0">
                <a:latin typeface="Calibri Light"/>
                <a:cs typeface="Calibri Light"/>
              </a:rPr>
              <a:t>e</a:t>
            </a:r>
            <a:r>
              <a:rPr sz="1500" b="0" i="1" spc="-25" dirty="0">
                <a:latin typeface="Calibri Light"/>
                <a:cs typeface="Calibri Light"/>
              </a:rPr>
              <a:t>s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and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its</a:t>
            </a:r>
            <a:r>
              <a:rPr sz="1500" b="0" i="1" spc="-25" dirty="0">
                <a:latin typeface="Calibri Light"/>
                <a:cs typeface="Calibri Light"/>
              </a:rPr>
              <a:t> </a:t>
            </a:r>
            <a:r>
              <a:rPr sz="1500" b="0" i="1" spc="-35" dirty="0">
                <a:latin typeface="Calibri Light"/>
                <a:cs typeface="Calibri Light"/>
              </a:rPr>
              <a:t>f</a:t>
            </a:r>
            <a:r>
              <a:rPr sz="1500" b="0" i="1" dirty="0">
                <a:latin typeface="Calibri Light"/>
                <a:cs typeface="Calibri Light"/>
              </a:rPr>
              <a:t>o</a:t>
            </a:r>
            <a:r>
              <a:rPr sz="1500" b="0" i="1" spc="-10" dirty="0">
                <a:latin typeface="Calibri Light"/>
                <a:cs typeface="Calibri Light"/>
              </a:rPr>
              <a:t>cu</a:t>
            </a:r>
            <a:r>
              <a:rPr sz="1500" b="0" i="1" spc="-5" dirty="0">
                <a:latin typeface="Calibri Light"/>
                <a:cs typeface="Calibri Light"/>
              </a:rPr>
              <a:t>s</a:t>
            </a:r>
            <a:r>
              <a:rPr sz="1500" b="0" i="1" spc="0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o</a:t>
            </a:r>
            <a:r>
              <a:rPr sz="1500" b="0" i="1" spc="-15" dirty="0">
                <a:latin typeface="Calibri Light"/>
                <a:cs typeface="Calibri Light"/>
              </a:rPr>
              <a:t>n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t</a:t>
            </a:r>
            <a:r>
              <a:rPr sz="1500" b="0" i="1" spc="-15" dirty="0">
                <a:latin typeface="Calibri Light"/>
                <a:cs typeface="Calibri Light"/>
              </a:rPr>
              <a:t>h</a:t>
            </a:r>
            <a:r>
              <a:rPr sz="1500" b="0" i="1" spc="-5" dirty="0">
                <a:latin typeface="Calibri Light"/>
                <a:cs typeface="Calibri Light"/>
              </a:rPr>
              <a:t>e t</a:t>
            </a:r>
            <a:r>
              <a:rPr sz="1500" b="0" i="1" spc="-10" dirty="0">
                <a:latin typeface="Calibri Light"/>
                <a:cs typeface="Calibri Light"/>
              </a:rPr>
              <a:t>ran</a:t>
            </a:r>
            <a:r>
              <a:rPr sz="1500" b="0" i="1" spc="-5" dirty="0">
                <a:latin typeface="Calibri Light"/>
                <a:cs typeface="Calibri Light"/>
              </a:rPr>
              <a:t>sl</a:t>
            </a:r>
            <a:r>
              <a:rPr sz="1500" b="0" i="1" spc="-10" dirty="0">
                <a:latin typeface="Calibri Light"/>
                <a:cs typeface="Calibri Light"/>
              </a:rPr>
              <a:t>a</a:t>
            </a:r>
            <a:r>
              <a:rPr sz="1500" b="0" i="1" spc="-5" dirty="0">
                <a:latin typeface="Calibri Light"/>
                <a:cs typeface="Calibri Light"/>
              </a:rPr>
              <a:t>tio</a:t>
            </a:r>
            <a:r>
              <a:rPr sz="1500" b="0" i="1" spc="-10" dirty="0">
                <a:latin typeface="Calibri Light"/>
                <a:cs typeface="Calibri Light"/>
              </a:rPr>
              <a:t>n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o</a:t>
            </a:r>
            <a:r>
              <a:rPr sz="1500" b="0" i="1" spc="-15" dirty="0">
                <a:latin typeface="Calibri Light"/>
                <a:cs typeface="Calibri Light"/>
              </a:rPr>
              <a:t>f</a:t>
            </a:r>
            <a:r>
              <a:rPr sz="1500" b="0" i="1" spc="5" dirty="0">
                <a:latin typeface="Calibri Light"/>
                <a:cs typeface="Calibri Light"/>
              </a:rPr>
              <a:t> </a:t>
            </a:r>
            <a:r>
              <a:rPr sz="1500" b="0" i="1" spc="-5" dirty="0">
                <a:latin typeface="Calibri Light"/>
                <a:cs typeface="Calibri Light"/>
              </a:rPr>
              <a:t>k</a:t>
            </a:r>
            <a:r>
              <a:rPr sz="1500" b="0" i="1" spc="-15" dirty="0">
                <a:latin typeface="Calibri Light"/>
                <a:cs typeface="Calibri Light"/>
              </a:rPr>
              <a:t>n</a:t>
            </a:r>
            <a:r>
              <a:rPr sz="1500" b="0" i="1" spc="-20" dirty="0">
                <a:latin typeface="Calibri Light"/>
                <a:cs typeface="Calibri Light"/>
              </a:rPr>
              <a:t>o</a:t>
            </a:r>
            <a:r>
              <a:rPr sz="1500" b="0" i="1" spc="-10" dirty="0">
                <a:latin typeface="Calibri Light"/>
                <a:cs typeface="Calibri Light"/>
              </a:rPr>
              <a:t>w</a:t>
            </a:r>
            <a:r>
              <a:rPr sz="1500" b="0" i="1" spc="-5" dirty="0">
                <a:latin typeface="Calibri Light"/>
                <a:cs typeface="Calibri Light"/>
              </a:rPr>
              <a:t>l</a:t>
            </a:r>
            <a:r>
              <a:rPr sz="1500" b="0" i="1" dirty="0">
                <a:latin typeface="Calibri Light"/>
                <a:cs typeface="Calibri Light"/>
              </a:rPr>
              <a:t>e</a:t>
            </a:r>
            <a:r>
              <a:rPr sz="1500" b="0" i="1" spc="-10" dirty="0">
                <a:latin typeface="Calibri Light"/>
                <a:cs typeface="Calibri Light"/>
              </a:rPr>
              <a:t>dg</a:t>
            </a:r>
            <a:r>
              <a:rPr sz="1500" b="0" i="1" spc="-5" dirty="0">
                <a:latin typeface="Calibri Light"/>
                <a:cs typeface="Calibri Light"/>
              </a:rPr>
              <a:t>e i</a:t>
            </a:r>
            <a:r>
              <a:rPr sz="1500" b="0" i="1" spc="-20" dirty="0">
                <a:latin typeface="Calibri Light"/>
                <a:cs typeface="Calibri Light"/>
              </a:rPr>
              <a:t>n</a:t>
            </a:r>
            <a:r>
              <a:rPr sz="1500" b="0" i="1" spc="-30" dirty="0">
                <a:latin typeface="Calibri Light"/>
                <a:cs typeface="Calibri Light"/>
              </a:rPr>
              <a:t>t</a:t>
            </a:r>
            <a:r>
              <a:rPr sz="1500" b="0" i="1" dirty="0">
                <a:latin typeface="Calibri Light"/>
                <a:cs typeface="Calibri Light"/>
              </a:rPr>
              <a:t>o</a:t>
            </a:r>
            <a:r>
              <a:rPr sz="1500" b="0" i="1" spc="-1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so</a:t>
            </a:r>
            <a:r>
              <a:rPr sz="1500" b="0" i="1" spc="-10" dirty="0">
                <a:latin typeface="Calibri Light"/>
                <a:cs typeface="Calibri Light"/>
              </a:rPr>
              <a:t>c</a:t>
            </a:r>
            <a:r>
              <a:rPr sz="1500" b="0" i="1" spc="-15" dirty="0">
                <a:latin typeface="Calibri Light"/>
                <a:cs typeface="Calibri Light"/>
              </a:rPr>
              <a:t>i</a:t>
            </a:r>
            <a:r>
              <a:rPr sz="1500" b="0" i="1" spc="-30" dirty="0">
                <a:latin typeface="Calibri Light"/>
                <a:cs typeface="Calibri Light"/>
              </a:rPr>
              <a:t>et</a:t>
            </a:r>
            <a:r>
              <a:rPr sz="1500" b="0" i="1" spc="-10" dirty="0">
                <a:latin typeface="Calibri Light"/>
                <a:cs typeface="Calibri Light"/>
              </a:rPr>
              <a:t>a</a:t>
            </a:r>
            <a:r>
              <a:rPr sz="1500" b="0" i="1" spc="-15" dirty="0">
                <a:latin typeface="Calibri Light"/>
                <a:cs typeface="Calibri Light"/>
              </a:rPr>
              <a:t>l</a:t>
            </a:r>
            <a:r>
              <a:rPr sz="1500" b="0" i="1" spc="-4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and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e</a:t>
            </a:r>
            <a:r>
              <a:rPr sz="1500" b="0" i="1" spc="-15" dirty="0">
                <a:latin typeface="Calibri Light"/>
                <a:cs typeface="Calibri Light"/>
              </a:rPr>
              <a:t>c</a:t>
            </a:r>
            <a:r>
              <a:rPr sz="1500" b="0" i="1" spc="-5" dirty="0">
                <a:latin typeface="Calibri Light"/>
                <a:cs typeface="Calibri Light"/>
              </a:rPr>
              <a:t>o</a:t>
            </a:r>
            <a:r>
              <a:rPr sz="1500" b="0" i="1" spc="-15" dirty="0">
                <a:latin typeface="Calibri Light"/>
                <a:cs typeface="Calibri Light"/>
              </a:rPr>
              <a:t>n</a:t>
            </a:r>
            <a:r>
              <a:rPr sz="1500" b="0" i="1" spc="-20" dirty="0">
                <a:latin typeface="Calibri Light"/>
                <a:cs typeface="Calibri Light"/>
              </a:rPr>
              <a:t>o</a:t>
            </a:r>
            <a:r>
              <a:rPr sz="1500" b="0" i="1" spc="-25" dirty="0">
                <a:latin typeface="Calibri Light"/>
                <a:cs typeface="Calibri Light"/>
              </a:rPr>
              <a:t>m</a:t>
            </a:r>
            <a:r>
              <a:rPr sz="1500" b="0" i="1" spc="-15" dirty="0">
                <a:latin typeface="Calibri Light"/>
                <a:cs typeface="Calibri Light"/>
              </a:rPr>
              <a:t>i</a:t>
            </a:r>
            <a:r>
              <a:rPr sz="1500" b="0" i="1" spc="-20" dirty="0">
                <a:latin typeface="Calibri Light"/>
                <a:cs typeface="Calibri Light"/>
              </a:rPr>
              <a:t>c</a:t>
            </a:r>
            <a:r>
              <a:rPr sz="1500" b="0" i="1" spc="-30" dirty="0">
                <a:latin typeface="Calibri Light"/>
                <a:cs typeface="Calibri Light"/>
              </a:rPr>
              <a:t> </a:t>
            </a:r>
            <a:r>
              <a:rPr sz="1500" b="0" i="1" spc="-10" dirty="0">
                <a:latin typeface="Calibri Light"/>
                <a:cs typeface="Calibri Light"/>
              </a:rPr>
              <a:t>b</a:t>
            </a:r>
            <a:r>
              <a:rPr sz="1500" b="0" i="1" spc="-5" dirty="0">
                <a:latin typeface="Calibri Light"/>
                <a:cs typeface="Calibri Light"/>
              </a:rPr>
              <a:t>e</a:t>
            </a:r>
            <a:r>
              <a:rPr sz="1500" b="0" i="1" spc="-20" dirty="0">
                <a:latin typeface="Calibri Light"/>
                <a:cs typeface="Calibri Light"/>
              </a:rPr>
              <a:t>n</a:t>
            </a:r>
            <a:r>
              <a:rPr sz="1500" b="0" i="1" spc="-15" dirty="0">
                <a:latin typeface="Calibri Light"/>
                <a:cs typeface="Calibri Light"/>
              </a:rPr>
              <a:t>e</a:t>
            </a:r>
            <a:r>
              <a:rPr sz="1500" b="0" i="1" spc="-5" dirty="0">
                <a:latin typeface="Calibri Light"/>
                <a:cs typeface="Calibri Light"/>
              </a:rPr>
              <a:t>f</a:t>
            </a:r>
            <a:r>
              <a:rPr sz="1500" b="0" i="1" spc="-20" dirty="0">
                <a:latin typeface="Calibri Light"/>
                <a:cs typeface="Calibri Light"/>
              </a:rPr>
              <a:t>it</a:t>
            </a:r>
            <a:r>
              <a:rPr sz="1500" b="0" i="1" spc="-10" dirty="0">
                <a:latin typeface="Calibri Light"/>
                <a:cs typeface="Calibri Light"/>
              </a:rPr>
              <a:t>s</a:t>
            </a:r>
            <a:r>
              <a:rPr sz="1500" b="0" i="1" spc="-120" dirty="0">
                <a:latin typeface="Calibri Light"/>
                <a:cs typeface="Calibri Light"/>
              </a:rPr>
              <a:t>.</a:t>
            </a:r>
            <a:r>
              <a:rPr sz="1500" b="0" i="1" dirty="0">
                <a:latin typeface="Calibri Light"/>
                <a:cs typeface="Calibri Light"/>
              </a:rPr>
              <a:t>”</a:t>
            </a:r>
            <a:r>
              <a:rPr sz="1500" b="0" i="1" spc="-45" dirty="0">
                <a:latin typeface="Calibri Light"/>
                <a:cs typeface="Calibri Light"/>
              </a:rPr>
              <a:t> </a:t>
            </a:r>
            <a:r>
              <a:rPr sz="1500" b="0" i="1" dirty="0">
                <a:latin typeface="Calibri Light"/>
                <a:cs typeface="Calibri Light"/>
              </a:rPr>
              <a:t> 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3158" y="5784291"/>
            <a:ext cx="3876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i="1" spc="114" dirty="0">
                <a:solidFill>
                  <a:srgbClr val="434953"/>
                </a:solidFill>
                <a:latin typeface="Calibri Light"/>
                <a:cs typeface="Calibri Light"/>
              </a:rPr>
              <a:t>‘</a:t>
            </a:r>
            <a:r>
              <a:rPr sz="2400" b="0" i="1" spc="-14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2400" b="0" i="1" spc="-25" dirty="0">
                <a:solidFill>
                  <a:srgbClr val="434953"/>
                </a:solidFill>
                <a:latin typeface="Calibri Light"/>
                <a:cs typeface="Calibri Light"/>
              </a:rPr>
              <a:t>a</a:t>
            </a:r>
            <a:r>
              <a:rPr sz="24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ns</a:t>
            </a:r>
            <a:r>
              <a:rPr sz="2400" b="0" i="1" spc="-60" dirty="0">
                <a:solidFill>
                  <a:srgbClr val="434953"/>
                </a:solidFill>
                <a:latin typeface="Calibri Light"/>
                <a:cs typeface="Calibri Light"/>
              </a:rPr>
              <a:t>f</a:t>
            </a:r>
            <a:r>
              <a:rPr sz="24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o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2400" b="0" i="1" spc="-45" dirty="0">
                <a:solidFill>
                  <a:srgbClr val="434953"/>
                </a:solidFill>
                <a:latin typeface="Calibri Light"/>
                <a:cs typeface="Calibri Light"/>
              </a:rPr>
              <a:t>m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24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ng</a:t>
            </a:r>
            <a:r>
              <a:rPr sz="2400" b="0" i="1" spc="-4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Li</a:t>
            </a:r>
            <a:r>
              <a:rPr sz="24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v</a:t>
            </a:r>
            <a:r>
              <a:rPr sz="24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4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400" b="0" i="1" spc="-4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4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&amp;</a:t>
            </a:r>
            <a:r>
              <a:rPr sz="24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4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o</a:t>
            </a:r>
            <a:r>
              <a:rPr sz="24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c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24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24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24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ie</a:t>
            </a:r>
            <a:r>
              <a:rPr sz="24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24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’</a:t>
            </a:r>
            <a:r>
              <a:rPr sz="2400" b="0" i="1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32854" y="3692525"/>
            <a:ext cx="2404745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1664" y="253029"/>
            <a:ext cx="840740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960" marR="5080" indent="-2842895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DC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Business</a:t>
            </a:r>
            <a:r>
              <a:rPr sz="2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Scho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graduate</a:t>
            </a:r>
            <a:r>
              <a:rPr sz="2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mmes F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ll &amp; P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ime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76366" y="1848866"/>
          <a:ext cx="5230749" cy="3134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 Managem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5725" marR="5537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tme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nkin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(Capi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al Ma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6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anis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ona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pmen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ecut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 M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siona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4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hD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800" spc="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omise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ecut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4008" y="1655572"/>
          <a:ext cx="3692893" cy="387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ect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oni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Comm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Finance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Mana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5090" marR="74485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(Bu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ss St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6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6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ern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ona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 Management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MSc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ty &amp;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8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ork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BC051"/>
                      </a:solidFill>
                      <a:prstDash val="solid"/>
                    </a:lnL>
                    <a:lnR w="12700">
                      <a:solidFill>
                        <a:srgbClr val="8BC051"/>
                      </a:solidFill>
                      <a:prstDash val="solid"/>
                    </a:lnR>
                    <a:lnT w="12700">
                      <a:solidFill>
                        <a:srgbClr val="8BC051"/>
                      </a:solidFill>
                      <a:prstDash val="solid"/>
                    </a:lnT>
                    <a:lnB w="12700">
                      <a:solidFill>
                        <a:srgbClr val="8BC0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960" marR="5080" indent="-2842895">
              <a:lnSpc>
                <a:spcPct val="100000"/>
              </a:lnSpc>
            </a:pPr>
            <a:r>
              <a:rPr spc="-10" dirty="0">
                <a:solidFill>
                  <a:srgbClr val="001F5F"/>
                </a:solidFill>
              </a:rPr>
              <a:t>DC</a:t>
            </a:r>
            <a:r>
              <a:rPr spc="-5" dirty="0">
                <a:solidFill>
                  <a:srgbClr val="001F5F"/>
                </a:solidFill>
              </a:rPr>
              <a:t>U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</a:t>
            </a:r>
            <a:r>
              <a:rPr spc="-15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s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graduate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Pro</a:t>
            </a:r>
            <a:r>
              <a:rPr spc="-15" dirty="0">
                <a:solidFill>
                  <a:srgbClr val="001F5F"/>
                </a:solidFill>
              </a:rPr>
              <a:t>g</a:t>
            </a:r>
            <a:r>
              <a:rPr spc="-5" dirty="0">
                <a:solidFill>
                  <a:srgbClr val="001F5F"/>
                </a:solidFill>
              </a:rPr>
              <a:t>r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mmes F</a:t>
            </a:r>
            <a:r>
              <a:rPr spc="-15" dirty="0">
                <a:solidFill>
                  <a:srgbClr val="001F5F"/>
                </a:solidFill>
              </a:rPr>
              <a:t>u</a:t>
            </a:r>
            <a:r>
              <a:rPr spc="-5" dirty="0">
                <a:solidFill>
                  <a:srgbClr val="001F5F"/>
                </a:solidFill>
              </a:rPr>
              <a:t>ll &amp; P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rt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60"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30957" y="1331594"/>
            <a:ext cx="5789930" cy="513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0395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e-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st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am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 M.S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ct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oni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Com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(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usines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M.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ct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oni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Com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(</a:t>
            </a:r>
            <a:r>
              <a:rPr sz="2000" spc="-18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ech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ni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al)</a:t>
            </a:r>
            <a:endParaRPr sz="2000">
              <a:latin typeface="Calibri"/>
              <a:cs typeface="Calibri"/>
            </a:endParaRPr>
          </a:p>
          <a:p>
            <a:pPr marL="12700" marR="3733800">
              <a:lnSpc>
                <a:spcPct val="100000"/>
              </a:lnSpc>
            </a:pP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434953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ecuti</a:t>
            </a:r>
            <a:r>
              <a:rPr sz="20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 M.S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ting M.S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Finance</a:t>
            </a:r>
            <a:endParaRPr sz="2000">
              <a:latin typeface="Calibri"/>
              <a:cs typeface="Calibri"/>
            </a:endParaRPr>
          </a:p>
          <a:p>
            <a:pPr marL="12700" marR="169418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M.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Huma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n </a:t>
            </a:r>
            <a:r>
              <a:rPr sz="20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esou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 M.S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Huma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n </a:t>
            </a:r>
            <a:r>
              <a:rPr sz="20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esou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St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egies M.S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usiness)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M.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(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egy)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M.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O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anis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tional </a:t>
            </a:r>
            <a:r>
              <a:rPr sz="2000" spc="-45" dirty="0">
                <a:solidFill>
                  <a:srgbClr val="434953"/>
                </a:solidFill>
                <a:latin typeface="Calibri"/>
                <a:cs typeface="Calibri"/>
              </a:rPr>
              <a:t>Ps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ology</a:t>
            </a:r>
            <a:r>
              <a:rPr sz="2000" spc="10" dirty="0">
                <a:solidFill>
                  <a:srgbClr val="434953"/>
                </a:solidFill>
                <a:latin typeface="Calibri"/>
                <a:cs typeface="Calibri"/>
              </a:rPr>
              <a:t>/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000" spc="-4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our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MSc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ency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 marR="174752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MSc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 MSc 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n I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tm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t,</a:t>
            </a:r>
            <a:r>
              <a:rPr sz="20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12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easury &amp; Banking MSc 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n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Digi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Mar</a:t>
            </a:r>
            <a:r>
              <a:rPr sz="2000" spc="-6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20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000" spc="-5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2000" spc="-1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ional</a:t>
            </a:r>
            <a:r>
              <a:rPr sz="20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Diplo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2000" spc="-2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MSc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Ma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(</a:t>
            </a:r>
            <a:r>
              <a:rPr sz="20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tion 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Leade</a:t>
            </a:r>
            <a:r>
              <a:rPr sz="20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34953"/>
                </a:solidFill>
                <a:latin typeface="Calibri"/>
                <a:cs typeface="Calibri"/>
              </a:rPr>
              <a:t>shi</a:t>
            </a:r>
            <a:r>
              <a:rPr sz="2000" spc="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34953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4400" y="828421"/>
            <a:ext cx="4927600" cy="4686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6326" y="1596897"/>
            <a:ext cx="2369057" cy="3459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8485" marR="5080" indent="-2850515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Centre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for Ex</a:t>
            </a:r>
            <a:r>
              <a:rPr spc="0" dirty="0">
                <a:solidFill>
                  <a:srgbClr val="001F5F"/>
                </a:solidFill>
              </a:rPr>
              <a:t>e</a:t>
            </a:r>
            <a:r>
              <a:rPr spc="-5" dirty="0">
                <a:solidFill>
                  <a:srgbClr val="001F5F"/>
                </a:solidFill>
              </a:rPr>
              <a:t>cut</a:t>
            </a:r>
            <a:r>
              <a:rPr dirty="0">
                <a:solidFill>
                  <a:srgbClr val="001F5F"/>
                </a:solidFill>
              </a:rPr>
              <a:t>i</a:t>
            </a:r>
            <a:r>
              <a:rPr spc="-5" dirty="0">
                <a:solidFill>
                  <a:srgbClr val="001F5F"/>
                </a:solidFill>
              </a:rPr>
              <a:t>ve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&amp; Int</a:t>
            </a:r>
            <a:r>
              <a:rPr dirty="0">
                <a:solidFill>
                  <a:srgbClr val="001F5F"/>
                </a:solidFill>
              </a:rPr>
              <a:t>e</a:t>
            </a:r>
            <a:r>
              <a:rPr spc="-5" dirty="0">
                <a:solidFill>
                  <a:srgbClr val="001F5F"/>
                </a:solidFill>
              </a:rPr>
              <a:t>rna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ional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E</a:t>
            </a:r>
            <a:r>
              <a:rPr spc="-15" dirty="0">
                <a:solidFill>
                  <a:srgbClr val="001F5F"/>
                </a:solidFill>
              </a:rPr>
              <a:t>d</a:t>
            </a:r>
            <a:r>
              <a:rPr spc="-5" dirty="0">
                <a:solidFill>
                  <a:srgbClr val="001F5F"/>
                </a:solidFill>
              </a:rPr>
              <a:t>uca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ion Pro</a:t>
            </a:r>
            <a:r>
              <a:rPr spc="-15" dirty="0">
                <a:solidFill>
                  <a:srgbClr val="001F5F"/>
                </a:solidFill>
              </a:rPr>
              <a:t>g</a:t>
            </a:r>
            <a:r>
              <a:rPr spc="-5" dirty="0">
                <a:solidFill>
                  <a:srgbClr val="001F5F"/>
                </a:solidFill>
              </a:rPr>
              <a:t>r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mmes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115711"/>
            <a:ext cx="9081135" cy="414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Executi</a:t>
            </a:r>
            <a:r>
              <a:rPr sz="2000" b="1" u="heavy" spc="-25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e Programmes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935" algn="l"/>
              </a:tabLst>
            </a:pP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erp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ise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reland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(EI)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Management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4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7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700" spc="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(M4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erp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ise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reland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(EI)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Pla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tf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orm4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ro</a:t>
            </a:r>
            <a:r>
              <a:rPr sz="17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700" spc="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(P4G)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nvest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or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hern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 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reland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nvestN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)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Leadership</a:t>
            </a:r>
            <a:r>
              <a:rPr sz="1700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eam</a:t>
            </a:r>
            <a:r>
              <a:rPr sz="17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Prog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amme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</a:t>
            </a:r>
            <a:r>
              <a:rPr sz="1700" spc="-12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P)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935" algn="l"/>
              </a:tabLst>
            </a:pP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Leadership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Local Gove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nment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Prog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amme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(Del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e,</a:t>
            </a:r>
            <a:r>
              <a:rPr sz="17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igeria)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Educating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rep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eneurs (Mala</a:t>
            </a:r>
            <a:r>
              <a:rPr sz="1700" spc="-25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sian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Minis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ry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of 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igher</a:t>
            </a:r>
            <a:r>
              <a:rPr sz="17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Education)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PO 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rog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amme (</a:t>
            </a:r>
            <a:r>
              <a:rPr sz="17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rish Stock </a:t>
            </a:r>
            <a:r>
              <a:rPr sz="1700" spc="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434953"/>
                </a:solidFill>
                <a:latin typeface="Arial"/>
                <a:cs typeface="Arial"/>
              </a:rPr>
              <a:t>x</a:t>
            </a:r>
            <a:r>
              <a:rPr sz="1700" dirty="0">
                <a:solidFill>
                  <a:srgbClr val="434953"/>
                </a:solidFill>
                <a:latin typeface="Arial"/>
                <a:cs typeface="Arial"/>
              </a:rPr>
              <a:t>change)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Spr</a:t>
            </a:r>
            <a:r>
              <a:rPr sz="2000" b="1" u="heavy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ngBoard</a:t>
            </a:r>
            <a:r>
              <a:rPr sz="2000" b="1" u="heavy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Progra</a:t>
            </a:r>
            <a:r>
              <a:rPr sz="2000" b="1" u="heavy" spc="-5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mes</a:t>
            </a:r>
            <a:r>
              <a:rPr sz="2000" b="1" u="heavy" spc="-20" dirty="0">
                <a:solidFill>
                  <a:srgbClr val="434953"/>
                </a:solidFill>
                <a:latin typeface="Arial"/>
                <a:cs typeface="Arial"/>
              </a:rPr>
              <a:t> (</a:t>
            </a:r>
            <a:r>
              <a:rPr sz="2000" b="1" u="heavy" spc="4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000" b="1" u="heavy" spc="-1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000" b="1" u="heavy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000" b="1" u="heavy" spc="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U R</a:t>
            </a:r>
            <a:r>
              <a:rPr sz="2000" b="1" u="heavy" spc="-3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an</a:t>
            </a:r>
            <a:r>
              <a:rPr sz="2000" b="1" u="heavy" spc="-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adem</a:t>
            </a:r>
            <a:r>
              <a:rPr sz="2000" b="1" u="heavy" spc="-45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Gra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te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rtificates 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nt;</a:t>
            </a:r>
            <a:r>
              <a:rPr sz="18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ital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Mark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;</a:t>
            </a:r>
            <a:r>
              <a:rPr sz="18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Susta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rgy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&amp;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Fin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Op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000" b="1" u="heavy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Program</a:t>
            </a:r>
            <a:r>
              <a:rPr sz="2000" b="1" u="heavy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es</a:t>
            </a:r>
            <a:r>
              <a:rPr sz="2000" b="1" u="heavy" spc="-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spc="-10" dirty="0">
                <a:solidFill>
                  <a:srgbClr val="434953"/>
                </a:solidFill>
                <a:latin typeface="Arial"/>
                <a:cs typeface="Arial"/>
              </a:rPr>
              <a:t>(</a:t>
            </a:r>
            <a:r>
              <a:rPr sz="2000" b="1" u="heavy" spc="35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000" b="1" u="heavy" spc="-1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000" b="1" u="heavy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DC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000" b="1" u="heavy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000" b="1" u="heavy" spc="-35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an</a:t>
            </a:r>
            <a:r>
              <a:rPr sz="2000" b="1" u="heavy" spc="-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000" b="1" u="heavy" spc="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dem</a:t>
            </a:r>
            <a:r>
              <a:rPr sz="2000" b="1" u="heavy" spc="-4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4349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Gra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te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rtificates 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Entre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rsh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p,</a:t>
            </a:r>
            <a:r>
              <a:rPr sz="18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ov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tion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Soc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al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Enter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5656088"/>
            <a:ext cx="13658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DCU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@P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4847" y="5656088"/>
            <a:ext cx="75838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(Princ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ss</a:t>
            </a:r>
            <a:r>
              <a:rPr sz="2000" b="1" spc="-3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oru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bint</a:t>
            </a:r>
            <a:r>
              <a:rPr sz="2000" b="1" spc="-10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bdul R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hman</a:t>
            </a:r>
            <a:r>
              <a:rPr sz="2000" b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ni</a:t>
            </a:r>
            <a:r>
              <a:rPr sz="2000" b="1" spc="-3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it</a:t>
            </a:r>
            <a:r>
              <a:rPr sz="2000" b="1" spc="-35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;</a:t>
            </a:r>
            <a:r>
              <a:rPr sz="2000" b="1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000" b="1" spc="-4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adh, </a:t>
            </a:r>
            <a:r>
              <a:rPr sz="2000" b="1" spc="10" dirty="0">
                <a:solidFill>
                  <a:srgbClr val="434953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SA)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9639" y="5914948"/>
            <a:ext cx="9171940" cy="0"/>
          </a:xfrm>
          <a:custGeom>
            <a:avLst/>
            <a:gdLst/>
            <a:ahLst/>
            <a:cxnLst/>
            <a:rect l="l" t="t" r="r" b="b"/>
            <a:pathLst>
              <a:path w="9171940">
                <a:moveTo>
                  <a:pt x="0" y="0"/>
                </a:moveTo>
                <a:lnTo>
                  <a:pt x="9171432" y="0"/>
                </a:lnTo>
              </a:path>
            </a:pathLst>
          </a:custGeom>
          <a:ln w="27431">
            <a:solidFill>
              <a:srgbClr val="434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Acc</a:t>
            </a:r>
            <a:r>
              <a:rPr dirty="0">
                <a:solidFill>
                  <a:srgbClr val="001F5F"/>
                </a:solidFill>
              </a:rPr>
              <a:t>r</a:t>
            </a:r>
            <a:r>
              <a:rPr spc="-5" dirty="0">
                <a:solidFill>
                  <a:srgbClr val="001F5F"/>
                </a:solidFill>
              </a:rPr>
              <a:t>edi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ions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&amp; Profe</a:t>
            </a:r>
            <a:r>
              <a:rPr dirty="0">
                <a:solidFill>
                  <a:srgbClr val="001F5F"/>
                </a:solidFill>
              </a:rPr>
              <a:t>s</a:t>
            </a:r>
            <a:r>
              <a:rPr spc="-5" dirty="0">
                <a:solidFill>
                  <a:srgbClr val="001F5F"/>
                </a:solidFill>
              </a:rPr>
              <a:t>sional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Member</a:t>
            </a:r>
            <a:r>
              <a:rPr spc="0" dirty="0">
                <a:solidFill>
                  <a:srgbClr val="001F5F"/>
                </a:solidFill>
              </a:rPr>
              <a:t>s</a:t>
            </a:r>
            <a:r>
              <a:rPr spc="-5" dirty="0">
                <a:solidFill>
                  <a:srgbClr val="001F5F"/>
                </a:solidFill>
              </a:rPr>
              <a:t>hips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1487" y="839850"/>
          <a:ext cx="10836363" cy="4990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b="1" u="heavy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u="heavy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edi</a:t>
                      </a:r>
                      <a:r>
                        <a:rPr sz="1800" b="1" u="heavy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u="heavy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u="heavy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essi</a:t>
                      </a:r>
                      <a:r>
                        <a:rPr sz="1800" b="1" u="heavy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nal</a:t>
                      </a:r>
                      <a:r>
                        <a:rPr sz="1800" b="1" u="heavy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Membe</a:t>
                      </a:r>
                      <a:r>
                        <a:rPr sz="1800" b="1" u="heavy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u="heavy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b="1" u="heavy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5090" marR="6038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ancem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Col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sine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(A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CS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Mana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ul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Adv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iso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(IMCA)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Cert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fie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CCA)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Global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 P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sional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(GAR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on of M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7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 Ass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Corpo</a:t>
                      </a:r>
                      <a:r>
                        <a:rPr sz="1800" spc="-4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14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eas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(I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4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Mana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(CIMA)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6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I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eland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Dev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elopme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(CI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mic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eland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(CAI)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 P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ann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EP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 marR="5638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AS 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 Managem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elopme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 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EFM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har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7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FIBAA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hologi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Soc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ie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eland</a:t>
                      </a:r>
                      <a:r>
                        <a:rPr sz="1800" spc="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21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6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(S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hoo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 P</a:t>
                      </a:r>
                      <a:r>
                        <a:rPr sz="1800" spc="-3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siona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l 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spc="5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434953"/>
                          </a:solidFill>
                          <a:latin typeface="Calibri"/>
                          <a:cs typeface="Calibri"/>
                        </a:rPr>
                        <a:t>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6E9ED"/>
                      </a:solidFill>
                      <a:prstDash val="solid"/>
                    </a:lnL>
                    <a:lnR w="12700">
                      <a:solidFill>
                        <a:srgbClr val="E6E9ED"/>
                      </a:solidFill>
                      <a:prstDash val="solid"/>
                    </a:lnR>
                    <a:lnT w="12700">
                      <a:solidFill>
                        <a:srgbClr val="E6E9ED"/>
                      </a:solidFill>
                      <a:prstDash val="solid"/>
                    </a:lnT>
                    <a:lnB w="12700">
                      <a:solidFill>
                        <a:srgbClr val="E6E9ED"/>
                      </a:solidFill>
                      <a:prstDash val="solid"/>
                    </a:lnB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6965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Ind</a:t>
            </a:r>
            <a:r>
              <a:rPr spc="-20" dirty="0">
                <a:solidFill>
                  <a:srgbClr val="001F5F"/>
                </a:solidFill>
              </a:rPr>
              <a:t>u</a:t>
            </a:r>
            <a:r>
              <a:rPr spc="-5" dirty="0">
                <a:solidFill>
                  <a:srgbClr val="001F5F"/>
                </a:solidFill>
              </a:rPr>
              <a:t>s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ry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E</a:t>
            </a:r>
            <a:r>
              <a:rPr spc="-15" dirty="0">
                <a:solidFill>
                  <a:srgbClr val="001F5F"/>
                </a:solidFill>
              </a:rPr>
              <a:t>n</a:t>
            </a:r>
            <a:r>
              <a:rPr spc="-5" dirty="0">
                <a:solidFill>
                  <a:srgbClr val="001F5F"/>
                </a:solidFill>
              </a:rPr>
              <a:t>gagement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5628" y="2068195"/>
            <a:ext cx="5427980" cy="235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8580">
              <a:lnSpc>
                <a:spcPct val="100000"/>
              </a:lnSpc>
              <a:buChar char="-"/>
              <a:tabLst>
                <a:tab pos="243204" algn="l"/>
              </a:tabLst>
            </a:pP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1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5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,000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tr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400" b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tio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42570" indent="-161290">
              <a:lnSpc>
                <a:spcPct val="100000"/>
              </a:lnSpc>
              <a:spcBef>
                <a:spcPts val="720"/>
              </a:spcBef>
              <a:buChar char="-"/>
              <a:tabLst>
                <a:tab pos="243204" algn="l"/>
              </a:tabLst>
            </a:pP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1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7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5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400" b="1" spc="-2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tr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400" b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4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h 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oje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cts</a:t>
            </a:r>
            <a:endParaRPr sz="2400">
              <a:latin typeface="Calibri"/>
              <a:cs typeface="Calibri"/>
            </a:endParaRPr>
          </a:p>
          <a:p>
            <a:pPr marL="12700" marR="43180" indent="68580">
              <a:lnSpc>
                <a:spcPts val="2590"/>
              </a:lnSpc>
              <a:spcBef>
                <a:spcPts val="1035"/>
              </a:spcBef>
              <a:buChar char="-"/>
              <a:tabLst>
                <a:tab pos="243204" algn="l"/>
              </a:tabLst>
            </a:pP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10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siness</a:t>
            </a:r>
            <a:r>
              <a:rPr sz="2400" b="1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hool</a:t>
            </a:r>
            <a:r>
              <a:rPr sz="2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erpris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ar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t-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2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Spi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-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242570" indent="-161290">
              <a:lnSpc>
                <a:spcPts val="2735"/>
              </a:lnSpc>
              <a:spcBef>
                <a:spcPts val="670"/>
              </a:spcBef>
              <a:buChar char="-"/>
              <a:tabLst>
                <a:tab pos="243204" algn="l"/>
              </a:tabLst>
            </a:pP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400" b="1" spc="-5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am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400" b="1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edit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(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0%)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su</a:t>
            </a:r>
            <a:r>
              <a:rPr sz="2400" b="1" spc="-2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400" b="1" spc="-3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b="1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400" b="1" spc="-2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try</a:t>
            </a:r>
            <a:r>
              <a:rPr sz="2400" b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en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2400" b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b="1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728" y="1269238"/>
            <a:ext cx="4258310" cy="4258310"/>
          </a:xfrm>
          <a:custGeom>
            <a:avLst/>
            <a:gdLst/>
            <a:ahLst/>
            <a:cxnLst/>
            <a:rect l="l" t="t" r="r" b="b"/>
            <a:pathLst>
              <a:path w="4258310" h="4258310">
                <a:moveTo>
                  <a:pt x="2129040" y="0"/>
                </a:moveTo>
                <a:lnTo>
                  <a:pt x="0" y="4258056"/>
                </a:lnTo>
                <a:lnTo>
                  <a:pt x="4258068" y="4258056"/>
                </a:lnTo>
                <a:lnTo>
                  <a:pt x="212904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728" y="1269238"/>
            <a:ext cx="4258310" cy="4258310"/>
          </a:xfrm>
          <a:custGeom>
            <a:avLst/>
            <a:gdLst/>
            <a:ahLst/>
            <a:cxnLst/>
            <a:rect l="l" t="t" r="r" b="b"/>
            <a:pathLst>
              <a:path w="4258310" h="4258310">
                <a:moveTo>
                  <a:pt x="0" y="4258056"/>
                </a:moveTo>
                <a:lnTo>
                  <a:pt x="2129040" y="0"/>
                </a:lnTo>
                <a:lnTo>
                  <a:pt x="4258068" y="4258056"/>
                </a:lnTo>
                <a:lnTo>
                  <a:pt x="0" y="4258056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6517" y="1843658"/>
            <a:ext cx="2767965" cy="478155"/>
          </a:xfrm>
          <a:custGeom>
            <a:avLst/>
            <a:gdLst/>
            <a:ahLst/>
            <a:cxnLst/>
            <a:rect l="l" t="t" r="r" b="b"/>
            <a:pathLst>
              <a:path w="2767965" h="478155">
                <a:moveTo>
                  <a:pt x="2688209" y="0"/>
                </a:moveTo>
                <a:lnTo>
                  <a:pt x="67000" y="998"/>
                </a:lnTo>
                <a:lnTo>
                  <a:pt x="29122" y="18087"/>
                </a:lnTo>
                <a:lnTo>
                  <a:pt x="5131" y="51469"/>
                </a:lnTo>
                <a:lnTo>
                  <a:pt x="0" y="79628"/>
                </a:lnTo>
                <a:lnTo>
                  <a:pt x="983" y="410679"/>
                </a:lnTo>
                <a:lnTo>
                  <a:pt x="18052" y="448557"/>
                </a:lnTo>
                <a:lnTo>
                  <a:pt x="51449" y="472523"/>
                </a:lnTo>
                <a:lnTo>
                  <a:pt x="79628" y="477646"/>
                </a:lnTo>
                <a:lnTo>
                  <a:pt x="2700746" y="476666"/>
                </a:lnTo>
                <a:lnTo>
                  <a:pt x="2738672" y="459645"/>
                </a:lnTo>
                <a:lnTo>
                  <a:pt x="2762698" y="426308"/>
                </a:lnTo>
                <a:lnTo>
                  <a:pt x="2767837" y="398144"/>
                </a:lnTo>
                <a:lnTo>
                  <a:pt x="2766839" y="67000"/>
                </a:lnTo>
                <a:lnTo>
                  <a:pt x="2749750" y="29122"/>
                </a:lnTo>
                <a:lnTo>
                  <a:pt x="2716368" y="5131"/>
                </a:lnTo>
                <a:lnTo>
                  <a:pt x="2688209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0769" y="2420492"/>
            <a:ext cx="2767965" cy="385445"/>
          </a:xfrm>
          <a:custGeom>
            <a:avLst/>
            <a:gdLst/>
            <a:ahLst/>
            <a:cxnLst/>
            <a:rect l="l" t="t" r="r" b="b"/>
            <a:pathLst>
              <a:path w="2767965" h="385444">
                <a:moveTo>
                  <a:pt x="2703576" y="0"/>
                </a:moveTo>
                <a:lnTo>
                  <a:pt x="62057" y="37"/>
                </a:lnTo>
                <a:lnTo>
                  <a:pt x="23183" y="14828"/>
                </a:lnTo>
                <a:lnTo>
                  <a:pt x="1631" y="49720"/>
                </a:lnTo>
                <a:lnTo>
                  <a:pt x="0" y="64135"/>
                </a:lnTo>
                <a:lnTo>
                  <a:pt x="40" y="323497"/>
                </a:lnTo>
                <a:lnTo>
                  <a:pt x="14915" y="362355"/>
                </a:lnTo>
                <a:lnTo>
                  <a:pt x="49854" y="383823"/>
                </a:lnTo>
                <a:lnTo>
                  <a:pt x="64262" y="385445"/>
                </a:lnTo>
                <a:lnTo>
                  <a:pt x="2705882" y="385404"/>
                </a:lnTo>
                <a:lnTo>
                  <a:pt x="2744696" y="370571"/>
                </a:lnTo>
                <a:lnTo>
                  <a:pt x="2766209" y="335629"/>
                </a:lnTo>
                <a:lnTo>
                  <a:pt x="2767838" y="321183"/>
                </a:lnTo>
                <a:lnTo>
                  <a:pt x="2767800" y="61930"/>
                </a:lnTo>
                <a:lnTo>
                  <a:pt x="2752957" y="23108"/>
                </a:lnTo>
                <a:lnTo>
                  <a:pt x="2717996" y="1624"/>
                </a:lnTo>
                <a:lnTo>
                  <a:pt x="2703576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0769" y="2420492"/>
            <a:ext cx="2767965" cy="385445"/>
          </a:xfrm>
          <a:custGeom>
            <a:avLst/>
            <a:gdLst/>
            <a:ahLst/>
            <a:cxnLst/>
            <a:rect l="l" t="t" r="r" b="b"/>
            <a:pathLst>
              <a:path w="2767965" h="385444">
                <a:moveTo>
                  <a:pt x="0" y="64135"/>
                </a:moveTo>
                <a:lnTo>
                  <a:pt x="13588" y="24706"/>
                </a:lnTo>
                <a:lnTo>
                  <a:pt x="47783" y="2132"/>
                </a:lnTo>
                <a:lnTo>
                  <a:pt x="2703576" y="0"/>
                </a:lnTo>
                <a:lnTo>
                  <a:pt x="2717996" y="1624"/>
                </a:lnTo>
                <a:lnTo>
                  <a:pt x="2752957" y="23108"/>
                </a:lnTo>
                <a:lnTo>
                  <a:pt x="2767800" y="61930"/>
                </a:lnTo>
                <a:lnTo>
                  <a:pt x="2767838" y="321183"/>
                </a:lnTo>
                <a:lnTo>
                  <a:pt x="2766209" y="335629"/>
                </a:lnTo>
                <a:lnTo>
                  <a:pt x="2744696" y="370571"/>
                </a:lnTo>
                <a:lnTo>
                  <a:pt x="2705882" y="385404"/>
                </a:lnTo>
                <a:lnTo>
                  <a:pt x="64262" y="385445"/>
                </a:lnTo>
                <a:lnTo>
                  <a:pt x="49854" y="383823"/>
                </a:lnTo>
                <a:lnTo>
                  <a:pt x="14915" y="362355"/>
                </a:lnTo>
                <a:lnTo>
                  <a:pt x="40" y="323497"/>
                </a:lnTo>
                <a:lnTo>
                  <a:pt x="0" y="64135"/>
                </a:lnTo>
                <a:close/>
              </a:path>
            </a:pathLst>
          </a:custGeom>
          <a:ln w="126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6517" y="2904998"/>
            <a:ext cx="2767965" cy="353695"/>
          </a:xfrm>
          <a:custGeom>
            <a:avLst/>
            <a:gdLst/>
            <a:ahLst/>
            <a:cxnLst/>
            <a:rect l="l" t="t" r="r" b="b"/>
            <a:pathLst>
              <a:path w="2767965" h="353695">
                <a:moveTo>
                  <a:pt x="2708910" y="0"/>
                </a:moveTo>
                <a:lnTo>
                  <a:pt x="50726" y="581"/>
                </a:lnTo>
                <a:lnTo>
                  <a:pt x="14604" y="20134"/>
                </a:lnTo>
                <a:lnTo>
                  <a:pt x="0" y="58927"/>
                </a:lnTo>
                <a:lnTo>
                  <a:pt x="581" y="303065"/>
                </a:lnTo>
                <a:lnTo>
                  <a:pt x="20154" y="339102"/>
                </a:lnTo>
                <a:lnTo>
                  <a:pt x="59055" y="353694"/>
                </a:lnTo>
                <a:lnTo>
                  <a:pt x="2717115" y="353126"/>
                </a:lnTo>
                <a:lnTo>
                  <a:pt x="2753215" y="333594"/>
                </a:lnTo>
                <a:lnTo>
                  <a:pt x="2767837" y="294766"/>
                </a:lnTo>
                <a:lnTo>
                  <a:pt x="2767269" y="50722"/>
                </a:lnTo>
                <a:lnTo>
                  <a:pt x="2747737" y="14622"/>
                </a:lnTo>
                <a:lnTo>
                  <a:pt x="2708910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6517" y="2904998"/>
            <a:ext cx="2767965" cy="353695"/>
          </a:xfrm>
          <a:custGeom>
            <a:avLst/>
            <a:gdLst/>
            <a:ahLst/>
            <a:cxnLst/>
            <a:rect l="l" t="t" r="r" b="b"/>
            <a:pathLst>
              <a:path w="2767965" h="353695">
                <a:moveTo>
                  <a:pt x="0" y="58927"/>
                </a:moveTo>
                <a:lnTo>
                  <a:pt x="14604" y="20134"/>
                </a:lnTo>
                <a:lnTo>
                  <a:pt x="50726" y="581"/>
                </a:lnTo>
                <a:lnTo>
                  <a:pt x="2708910" y="0"/>
                </a:lnTo>
                <a:lnTo>
                  <a:pt x="2723277" y="1768"/>
                </a:lnTo>
                <a:lnTo>
                  <a:pt x="2756967" y="24844"/>
                </a:lnTo>
                <a:lnTo>
                  <a:pt x="2767837" y="294766"/>
                </a:lnTo>
                <a:lnTo>
                  <a:pt x="2766069" y="309134"/>
                </a:lnTo>
                <a:lnTo>
                  <a:pt x="2742993" y="342824"/>
                </a:lnTo>
                <a:lnTo>
                  <a:pt x="59055" y="353694"/>
                </a:lnTo>
                <a:lnTo>
                  <a:pt x="44653" y="351930"/>
                </a:lnTo>
                <a:lnTo>
                  <a:pt x="10912" y="328899"/>
                </a:lnTo>
                <a:lnTo>
                  <a:pt x="0" y="58927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6517" y="3370198"/>
            <a:ext cx="2767965" cy="389255"/>
          </a:xfrm>
          <a:custGeom>
            <a:avLst/>
            <a:gdLst/>
            <a:ahLst/>
            <a:cxnLst/>
            <a:rect l="l" t="t" r="r" b="b"/>
            <a:pathLst>
              <a:path w="2767965" h="389254">
                <a:moveTo>
                  <a:pt x="2702941" y="0"/>
                </a:moveTo>
                <a:lnTo>
                  <a:pt x="61648" y="79"/>
                </a:lnTo>
                <a:lnTo>
                  <a:pt x="22981" y="15315"/>
                </a:lnTo>
                <a:lnTo>
                  <a:pt x="1614" y="50341"/>
                </a:lnTo>
                <a:lnTo>
                  <a:pt x="0" y="64770"/>
                </a:lnTo>
                <a:lnTo>
                  <a:pt x="80" y="327478"/>
                </a:lnTo>
                <a:lnTo>
                  <a:pt x="15368" y="366093"/>
                </a:lnTo>
                <a:lnTo>
                  <a:pt x="50461" y="387393"/>
                </a:lnTo>
                <a:lnTo>
                  <a:pt x="64896" y="389000"/>
                </a:lnTo>
                <a:lnTo>
                  <a:pt x="2706189" y="388921"/>
                </a:lnTo>
                <a:lnTo>
                  <a:pt x="2744856" y="373685"/>
                </a:lnTo>
                <a:lnTo>
                  <a:pt x="2766223" y="338659"/>
                </a:lnTo>
                <a:lnTo>
                  <a:pt x="2767837" y="324231"/>
                </a:lnTo>
                <a:lnTo>
                  <a:pt x="2767757" y="61522"/>
                </a:lnTo>
                <a:lnTo>
                  <a:pt x="2752469" y="22907"/>
                </a:lnTo>
                <a:lnTo>
                  <a:pt x="2717376" y="1607"/>
                </a:lnTo>
                <a:lnTo>
                  <a:pt x="2702941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6517" y="3370198"/>
            <a:ext cx="2767965" cy="389255"/>
          </a:xfrm>
          <a:custGeom>
            <a:avLst/>
            <a:gdLst/>
            <a:ahLst/>
            <a:cxnLst/>
            <a:rect l="l" t="t" r="r" b="b"/>
            <a:pathLst>
              <a:path w="2767965" h="389254">
                <a:moveTo>
                  <a:pt x="0" y="64770"/>
                </a:moveTo>
                <a:lnTo>
                  <a:pt x="13461" y="25261"/>
                </a:lnTo>
                <a:lnTo>
                  <a:pt x="47431" y="2372"/>
                </a:lnTo>
                <a:lnTo>
                  <a:pt x="2702941" y="0"/>
                </a:lnTo>
                <a:lnTo>
                  <a:pt x="2717376" y="1607"/>
                </a:lnTo>
                <a:lnTo>
                  <a:pt x="2752469" y="22907"/>
                </a:lnTo>
                <a:lnTo>
                  <a:pt x="2767757" y="61522"/>
                </a:lnTo>
                <a:lnTo>
                  <a:pt x="2767837" y="324231"/>
                </a:lnTo>
                <a:lnTo>
                  <a:pt x="2766223" y="338659"/>
                </a:lnTo>
                <a:lnTo>
                  <a:pt x="2744856" y="373685"/>
                </a:lnTo>
                <a:lnTo>
                  <a:pt x="2706189" y="388921"/>
                </a:lnTo>
                <a:lnTo>
                  <a:pt x="64896" y="389000"/>
                </a:lnTo>
                <a:lnTo>
                  <a:pt x="50461" y="387393"/>
                </a:lnTo>
                <a:lnTo>
                  <a:pt x="15368" y="366093"/>
                </a:lnTo>
                <a:lnTo>
                  <a:pt x="80" y="327478"/>
                </a:lnTo>
                <a:lnTo>
                  <a:pt x="0" y="64770"/>
                </a:lnTo>
                <a:close/>
              </a:path>
            </a:pathLst>
          </a:custGeom>
          <a:ln w="126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2264" y="3920109"/>
            <a:ext cx="2767965" cy="354330"/>
          </a:xfrm>
          <a:custGeom>
            <a:avLst/>
            <a:gdLst/>
            <a:ahLst/>
            <a:cxnLst/>
            <a:rect l="l" t="t" r="r" b="b"/>
            <a:pathLst>
              <a:path w="2767965" h="354329">
                <a:moveTo>
                  <a:pt x="2708783" y="0"/>
                </a:moveTo>
                <a:lnTo>
                  <a:pt x="50633" y="594"/>
                </a:lnTo>
                <a:lnTo>
                  <a:pt x="14575" y="20187"/>
                </a:lnTo>
                <a:lnTo>
                  <a:pt x="0" y="59055"/>
                </a:lnTo>
                <a:lnTo>
                  <a:pt x="594" y="303569"/>
                </a:lnTo>
                <a:lnTo>
                  <a:pt x="20187" y="339627"/>
                </a:lnTo>
                <a:lnTo>
                  <a:pt x="59055" y="354203"/>
                </a:lnTo>
                <a:lnTo>
                  <a:pt x="2717204" y="353608"/>
                </a:lnTo>
                <a:lnTo>
                  <a:pt x="2753262" y="334015"/>
                </a:lnTo>
                <a:lnTo>
                  <a:pt x="2767838" y="295148"/>
                </a:lnTo>
                <a:lnTo>
                  <a:pt x="2767243" y="50633"/>
                </a:lnTo>
                <a:lnTo>
                  <a:pt x="2747650" y="14575"/>
                </a:lnTo>
                <a:lnTo>
                  <a:pt x="2708783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2264" y="3920109"/>
            <a:ext cx="2767965" cy="354330"/>
          </a:xfrm>
          <a:custGeom>
            <a:avLst/>
            <a:gdLst/>
            <a:ahLst/>
            <a:cxnLst/>
            <a:rect l="l" t="t" r="r" b="b"/>
            <a:pathLst>
              <a:path w="2767965" h="354329">
                <a:moveTo>
                  <a:pt x="0" y="59055"/>
                </a:moveTo>
                <a:lnTo>
                  <a:pt x="14575" y="20187"/>
                </a:lnTo>
                <a:lnTo>
                  <a:pt x="50633" y="594"/>
                </a:lnTo>
                <a:lnTo>
                  <a:pt x="2708783" y="0"/>
                </a:lnTo>
                <a:lnTo>
                  <a:pt x="2723170" y="1761"/>
                </a:lnTo>
                <a:lnTo>
                  <a:pt x="2756890" y="24776"/>
                </a:lnTo>
                <a:lnTo>
                  <a:pt x="2767838" y="295148"/>
                </a:lnTo>
                <a:lnTo>
                  <a:pt x="2766076" y="309535"/>
                </a:lnTo>
                <a:lnTo>
                  <a:pt x="2743061" y="343255"/>
                </a:lnTo>
                <a:lnTo>
                  <a:pt x="59055" y="354203"/>
                </a:lnTo>
                <a:lnTo>
                  <a:pt x="44667" y="352441"/>
                </a:lnTo>
                <a:lnTo>
                  <a:pt x="10947" y="329426"/>
                </a:lnTo>
                <a:lnTo>
                  <a:pt x="0" y="59055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6582" y="4423790"/>
            <a:ext cx="2767965" cy="427990"/>
          </a:xfrm>
          <a:custGeom>
            <a:avLst/>
            <a:gdLst/>
            <a:ahLst/>
            <a:cxnLst/>
            <a:rect l="l" t="t" r="r" b="b"/>
            <a:pathLst>
              <a:path w="2767965" h="427989">
                <a:moveTo>
                  <a:pt x="2696337" y="0"/>
                </a:moveTo>
                <a:lnTo>
                  <a:pt x="57609" y="1306"/>
                </a:lnTo>
                <a:lnTo>
                  <a:pt x="21148" y="20635"/>
                </a:lnTo>
                <a:lnTo>
                  <a:pt x="1467" y="56899"/>
                </a:lnTo>
                <a:lnTo>
                  <a:pt x="0" y="71373"/>
                </a:lnTo>
                <a:lnTo>
                  <a:pt x="1284" y="370292"/>
                </a:lnTo>
                <a:lnTo>
                  <a:pt x="20537" y="406806"/>
                </a:lnTo>
                <a:lnTo>
                  <a:pt x="56765" y="426519"/>
                </a:lnTo>
                <a:lnTo>
                  <a:pt x="71247" y="427989"/>
                </a:lnTo>
                <a:lnTo>
                  <a:pt x="2710014" y="426688"/>
                </a:lnTo>
                <a:lnTo>
                  <a:pt x="2746545" y="407417"/>
                </a:lnTo>
                <a:lnTo>
                  <a:pt x="2766242" y="371211"/>
                </a:lnTo>
                <a:lnTo>
                  <a:pt x="2767711" y="356742"/>
                </a:lnTo>
                <a:lnTo>
                  <a:pt x="2766391" y="57644"/>
                </a:lnTo>
                <a:lnTo>
                  <a:pt x="2747088" y="21178"/>
                </a:lnTo>
                <a:lnTo>
                  <a:pt x="2710835" y="1470"/>
                </a:lnTo>
                <a:lnTo>
                  <a:pt x="2696337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6582" y="4423790"/>
            <a:ext cx="2767965" cy="427990"/>
          </a:xfrm>
          <a:custGeom>
            <a:avLst/>
            <a:gdLst/>
            <a:ahLst/>
            <a:cxnLst/>
            <a:rect l="l" t="t" r="r" b="b"/>
            <a:pathLst>
              <a:path w="2767965" h="427989">
                <a:moveTo>
                  <a:pt x="0" y="71373"/>
                </a:moveTo>
                <a:lnTo>
                  <a:pt x="12334" y="31235"/>
                </a:lnTo>
                <a:lnTo>
                  <a:pt x="44078" y="5375"/>
                </a:lnTo>
                <a:lnTo>
                  <a:pt x="2696337" y="0"/>
                </a:lnTo>
                <a:lnTo>
                  <a:pt x="2710835" y="1470"/>
                </a:lnTo>
                <a:lnTo>
                  <a:pt x="2747088" y="21178"/>
                </a:lnTo>
                <a:lnTo>
                  <a:pt x="2766391" y="57644"/>
                </a:lnTo>
                <a:lnTo>
                  <a:pt x="2767711" y="356742"/>
                </a:lnTo>
                <a:lnTo>
                  <a:pt x="2766242" y="371211"/>
                </a:lnTo>
                <a:lnTo>
                  <a:pt x="2746545" y="407417"/>
                </a:lnTo>
                <a:lnTo>
                  <a:pt x="2710014" y="426688"/>
                </a:lnTo>
                <a:lnTo>
                  <a:pt x="71247" y="427989"/>
                </a:lnTo>
                <a:lnTo>
                  <a:pt x="56765" y="426519"/>
                </a:lnTo>
                <a:lnTo>
                  <a:pt x="20537" y="406806"/>
                </a:lnTo>
                <a:lnTo>
                  <a:pt x="1284" y="370292"/>
                </a:lnTo>
                <a:lnTo>
                  <a:pt x="0" y="71373"/>
                </a:lnTo>
                <a:close/>
              </a:path>
            </a:pathLst>
          </a:custGeom>
          <a:ln w="126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5920" y="4957698"/>
            <a:ext cx="2767965" cy="410845"/>
          </a:xfrm>
          <a:custGeom>
            <a:avLst/>
            <a:gdLst/>
            <a:ahLst/>
            <a:cxnLst/>
            <a:rect l="l" t="t" r="r" b="b"/>
            <a:pathLst>
              <a:path w="2767965" h="410845">
                <a:moveTo>
                  <a:pt x="2699385" y="0"/>
                </a:moveTo>
                <a:lnTo>
                  <a:pt x="59363" y="599"/>
                </a:lnTo>
                <a:lnTo>
                  <a:pt x="21957" y="18230"/>
                </a:lnTo>
                <a:lnTo>
                  <a:pt x="1533" y="53984"/>
                </a:lnTo>
                <a:lnTo>
                  <a:pt x="0" y="68452"/>
                </a:lnTo>
                <a:lnTo>
                  <a:pt x="614" y="351476"/>
                </a:lnTo>
                <a:lnTo>
                  <a:pt x="18310" y="388906"/>
                </a:lnTo>
                <a:lnTo>
                  <a:pt x="54035" y="409314"/>
                </a:lnTo>
                <a:lnTo>
                  <a:pt x="68453" y="410844"/>
                </a:lnTo>
                <a:lnTo>
                  <a:pt x="2708567" y="410230"/>
                </a:lnTo>
                <a:lnTo>
                  <a:pt x="2745917" y="392521"/>
                </a:lnTo>
                <a:lnTo>
                  <a:pt x="2766307" y="356726"/>
                </a:lnTo>
                <a:lnTo>
                  <a:pt x="2767838" y="342264"/>
                </a:lnTo>
                <a:lnTo>
                  <a:pt x="2767235" y="59336"/>
                </a:lnTo>
                <a:lnTo>
                  <a:pt x="2749562" y="21907"/>
                </a:lnTo>
                <a:lnTo>
                  <a:pt x="2713815" y="1527"/>
                </a:lnTo>
                <a:lnTo>
                  <a:pt x="2699385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5920" y="4957698"/>
            <a:ext cx="2767965" cy="410845"/>
          </a:xfrm>
          <a:custGeom>
            <a:avLst/>
            <a:gdLst/>
            <a:ahLst/>
            <a:cxnLst/>
            <a:rect l="l" t="t" r="r" b="b"/>
            <a:pathLst>
              <a:path w="2767965" h="410845">
                <a:moveTo>
                  <a:pt x="0" y="68452"/>
                </a:moveTo>
                <a:lnTo>
                  <a:pt x="12833" y="28556"/>
                </a:lnTo>
                <a:lnTo>
                  <a:pt x="45544" y="3935"/>
                </a:lnTo>
                <a:lnTo>
                  <a:pt x="2699385" y="0"/>
                </a:lnTo>
                <a:lnTo>
                  <a:pt x="2713815" y="1527"/>
                </a:lnTo>
                <a:lnTo>
                  <a:pt x="2749562" y="21907"/>
                </a:lnTo>
                <a:lnTo>
                  <a:pt x="2767235" y="59336"/>
                </a:lnTo>
                <a:lnTo>
                  <a:pt x="2767838" y="342264"/>
                </a:lnTo>
                <a:lnTo>
                  <a:pt x="2766307" y="356726"/>
                </a:lnTo>
                <a:lnTo>
                  <a:pt x="2745917" y="392521"/>
                </a:lnTo>
                <a:lnTo>
                  <a:pt x="2708567" y="410230"/>
                </a:lnTo>
                <a:lnTo>
                  <a:pt x="68453" y="410844"/>
                </a:lnTo>
                <a:lnTo>
                  <a:pt x="54035" y="409314"/>
                </a:lnTo>
                <a:lnTo>
                  <a:pt x="18310" y="388906"/>
                </a:lnTo>
                <a:lnTo>
                  <a:pt x="614" y="351476"/>
                </a:lnTo>
                <a:lnTo>
                  <a:pt x="0" y="68452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05266" y="1975866"/>
            <a:ext cx="2744470" cy="330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687070" algn="l"/>
                <a:tab pos="2718435" algn="l"/>
              </a:tabLst>
            </a:pPr>
            <a:r>
              <a:rPr sz="1600" b="1" u="sng" spc="-5" dirty="0">
                <a:solidFill>
                  <a:srgbClr val="434953"/>
                </a:solidFill>
                <a:latin typeface="Calibri"/>
                <a:cs typeface="Calibri"/>
              </a:rPr>
              <a:t> 	</a:t>
            </a:r>
            <a:r>
              <a:rPr sz="1600" b="1" u="sng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u="sng" spc="-10" dirty="0">
                <a:solidFill>
                  <a:srgbClr val="434953"/>
                </a:solidFill>
                <a:latin typeface="Calibri"/>
                <a:cs typeface="Calibri"/>
              </a:rPr>
              <a:t>ep</a:t>
            </a:r>
            <a:r>
              <a:rPr sz="1600" b="1" u="sng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u="sng" spc="-10" dirty="0">
                <a:solidFill>
                  <a:srgbClr val="434953"/>
                </a:solidFill>
                <a:latin typeface="Calibri"/>
                <a:cs typeface="Calibri"/>
              </a:rPr>
              <a:t>ese</a:t>
            </a:r>
            <a:r>
              <a:rPr sz="1600" b="1" u="sng" spc="-20" dirty="0">
                <a:solidFill>
                  <a:srgbClr val="434953"/>
                </a:solidFill>
                <a:latin typeface="Calibri"/>
                <a:cs typeface="Calibri"/>
              </a:rPr>
              <a:t>nt</a:t>
            </a:r>
            <a:r>
              <a:rPr sz="1600" b="1" u="sng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600" b="1" u="sng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600" b="1" u="sng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600" b="1" u="sng" spc="-5" dirty="0">
                <a:solidFill>
                  <a:srgbClr val="434953"/>
                </a:solidFill>
                <a:latin typeface="Calibri"/>
                <a:cs typeface="Calibri"/>
              </a:rPr>
              <a:t>n </a:t>
            </a:r>
            <a:r>
              <a:rPr sz="1600" b="1" u="sng" dirty="0">
                <a:solidFill>
                  <a:srgbClr val="434953"/>
                </a:solid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  <a:p>
            <a:pPr marL="815340" marR="892175" algn="ctr">
              <a:lnSpc>
                <a:spcPct val="192200"/>
              </a:lnSpc>
              <a:spcBef>
                <a:spcPts val="484"/>
              </a:spcBef>
            </a:pP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Sponso</a:t>
            </a:r>
            <a:r>
              <a:rPr sz="1600" b="1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ip </a:t>
            </a:r>
            <a:r>
              <a:rPr sz="1600" b="1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ese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ch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600">
              <a:latin typeface="Times New Roman"/>
              <a:cs typeface="Times New Roman"/>
            </a:endParaRPr>
          </a:p>
          <a:p>
            <a:pPr marR="46355" algn="ctr">
              <a:lnSpc>
                <a:spcPct val="100000"/>
              </a:lnSpc>
            </a:pPr>
            <a:r>
              <a:rPr sz="1600" b="1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du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1600" b="1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&amp;</a:t>
            </a:r>
            <a:r>
              <a:rPr sz="1600" b="1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b="1" spc="-9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600" b="1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ai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endParaRPr sz="1600">
              <a:latin typeface="Calibri"/>
              <a:cs typeface="Calibri"/>
            </a:endParaRPr>
          </a:p>
          <a:p>
            <a:pPr marL="281305" marR="295275" algn="ctr">
              <a:lnSpc>
                <a:spcPts val="4260"/>
              </a:lnSpc>
              <a:spcBef>
                <a:spcPts val="465"/>
              </a:spcBef>
            </a:pPr>
            <a:r>
              <a:rPr sz="1600" b="1" spc="-6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k-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600" b="1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eg</a:t>
            </a:r>
            <a:r>
              <a:rPr sz="1600" b="1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600" b="1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600" b="1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Lear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ing Alum</a:t>
            </a:r>
            <a:r>
              <a:rPr sz="16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45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</a:pPr>
            <a:r>
              <a:rPr sz="1600" b="1" spc="-4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1128" y="4577511"/>
            <a:ext cx="3324605" cy="1939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86" y="396716"/>
            <a:ext cx="476885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7490">
              <a:lnSpc>
                <a:spcPct val="100000"/>
              </a:lnSpc>
            </a:pPr>
            <a:r>
              <a:rPr sz="3200" dirty="0">
                <a:solidFill>
                  <a:srgbClr val="001F5F"/>
                </a:solidFill>
              </a:rPr>
              <a:t>Industry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Engagement at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</a:t>
            </a:r>
            <a:r>
              <a:rPr sz="3200" spc="5" dirty="0">
                <a:solidFill>
                  <a:srgbClr val="001F5F"/>
                </a:solidFill>
              </a:rPr>
              <a:t>C</a:t>
            </a:r>
            <a:r>
              <a:rPr sz="3200" dirty="0">
                <a:solidFill>
                  <a:srgbClr val="001F5F"/>
                </a:solidFill>
              </a:rPr>
              <a:t>U Busin</a:t>
            </a:r>
            <a:r>
              <a:rPr sz="3200" spc="-15" dirty="0">
                <a:solidFill>
                  <a:srgbClr val="001F5F"/>
                </a:solidFill>
              </a:rPr>
              <a:t>e</a:t>
            </a:r>
            <a:r>
              <a:rPr sz="3200" dirty="0">
                <a:solidFill>
                  <a:srgbClr val="001F5F"/>
                </a:solidFill>
              </a:rPr>
              <a:t>ss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School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9335007" y="275755"/>
            <a:ext cx="2743327" cy="117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67408"/>
            <a:ext cx="12078411" cy="4085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0685" y="5643072"/>
            <a:ext cx="914463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b="1" i="1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is</a:t>
            </a:r>
            <a:r>
              <a:rPr sz="2400" b="1" i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Ire</a:t>
            </a:r>
            <a:r>
              <a:rPr sz="2400" b="1" i="1" spc="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an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b="1" i="1" spc="-45" dirty="0">
                <a:solidFill>
                  <a:srgbClr val="434953"/>
                </a:solidFill>
                <a:latin typeface="Arial"/>
                <a:cs typeface="Arial"/>
              </a:rPr>
              <a:t>’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University of </a:t>
            </a:r>
            <a:r>
              <a:rPr sz="2400" b="1" i="1" spc="-1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nterprise.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are in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spc="-9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op</a:t>
            </a:r>
            <a:r>
              <a:rPr sz="2400" b="1" i="1" spc="-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50 y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2400" b="1" i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iversities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2400" b="1" i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2400" b="1" i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world</a:t>
            </a:r>
            <a:r>
              <a:rPr sz="2400" b="1" i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b="1" i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ve</a:t>
            </a:r>
            <a:r>
              <a:rPr sz="2400" b="1" i="1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rank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d the</a:t>
            </a:r>
            <a:r>
              <a:rPr sz="2400" b="1" i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mo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t innovative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2400" b="1" i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Ire</a:t>
            </a:r>
            <a:r>
              <a:rPr sz="2400" b="1" i="1" spc="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an</a:t>
            </a:r>
            <a:r>
              <a:rPr sz="2400" b="1" i="1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43495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5931"/>
            <a:ext cx="12192000" cy="5320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140">
              <a:lnSpc>
                <a:spcPct val="100000"/>
              </a:lnSpc>
            </a:pPr>
            <a:r>
              <a:rPr spc="-10" dirty="0">
                <a:solidFill>
                  <a:srgbClr val="001F5F"/>
                </a:solidFill>
              </a:rPr>
              <a:t>DC</a:t>
            </a:r>
            <a:r>
              <a:rPr spc="-5" dirty="0">
                <a:solidFill>
                  <a:srgbClr val="001F5F"/>
                </a:solidFill>
              </a:rPr>
              <a:t>U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</a:rPr>
              <a:t>T</a:t>
            </a:r>
            <a:r>
              <a:rPr spc="-15" dirty="0">
                <a:solidFill>
                  <a:srgbClr val="001F5F"/>
                </a:solidFill>
              </a:rPr>
              <a:t>h</a:t>
            </a:r>
            <a:r>
              <a:rPr spc="-5" dirty="0">
                <a:solidFill>
                  <a:srgbClr val="001F5F"/>
                </a:solidFill>
              </a:rPr>
              <a:t>e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Unive</a:t>
            </a:r>
            <a:r>
              <a:rPr dirty="0">
                <a:solidFill>
                  <a:srgbClr val="001F5F"/>
                </a:solidFill>
              </a:rPr>
              <a:t>r</a:t>
            </a:r>
            <a:r>
              <a:rPr spc="-5" dirty="0">
                <a:solidFill>
                  <a:srgbClr val="001F5F"/>
                </a:solidFill>
              </a:rPr>
              <a:t>si</a:t>
            </a:r>
            <a:r>
              <a:rPr spc="0"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y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of Ente</a:t>
            </a:r>
            <a:r>
              <a:rPr dirty="0">
                <a:solidFill>
                  <a:srgbClr val="001F5F"/>
                </a:solidFill>
              </a:rPr>
              <a:t>r</a:t>
            </a:r>
            <a:r>
              <a:rPr spc="-5" dirty="0">
                <a:solidFill>
                  <a:srgbClr val="001F5F"/>
                </a:solidFill>
              </a:rPr>
              <a:t>prise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797337"/>
            <a:ext cx="7998459" cy="509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Contents: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Linking</a:t>
            </a:r>
            <a:r>
              <a:rPr sz="2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Edu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ation</a:t>
            </a:r>
            <a:r>
              <a:rPr sz="2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and Human Ca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ital to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Enterprise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Dublin</a:t>
            </a:r>
            <a:r>
              <a:rPr sz="2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City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Univers</a:t>
            </a:r>
            <a:r>
              <a:rPr sz="2400" b="1" spc="5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ty</a:t>
            </a:r>
            <a:r>
              <a:rPr sz="2400" b="1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(DCU)</a:t>
            </a:r>
            <a:r>
              <a:rPr sz="2400" b="1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Business</a:t>
            </a:r>
            <a:r>
              <a:rPr sz="2400" b="1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Fac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s,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ntr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mb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rams, Op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Centre</a:t>
            </a:r>
            <a:r>
              <a:rPr sz="2400" b="1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for</a:t>
            </a:r>
            <a:r>
              <a:rPr sz="2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Exe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utive</a:t>
            </a:r>
            <a:r>
              <a:rPr sz="2400" b="1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&amp; International</a:t>
            </a:r>
            <a:r>
              <a:rPr sz="24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Edu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ation (C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IE)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rams,</a:t>
            </a:r>
            <a:r>
              <a:rPr sz="1800" spc="-9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Accre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itati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Enter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rise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nks, Disr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ptive</a:t>
            </a:r>
            <a:r>
              <a:rPr sz="18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es,</a:t>
            </a:r>
            <a:r>
              <a:rPr sz="18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Pu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Inter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-o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tio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The</a:t>
            </a:r>
            <a:r>
              <a:rPr sz="2400" b="1" spc="-10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Abu D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abi 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andsc</a:t>
            </a:r>
            <a:r>
              <a:rPr sz="2400" b="1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DCU</a:t>
            </a:r>
            <a:r>
              <a:rPr sz="2400" b="1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Business School &amp;</a:t>
            </a:r>
            <a:r>
              <a:rPr sz="2400" b="1" spc="-9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953"/>
                </a:solidFill>
                <a:latin typeface="Arial"/>
                <a:cs typeface="Arial"/>
              </a:rPr>
              <a:t>Abu Dhabi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Inte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Op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rati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Kn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dge</a:t>
            </a:r>
            <a:r>
              <a:rPr sz="18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sfer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ct &amp;</a:t>
            </a:r>
            <a:r>
              <a:rPr sz="18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ir</a:t>
            </a:r>
            <a:r>
              <a:rPr sz="1800" spc="-1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ct Soc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io</a:t>
            </a:r>
            <a:r>
              <a:rPr sz="1800" spc="-5" dirty="0">
                <a:solidFill>
                  <a:srgbClr val="43495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ono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mic</a:t>
            </a:r>
            <a:r>
              <a:rPr sz="1800" spc="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Imp</a:t>
            </a:r>
            <a:r>
              <a:rPr sz="18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34953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088580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quadruple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hel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approach to engagement</a:t>
            </a:r>
            <a:r>
              <a:rPr sz="2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brings governmen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 industr</a:t>
            </a:r>
            <a:r>
              <a:rPr sz="2400" b="1" spc="-204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 academ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users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toge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400" b="1" spc="-1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2171" y="1782826"/>
            <a:ext cx="3574415" cy="359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9480" y="3460686"/>
            <a:ext cx="947686" cy="78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7838" y="1117472"/>
            <a:ext cx="1262849" cy="521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6050" y="1239812"/>
            <a:ext cx="1351788" cy="27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9461" y="1686864"/>
            <a:ext cx="884072" cy="594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6532" y="1710944"/>
            <a:ext cx="580898" cy="481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6050" y="2384894"/>
            <a:ext cx="1189291" cy="31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1825" y="2636062"/>
            <a:ext cx="1312545" cy="690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5751" y="1615516"/>
            <a:ext cx="946162" cy="666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0105" y="2311920"/>
            <a:ext cx="1038275" cy="257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4244" y="2733979"/>
            <a:ext cx="1171384" cy="4948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6227" y="3184296"/>
            <a:ext cx="1751202" cy="4933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4500" y="3323196"/>
            <a:ext cx="1046162" cy="315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6039" y="3690810"/>
            <a:ext cx="1511935" cy="4319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4319" y="5009464"/>
            <a:ext cx="736752" cy="3293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5214" y="4910645"/>
            <a:ext cx="926820" cy="4143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1703" y="4299432"/>
            <a:ext cx="1035304" cy="5551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5214" y="4212170"/>
            <a:ext cx="854151" cy="7636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4308" y="4315612"/>
            <a:ext cx="713905" cy="5566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1703" y="5489409"/>
            <a:ext cx="780275" cy="2785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5214" y="5473281"/>
            <a:ext cx="717791" cy="2946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2227" y="5816625"/>
            <a:ext cx="518261" cy="4633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4282" y="5990501"/>
            <a:ext cx="851725" cy="2151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441" y="5387085"/>
            <a:ext cx="480225" cy="3808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22980" y="5941580"/>
            <a:ext cx="999147" cy="3129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7692" y="6416767"/>
            <a:ext cx="1117955" cy="32471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2441" y="6391859"/>
            <a:ext cx="645756" cy="3035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9277" y="4902746"/>
            <a:ext cx="584276" cy="4302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64220" y="1117472"/>
            <a:ext cx="2998851" cy="23679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65516" y="4806797"/>
            <a:ext cx="567944" cy="4168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0317" y="5341391"/>
            <a:ext cx="653618" cy="6328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3659" y="3779354"/>
            <a:ext cx="996416" cy="441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08770" y="4949469"/>
            <a:ext cx="677608" cy="2741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62895" y="3701897"/>
            <a:ext cx="1037234" cy="6731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65516" y="5353532"/>
            <a:ext cx="643267" cy="6056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6456" y="3857155"/>
            <a:ext cx="952715" cy="3635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97643" y="5290921"/>
            <a:ext cx="767676" cy="7480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55100" y="4289437"/>
            <a:ext cx="813434" cy="4268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81441" y="4289425"/>
            <a:ext cx="454596" cy="4259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8366" y="4298924"/>
            <a:ext cx="434568" cy="40718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60102" y="4191279"/>
            <a:ext cx="886752" cy="6231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86316" y="5015890"/>
            <a:ext cx="774344" cy="1413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02291" y="4883226"/>
            <a:ext cx="586740" cy="31564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157732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DCU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Business School</a:t>
            </a:r>
            <a:r>
              <a:rPr sz="2400" b="1" spc="-80" dirty="0">
                <a:solidFill>
                  <a:srgbClr val="001F5F"/>
                </a:solidFill>
                <a:latin typeface="Arial"/>
                <a:cs typeface="Arial"/>
              </a:rPr>
              <a:t>’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indus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engagement</a:t>
            </a:r>
            <a:r>
              <a:rPr sz="2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stra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egy (Pro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ect 2020)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 based on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six pil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ars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driven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by a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target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 20% indus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engagement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our activ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692" y="1314272"/>
            <a:ext cx="9717151" cy="491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08" y="443769"/>
            <a:ext cx="1085342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</a:rPr>
              <a:t>DCU</a:t>
            </a:r>
            <a:r>
              <a:rPr sz="2400" spc="1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Business School program</a:t>
            </a:r>
            <a:r>
              <a:rPr sz="2400" spc="5" dirty="0">
                <a:solidFill>
                  <a:srgbClr val="001F5F"/>
                </a:solidFill>
              </a:rPr>
              <a:t>m</a:t>
            </a:r>
            <a:r>
              <a:rPr sz="2400" dirty="0">
                <a:solidFill>
                  <a:srgbClr val="001F5F"/>
                </a:solidFill>
              </a:rPr>
              <a:t>es</a:t>
            </a:r>
            <a:r>
              <a:rPr sz="2400" spc="1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are bui</a:t>
            </a:r>
            <a:r>
              <a:rPr sz="2400" spc="5" dirty="0">
                <a:solidFill>
                  <a:srgbClr val="001F5F"/>
                </a:solidFill>
              </a:rPr>
              <a:t>l</a:t>
            </a:r>
            <a:r>
              <a:rPr sz="2400" dirty="0">
                <a:solidFill>
                  <a:srgbClr val="001F5F"/>
                </a:solidFill>
              </a:rPr>
              <a:t>t</a:t>
            </a:r>
            <a:r>
              <a:rPr sz="2400" spc="-3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on</a:t>
            </a:r>
            <a:r>
              <a:rPr sz="2400" spc="-1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an en</a:t>
            </a:r>
            <a:r>
              <a:rPr sz="2400" spc="5" dirty="0">
                <a:solidFill>
                  <a:srgbClr val="001F5F"/>
                </a:solidFill>
              </a:rPr>
              <a:t>t</a:t>
            </a:r>
            <a:r>
              <a:rPr sz="2400" dirty="0">
                <a:solidFill>
                  <a:srgbClr val="001F5F"/>
                </a:solidFill>
              </a:rPr>
              <a:t>erpr</a:t>
            </a:r>
            <a:r>
              <a:rPr sz="2400" spc="5" dirty="0">
                <a:solidFill>
                  <a:srgbClr val="001F5F"/>
                </a:solidFill>
              </a:rPr>
              <a:t>i</a:t>
            </a:r>
            <a:r>
              <a:rPr sz="2400" dirty="0">
                <a:solidFill>
                  <a:srgbClr val="001F5F"/>
                </a:solidFill>
              </a:rPr>
              <a:t>se sp</a:t>
            </a:r>
            <a:r>
              <a:rPr sz="2400" spc="5" dirty="0">
                <a:solidFill>
                  <a:srgbClr val="001F5F"/>
                </a:solidFill>
              </a:rPr>
              <a:t>i</a:t>
            </a:r>
            <a:r>
              <a:rPr sz="2400" dirty="0">
                <a:solidFill>
                  <a:srgbClr val="001F5F"/>
                </a:solidFill>
              </a:rPr>
              <a:t>ne</a:t>
            </a:r>
            <a:r>
              <a:rPr sz="2400" spc="-1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that</a:t>
            </a:r>
            <a:r>
              <a:rPr sz="2400" spc="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is central to the </a:t>
            </a:r>
            <a:r>
              <a:rPr sz="2400" spc="-10" dirty="0">
                <a:solidFill>
                  <a:srgbClr val="001F5F"/>
                </a:solidFill>
              </a:rPr>
              <a:t>D</a:t>
            </a:r>
            <a:r>
              <a:rPr sz="2400" dirty="0">
                <a:solidFill>
                  <a:srgbClr val="001F5F"/>
                </a:solidFill>
              </a:rPr>
              <a:t>CU</a:t>
            </a:r>
            <a:r>
              <a:rPr sz="2400" spc="2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educat</a:t>
            </a:r>
            <a:r>
              <a:rPr sz="2400" spc="5" dirty="0">
                <a:solidFill>
                  <a:srgbClr val="001F5F"/>
                </a:solidFill>
              </a:rPr>
              <a:t>i</a:t>
            </a:r>
            <a:r>
              <a:rPr sz="2400" dirty="0">
                <a:solidFill>
                  <a:srgbClr val="001F5F"/>
                </a:solidFill>
              </a:rPr>
              <a:t>on</a:t>
            </a:r>
            <a:r>
              <a:rPr sz="2400" spc="-1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ethos</a:t>
            </a:r>
            <a:r>
              <a:rPr sz="2400" spc="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emphas</a:t>
            </a:r>
            <a:r>
              <a:rPr sz="2400" spc="5" dirty="0">
                <a:solidFill>
                  <a:srgbClr val="001F5F"/>
                </a:solidFill>
              </a:rPr>
              <a:t>i</a:t>
            </a:r>
            <a:r>
              <a:rPr sz="2400" dirty="0">
                <a:solidFill>
                  <a:srgbClr val="001F5F"/>
                </a:solidFill>
              </a:rPr>
              <a:t>sing indust</a:t>
            </a:r>
            <a:r>
              <a:rPr sz="2400" spc="5" dirty="0">
                <a:solidFill>
                  <a:srgbClr val="001F5F"/>
                </a:solidFill>
              </a:rPr>
              <a:t>r</a:t>
            </a:r>
            <a:r>
              <a:rPr sz="2400" dirty="0">
                <a:solidFill>
                  <a:srgbClr val="001F5F"/>
                </a:solidFill>
              </a:rPr>
              <a:t>y</a:t>
            </a:r>
            <a:r>
              <a:rPr sz="2400" spc="-2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engage</a:t>
            </a:r>
            <a:r>
              <a:rPr sz="2400" spc="5" dirty="0">
                <a:solidFill>
                  <a:srgbClr val="001F5F"/>
                </a:solidFill>
              </a:rPr>
              <a:t>m</a:t>
            </a:r>
            <a:r>
              <a:rPr sz="2400" dirty="0">
                <a:solidFill>
                  <a:srgbClr val="001F5F"/>
                </a:solidFill>
              </a:rPr>
              <a:t>ent</a:t>
            </a:r>
            <a:r>
              <a:rPr sz="2400" spc="1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and emp</a:t>
            </a:r>
            <a:r>
              <a:rPr sz="2400" spc="5" dirty="0">
                <a:solidFill>
                  <a:srgbClr val="001F5F"/>
                </a:solidFill>
              </a:rPr>
              <a:t>l</a:t>
            </a:r>
            <a:r>
              <a:rPr sz="2400" dirty="0">
                <a:solidFill>
                  <a:srgbClr val="001F5F"/>
                </a:solidFill>
              </a:rPr>
              <a:t>o</a:t>
            </a:r>
            <a:r>
              <a:rPr sz="2400" spc="-25" dirty="0">
                <a:solidFill>
                  <a:srgbClr val="001F5F"/>
                </a:solidFill>
              </a:rPr>
              <a:t>y</a:t>
            </a:r>
            <a:r>
              <a:rPr sz="2400" dirty="0">
                <a:solidFill>
                  <a:srgbClr val="001F5F"/>
                </a:solidFill>
              </a:rPr>
              <a:t>abi</a:t>
            </a:r>
            <a:r>
              <a:rPr sz="2400" spc="5" dirty="0">
                <a:solidFill>
                  <a:srgbClr val="001F5F"/>
                </a:solidFill>
              </a:rPr>
              <a:t>l</a:t>
            </a:r>
            <a:r>
              <a:rPr sz="2400" dirty="0">
                <a:solidFill>
                  <a:srgbClr val="001F5F"/>
                </a:solidFill>
              </a:rPr>
              <a:t>i</a:t>
            </a:r>
            <a:r>
              <a:rPr sz="2400" spc="5" dirty="0">
                <a:solidFill>
                  <a:srgbClr val="001F5F"/>
                </a:solidFill>
              </a:rPr>
              <a:t>t</a:t>
            </a:r>
            <a:r>
              <a:rPr sz="2400" spc="-204" dirty="0">
                <a:solidFill>
                  <a:srgbClr val="001F5F"/>
                </a:solidFill>
              </a:rPr>
              <a:t>y</a:t>
            </a:r>
            <a:r>
              <a:rPr sz="2400" dirty="0">
                <a:solidFill>
                  <a:srgbClr val="001F5F"/>
                </a:solidFill>
              </a:rPr>
              <a:t>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69581" y="2011679"/>
            <a:ext cx="10280015" cy="2797175"/>
          </a:xfrm>
          <a:custGeom>
            <a:avLst/>
            <a:gdLst/>
            <a:ahLst/>
            <a:cxnLst/>
            <a:rect l="l" t="t" r="r" b="b"/>
            <a:pathLst>
              <a:path w="10280015" h="2797175">
                <a:moveTo>
                  <a:pt x="0" y="2779014"/>
                </a:moveTo>
                <a:lnTo>
                  <a:pt x="162990" y="2760011"/>
                </a:lnTo>
                <a:lnTo>
                  <a:pt x="305083" y="2703320"/>
                </a:lnTo>
                <a:lnTo>
                  <a:pt x="428654" y="2613129"/>
                </a:lnTo>
                <a:lnTo>
                  <a:pt x="536074" y="2493627"/>
                </a:lnTo>
                <a:lnTo>
                  <a:pt x="629716" y="2349003"/>
                </a:lnTo>
                <a:lnTo>
                  <a:pt x="711953" y="2183446"/>
                </a:lnTo>
                <a:lnTo>
                  <a:pt x="785159" y="2001145"/>
                </a:lnTo>
                <a:lnTo>
                  <a:pt x="851706" y="1806289"/>
                </a:lnTo>
                <a:lnTo>
                  <a:pt x="913968" y="1603066"/>
                </a:lnTo>
                <a:lnTo>
                  <a:pt x="974317" y="1395666"/>
                </a:lnTo>
                <a:lnTo>
                  <a:pt x="1035125" y="1188277"/>
                </a:lnTo>
                <a:lnTo>
                  <a:pt x="1098767" y="985089"/>
                </a:lnTo>
                <a:lnTo>
                  <a:pt x="1167615" y="790289"/>
                </a:lnTo>
                <a:lnTo>
                  <a:pt x="1244042" y="608068"/>
                </a:lnTo>
                <a:lnTo>
                  <a:pt x="1330421" y="442614"/>
                </a:lnTo>
                <a:lnTo>
                  <a:pt x="1429125" y="298116"/>
                </a:lnTo>
                <a:lnTo>
                  <a:pt x="1542527" y="178763"/>
                </a:lnTo>
                <a:lnTo>
                  <a:pt x="1672999" y="88744"/>
                </a:lnTo>
                <a:lnTo>
                  <a:pt x="1822916" y="32247"/>
                </a:lnTo>
                <a:lnTo>
                  <a:pt x="1994649" y="13462"/>
                </a:lnTo>
                <a:lnTo>
                  <a:pt x="2175467" y="44298"/>
                </a:lnTo>
                <a:lnTo>
                  <a:pt x="2333799" y="110995"/>
                </a:lnTo>
                <a:lnTo>
                  <a:pt x="2472109" y="209465"/>
                </a:lnTo>
                <a:lnTo>
                  <a:pt x="2592858" y="335619"/>
                </a:lnTo>
                <a:lnTo>
                  <a:pt x="2698511" y="485370"/>
                </a:lnTo>
                <a:lnTo>
                  <a:pt x="2791528" y="654630"/>
                </a:lnTo>
                <a:lnTo>
                  <a:pt x="2874373" y="839311"/>
                </a:lnTo>
                <a:lnTo>
                  <a:pt x="2949508" y="1035326"/>
                </a:lnTo>
                <a:lnTo>
                  <a:pt x="3019396" y="1238587"/>
                </a:lnTo>
                <a:lnTo>
                  <a:pt x="3086500" y="1445006"/>
                </a:lnTo>
                <a:lnTo>
                  <a:pt x="3153281" y="1650495"/>
                </a:lnTo>
                <a:lnTo>
                  <a:pt x="3222203" y="1850967"/>
                </a:lnTo>
                <a:lnTo>
                  <a:pt x="3295729" y="2042333"/>
                </a:lnTo>
                <a:lnTo>
                  <a:pt x="3376320" y="2220507"/>
                </a:lnTo>
                <a:lnTo>
                  <a:pt x="3466440" y="2381400"/>
                </a:lnTo>
                <a:lnTo>
                  <a:pt x="3568551" y="2520925"/>
                </a:lnTo>
                <a:lnTo>
                  <a:pt x="3685115" y="2634994"/>
                </a:lnTo>
                <a:lnTo>
                  <a:pt x="3818596" y="2719519"/>
                </a:lnTo>
                <a:lnTo>
                  <a:pt x="3971455" y="2770412"/>
                </a:lnTo>
                <a:lnTo>
                  <a:pt x="4146156" y="2783586"/>
                </a:lnTo>
                <a:lnTo>
                  <a:pt x="4336465" y="2762704"/>
                </a:lnTo>
                <a:lnTo>
                  <a:pt x="4498344" y="2704822"/>
                </a:lnTo>
                <a:lnTo>
                  <a:pt x="4634868" y="2614054"/>
                </a:lnTo>
                <a:lnTo>
                  <a:pt x="4749110" y="2494515"/>
                </a:lnTo>
                <a:lnTo>
                  <a:pt x="4844146" y="2350321"/>
                </a:lnTo>
                <a:lnTo>
                  <a:pt x="4923049" y="2185586"/>
                </a:lnTo>
                <a:lnTo>
                  <a:pt x="4988896" y="2004426"/>
                </a:lnTo>
                <a:lnTo>
                  <a:pt x="5044759" y="1810954"/>
                </a:lnTo>
                <a:lnTo>
                  <a:pt x="5093714" y="1609288"/>
                </a:lnTo>
                <a:lnTo>
                  <a:pt x="5138835" y="1403540"/>
                </a:lnTo>
                <a:lnTo>
                  <a:pt x="5183198" y="1197827"/>
                </a:lnTo>
                <a:lnTo>
                  <a:pt x="5229875" y="996263"/>
                </a:lnTo>
                <a:lnTo>
                  <a:pt x="5281943" y="802963"/>
                </a:lnTo>
                <a:lnTo>
                  <a:pt x="5342475" y="622042"/>
                </a:lnTo>
                <a:lnTo>
                  <a:pt x="5414546" y="457616"/>
                </a:lnTo>
                <a:lnTo>
                  <a:pt x="5501232" y="313799"/>
                </a:lnTo>
                <a:lnTo>
                  <a:pt x="5605605" y="194706"/>
                </a:lnTo>
                <a:lnTo>
                  <a:pt x="5730741" y="104453"/>
                </a:lnTo>
                <a:lnTo>
                  <a:pt x="5879715" y="47154"/>
                </a:lnTo>
                <a:lnTo>
                  <a:pt x="6055601" y="26924"/>
                </a:lnTo>
                <a:lnTo>
                  <a:pt x="6246973" y="46792"/>
                </a:lnTo>
                <a:lnTo>
                  <a:pt x="6408864" y="104292"/>
                </a:lnTo>
                <a:lnTo>
                  <a:pt x="6544610" y="195230"/>
                </a:lnTo>
                <a:lnTo>
                  <a:pt x="6657549" y="315419"/>
                </a:lnTo>
                <a:lnTo>
                  <a:pt x="6751019" y="460666"/>
                </a:lnTo>
                <a:lnTo>
                  <a:pt x="6828357" y="626782"/>
                </a:lnTo>
                <a:lnTo>
                  <a:pt x="6892900" y="809577"/>
                </a:lnTo>
                <a:lnTo>
                  <a:pt x="6947986" y="1004860"/>
                </a:lnTo>
                <a:lnTo>
                  <a:pt x="6996953" y="1208441"/>
                </a:lnTo>
                <a:lnTo>
                  <a:pt x="7043137" y="1416129"/>
                </a:lnTo>
                <a:lnTo>
                  <a:pt x="7089877" y="1623734"/>
                </a:lnTo>
                <a:lnTo>
                  <a:pt x="7140509" y="1827066"/>
                </a:lnTo>
                <a:lnTo>
                  <a:pt x="7198372" y="2021935"/>
                </a:lnTo>
                <a:lnTo>
                  <a:pt x="7266802" y="2204149"/>
                </a:lnTo>
                <a:lnTo>
                  <a:pt x="7349137" y="2369520"/>
                </a:lnTo>
                <a:lnTo>
                  <a:pt x="7448716" y="2513856"/>
                </a:lnTo>
                <a:lnTo>
                  <a:pt x="7568874" y="2632967"/>
                </a:lnTo>
                <a:lnTo>
                  <a:pt x="7712950" y="2722663"/>
                </a:lnTo>
                <a:lnTo>
                  <a:pt x="7884280" y="2778753"/>
                </a:lnTo>
                <a:lnTo>
                  <a:pt x="8086204" y="2797048"/>
                </a:lnTo>
                <a:lnTo>
                  <a:pt x="8270022" y="2777546"/>
                </a:lnTo>
                <a:lnTo>
                  <a:pt x="8432460" y="2720476"/>
                </a:lnTo>
                <a:lnTo>
                  <a:pt x="8575780" y="2629986"/>
                </a:lnTo>
                <a:lnTo>
                  <a:pt x="8702244" y="2510227"/>
                </a:lnTo>
                <a:lnTo>
                  <a:pt x="8814116" y="2365349"/>
                </a:lnTo>
                <a:lnTo>
                  <a:pt x="8913658" y="2199502"/>
                </a:lnTo>
                <a:lnTo>
                  <a:pt x="9003132" y="2016837"/>
                </a:lnTo>
                <a:lnTo>
                  <a:pt x="9084802" y="1821503"/>
                </a:lnTo>
                <a:lnTo>
                  <a:pt x="9160929" y="1617650"/>
                </a:lnTo>
                <a:lnTo>
                  <a:pt x="9233776" y="1409430"/>
                </a:lnTo>
                <a:lnTo>
                  <a:pt x="9305606" y="1200991"/>
                </a:lnTo>
                <a:lnTo>
                  <a:pt x="9378681" y="996484"/>
                </a:lnTo>
                <a:lnTo>
                  <a:pt x="9455264" y="800060"/>
                </a:lnTo>
                <a:lnTo>
                  <a:pt x="9537617" y="615867"/>
                </a:lnTo>
                <a:lnTo>
                  <a:pt x="9628004" y="448057"/>
                </a:lnTo>
                <a:lnTo>
                  <a:pt x="9728686" y="300780"/>
                </a:lnTo>
                <a:lnTo>
                  <a:pt x="9841926" y="178186"/>
                </a:lnTo>
                <a:lnTo>
                  <a:pt x="9969987" y="84424"/>
                </a:lnTo>
                <a:lnTo>
                  <a:pt x="10115131" y="23645"/>
                </a:lnTo>
                <a:lnTo>
                  <a:pt x="10279621" y="0"/>
                </a:lnTo>
              </a:path>
            </a:pathLst>
          </a:custGeom>
          <a:ln w="28574">
            <a:solidFill>
              <a:srgbClr val="5F6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3926" y="3078733"/>
            <a:ext cx="2195830" cy="605155"/>
          </a:xfrm>
          <a:custGeom>
            <a:avLst/>
            <a:gdLst/>
            <a:ahLst/>
            <a:cxnLst/>
            <a:rect l="l" t="t" r="r" b="b"/>
            <a:pathLst>
              <a:path w="2195829" h="605154">
                <a:moveTo>
                  <a:pt x="2003425" y="0"/>
                </a:moveTo>
                <a:lnTo>
                  <a:pt x="0" y="0"/>
                </a:lnTo>
                <a:lnTo>
                  <a:pt x="190500" y="303275"/>
                </a:lnTo>
                <a:lnTo>
                  <a:pt x="0" y="604901"/>
                </a:lnTo>
                <a:lnTo>
                  <a:pt x="2003425" y="604901"/>
                </a:lnTo>
                <a:lnTo>
                  <a:pt x="2195449" y="303275"/>
                </a:lnTo>
                <a:lnTo>
                  <a:pt x="2003425" y="0"/>
                </a:lnTo>
                <a:close/>
              </a:path>
            </a:pathLst>
          </a:custGeom>
          <a:solidFill>
            <a:srgbClr val="FC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02584" y="3269162"/>
            <a:ext cx="13195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95926" y="3078733"/>
            <a:ext cx="2197100" cy="605155"/>
          </a:xfrm>
          <a:custGeom>
            <a:avLst/>
            <a:gdLst/>
            <a:ahLst/>
            <a:cxnLst/>
            <a:rect l="l" t="t" r="r" b="b"/>
            <a:pathLst>
              <a:path w="2197100" h="605154">
                <a:moveTo>
                  <a:pt x="2006600" y="0"/>
                </a:moveTo>
                <a:lnTo>
                  <a:pt x="0" y="0"/>
                </a:lnTo>
                <a:lnTo>
                  <a:pt x="190500" y="303275"/>
                </a:lnTo>
                <a:lnTo>
                  <a:pt x="0" y="604901"/>
                </a:lnTo>
                <a:lnTo>
                  <a:pt x="2006600" y="604901"/>
                </a:lnTo>
                <a:lnTo>
                  <a:pt x="2197100" y="303275"/>
                </a:lnTo>
                <a:lnTo>
                  <a:pt x="2006600" y="0"/>
                </a:lnTo>
                <a:close/>
              </a:path>
            </a:pathLst>
          </a:custGeom>
          <a:solidFill>
            <a:srgbClr val="3AC9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1457" y="3269162"/>
            <a:ext cx="1066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29450" y="3078733"/>
            <a:ext cx="2193925" cy="605155"/>
          </a:xfrm>
          <a:custGeom>
            <a:avLst/>
            <a:gdLst/>
            <a:ahLst/>
            <a:cxnLst/>
            <a:rect l="l" t="t" r="r" b="b"/>
            <a:pathLst>
              <a:path w="2193925" h="605154">
                <a:moveTo>
                  <a:pt x="2003425" y="0"/>
                </a:moveTo>
                <a:lnTo>
                  <a:pt x="0" y="0"/>
                </a:lnTo>
                <a:lnTo>
                  <a:pt x="190500" y="303275"/>
                </a:lnTo>
                <a:lnTo>
                  <a:pt x="0" y="604901"/>
                </a:lnTo>
                <a:lnTo>
                  <a:pt x="2003425" y="604901"/>
                </a:lnTo>
                <a:lnTo>
                  <a:pt x="2193925" y="303275"/>
                </a:lnTo>
                <a:lnTo>
                  <a:pt x="2003425" y="0"/>
                </a:lnTo>
                <a:close/>
              </a:path>
            </a:pathLst>
          </a:custGeom>
          <a:solidFill>
            <a:srgbClr val="DB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07554" y="3269162"/>
            <a:ext cx="1040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59926" y="3078733"/>
            <a:ext cx="2197100" cy="605155"/>
          </a:xfrm>
          <a:custGeom>
            <a:avLst/>
            <a:gdLst/>
            <a:ahLst/>
            <a:cxnLst/>
            <a:rect l="l" t="t" r="r" b="b"/>
            <a:pathLst>
              <a:path w="2197100" h="605154">
                <a:moveTo>
                  <a:pt x="2003425" y="0"/>
                </a:moveTo>
                <a:lnTo>
                  <a:pt x="0" y="0"/>
                </a:lnTo>
                <a:lnTo>
                  <a:pt x="190500" y="303275"/>
                </a:lnTo>
                <a:lnTo>
                  <a:pt x="0" y="604901"/>
                </a:lnTo>
                <a:lnTo>
                  <a:pt x="2003425" y="604901"/>
                </a:lnTo>
                <a:lnTo>
                  <a:pt x="2197100" y="303275"/>
                </a:lnTo>
                <a:lnTo>
                  <a:pt x="2003425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68993" y="3269162"/>
            <a:ext cx="13830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stgr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8888" y="3078733"/>
            <a:ext cx="2205355" cy="605155"/>
          </a:xfrm>
          <a:custGeom>
            <a:avLst/>
            <a:gdLst/>
            <a:ahLst/>
            <a:cxnLst/>
            <a:rect l="l" t="t" r="r" b="b"/>
            <a:pathLst>
              <a:path w="2205355" h="605154">
                <a:moveTo>
                  <a:pt x="2013000" y="0"/>
                </a:moveTo>
                <a:lnTo>
                  <a:pt x="0" y="0"/>
                </a:lnTo>
                <a:lnTo>
                  <a:pt x="0" y="604901"/>
                </a:lnTo>
                <a:lnTo>
                  <a:pt x="2013000" y="604901"/>
                </a:lnTo>
                <a:lnTo>
                  <a:pt x="2205024" y="303275"/>
                </a:lnTo>
                <a:lnTo>
                  <a:pt x="2013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6507" y="3269162"/>
            <a:ext cx="990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1372" y="4602506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5" y="0"/>
                </a:moveTo>
                <a:lnTo>
                  <a:pt x="117712" y="6456"/>
                </a:lnTo>
                <a:lnTo>
                  <a:pt x="79354" y="23231"/>
                </a:lnTo>
                <a:lnTo>
                  <a:pt x="46897" y="48820"/>
                </a:lnTo>
                <a:lnTo>
                  <a:pt x="21847" y="81718"/>
                </a:lnTo>
                <a:lnTo>
                  <a:pt x="5713" y="120420"/>
                </a:lnTo>
                <a:lnTo>
                  <a:pt x="0" y="163422"/>
                </a:lnTo>
                <a:lnTo>
                  <a:pt x="246" y="172477"/>
                </a:lnTo>
                <a:lnTo>
                  <a:pt x="7963" y="213802"/>
                </a:lnTo>
                <a:lnTo>
                  <a:pt x="25594" y="250756"/>
                </a:lnTo>
                <a:lnTo>
                  <a:pt x="51919" y="281932"/>
                </a:lnTo>
                <a:lnTo>
                  <a:pt x="85717" y="305921"/>
                </a:lnTo>
                <a:lnTo>
                  <a:pt x="125769" y="321315"/>
                </a:lnTo>
                <a:lnTo>
                  <a:pt x="170854" y="326706"/>
                </a:lnTo>
                <a:lnTo>
                  <a:pt x="185153" y="325440"/>
                </a:lnTo>
                <a:lnTo>
                  <a:pt x="225559" y="314579"/>
                </a:lnTo>
                <a:lnTo>
                  <a:pt x="261115" y="294130"/>
                </a:lnTo>
                <a:lnTo>
                  <a:pt x="290386" y="265385"/>
                </a:lnTo>
                <a:lnTo>
                  <a:pt x="311936" y="229638"/>
                </a:lnTo>
                <a:lnTo>
                  <a:pt x="324330" y="188180"/>
                </a:lnTo>
                <a:lnTo>
                  <a:pt x="326797" y="158008"/>
                </a:lnTo>
                <a:lnTo>
                  <a:pt x="325688" y="143548"/>
                </a:lnTo>
                <a:lnTo>
                  <a:pt x="315182" y="102660"/>
                </a:lnTo>
                <a:lnTo>
                  <a:pt x="294986" y="66648"/>
                </a:lnTo>
                <a:lnTo>
                  <a:pt x="266488" y="36978"/>
                </a:lnTo>
                <a:lnTo>
                  <a:pt x="231077" y="15114"/>
                </a:lnTo>
                <a:lnTo>
                  <a:pt x="190140" y="2521"/>
                </a:lnTo>
                <a:lnTo>
                  <a:pt x="1604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9301" y="3972052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5">
                <a:moveTo>
                  <a:pt x="278129" y="61214"/>
                </a:moveTo>
                <a:lnTo>
                  <a:pt x="30607" y="61214"/>
                </a:lnTo>
                <a:lnTo>
                  <a:pt x="47498" y="137414"/>
                </a:lnTo>
                <a:lnTo>
                  <a:pt x="0" y="198628"/>
                </a:lnTo>
                <a:lnTo>
                  <a:pt x="68707" y="232537"/>
                </a:lnTo>
                <a:lnTo>
                  <a:pt x="85725" y="308737"/>
                </a:lnTo>
                <a:lnTo>
                  <a:pt x="154432" y="274828"/>
                </a:lnTo>
                <a:lnTo>
                  <a:pt x="230655" y="274828"/>
                </a:lnTo>
                <a:lnTo>
                  <a:pt x="240029" y="232537"/>
                </a:lnTo>
                <a:lnTo>
                  <a:pt x="308737" y="198628"/>
                </a:lnTo>
                <a:lnTo>
                  <a:pt x="261238" y="137414"/>
                </a:lnTo>
                <a:lnTo>
                  <a:pt x="278129" y="61214"/>
                </a:lnTo>
                <a:close/>
              </a:path>
              <a:path w="309245" h="309245">
                <a:moveTo>
                  <a:pt x="230655" y="274828"/>
                </a:moveTo>
                <a:lnTo>
                  <a:pt x="154432" y="274828"/>
                </a:lnTo>
                <a:lnTo>
                  <a:pt x="223138" y="308737"/>
                </a:lnTo>
                <a:lnTo>
                  <a:pt x="230655" y="274828"/>
                </a:lnTo>
                <a:close/>
              </a:path>
              <a:path w="309245" h="309245">
                <a:moveTo>
                  <a:pt x="154432" y="0"/>
                </a:moveTo>
                <a:lnTo>
                  <a:pt x="106807" y="61214"/>
                </a:lnTo>
                <a:lnTo>
                  <a:pt x="201929" y="61214"/>
                </a:lnTo>
                <a:lnTo>
                  <a:pt x="154432" y="0"/>
                </a:lnTo>
                <a:close/>
              </a:path>
            </a:pathLst>
          </a:custGeom>
          <a:solidFill>
            <a:srgbClr val="F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2948" y="1905026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8" y="0"/>
                </a:moveTo>
                <a:lnTo>
                  <a:pt x="117749" y="6456"/>
                </a:lnTo>
                <a:lnTo>
                  <a:pt x="79399" y="23231"/>
                </a:lnTo>
                <a:lnTo>
                  <a:pt x="46934" y="48820"/>
                </a:lnTo>
                <a:lnTo>
                  <a:pt x="21869" y="81718"/>
                </a:lnTo>
                <a:lnTo>
                  <a:pt x="5719" y="120420"/>
                </a:lnTo>
                <a:lnTo>
                  <a:pt x="0" y="163422"/>
                </a:lnTo>
                <a:lnTo>
                  <a:pt x="247" y="172493"/>
                </a:lnTo>
                <a:lnTo>
                  <a:pt x="7976" y="213814"/>
                </a:lnTo>
                <a:lnTo>
                  <a:pt x="25625" y="250765"/>
                </a:lnTo>
                <a:lnTo>
                  <a:pt x="51966" y="281937"/>
                </a:lnTo>
                <a:lnTo>
                  <a:pt x="85772" y="305923"/>
                </a:lnTo>
                <a:lnTo>
                  <a:pt x="125817" y="321315"/>
                </a:lnTo>
                <a:lnTo>
                  <a:pt x="170873" y="326705"/>
                </a:lnTo>
                <a:lnTo>
                  <a:pt x="185175" y="325438"/>
                </a:lnTo>
                <a:lnTo>
                  <a:pt x="225587" y="314574"/>
                </a:lnTo>
                <a:lnTo>
                  <a:pt x="261143" y="294123"/>
                </a:lnTo>
                <a:lnTo>
                  <a:pt x="290410" y="265378"/>
                </a:lnTo>
                <a:lnTo>
                  <a:pt x="311954" y="229631"/>
                </a:lnTo>
                <a:lnTo>
                  <a:pt x="324344" y="188173"/>
                </a:lnTo>
                <a:lnTo>
                  <a:pt x="326809" y="158000"/>
                </a:lnTo>
                <a:lnTo>
                  <a:pt x="325700" y="143541"/>
                </a:lnTo>
                <a:lnTo>
                  <a:pt x="315196" y="102654"/>
                </a:lnTo>
                <a:lnTo>
                  <a:pt x="295003" y="66645"/>
                </a:lnTo>
                <a:lnTo>
                  <a:pt x="266507" y="36976"/>
                </a:lnTo>
                <a:lnTo>
                  <a:pt x="231095" y="15113"/>
                </a:lnTo>
                <a:lnTo>
                  <a:pt x="190152" y="2521"/>
                </a:lnTo>
                <a:lnTo>
                  <a:pt x="1604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8329" y="2377466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4" y="0"/>
                </a:moveTo>
                <a:lnTo>
                  <a:pt x="117703" y="6456"/>
                </a:lnTo>
                <a:lnTo>
                  <a:pt x="79343" y="23231"/>
                </a:lnTo>
                <a:lnTo>
                  <a:pt x="46887" y="48820"/>
                </a:lnTo>
                <a:lnTo>
                  <a:pt x="21842" y="81718"/>
                </a:lnTo>
                <a:lnTo>
                  <a:pt x="5711" y="120420"/>
                </a:lnTo>
                <a:lnTo>
                  <a:pt x="0" y="163422"/>
                </a:lnTo>
                <a:lnTo>
                  <a:pt x="247" y="172495"/>
                </a:lnTo>
                <a:lnTo>
                  <a:pt x="7965" y="213816"/>
                </a:lnTo>
                <a:lnTo>
                  <a:pt x="25595" y="250766"/>
                </a:lnTo>
                <a:lnTo>
                  <a:pt x="51918" y="281938"/>
                </a:lnTo>
                <a:lnTo>
                  <a:pt x="85718" y="305923"/>
                </a:lnTo>
                <a:lnTo>
                  <a:pt x="125776" y="321315"/>
                </a:lnTo>
                <a:lnTo>
                  <a:pt x="170876" y="326705"/>
                </a:lnTo>
                <a:lnTo>
                  <a:pt x="185178" y="325437"/>
                </a:lnTo>
                <a:lnTo>
                  <a:pt x="225589" y="314573"/>
                </a:lnTo>
                <a:lnTo>
                  <a:pt x="261145" y="294122"/>
                </a:lnTo>
                <a:lnTo>
                  <a:pt x="290410" y="265377"/>
                </a:lnTo>
                <a:lnTo>
                  <a:pt x="311954" y="229629"/>
                </a:lnTo>
                <a:lnTo>
                  <a:pt x="324343" y="188170"/>
                </a:lnTo>
                <a:lnTo>
                  <a:pt x="326809" y="157997"/>
                </a:lnTo>
                <a:lnTo>
                  <a:pt x="325700" y="143538"/>
                </a:lnTo>
                <a:lnTo>
                  <a:pt x="315195" y="102652"/>
                </a:lnTo>
                <a:lnTo>
                  <a:pt x="295001" y="66643"/>
                </a:lnTo>
                <a:lnTo>
                  <a:pt x="266505" y="36975"/>
                </a:lnTo>
                <a:lnTo>
                  <a:pt x="231093" y="15113"/>
                </a:lnTo>
                <a:lnTo>
                  <a:pt x="190149" y="2521"/>
                </a:lnTo>
                <a:lnTo>
                  <a:pt x="160464" y="0"/>
                </a:lnTo>
                <a:close/>
              </a:path>
            </a:pathLst>
          </a:custGeom>
          <a:solidFill>
            <a:srgbClr val="E95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9109" y="2377466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8" y="0"/>
                </a:moveTo>
                <a:lnTo>
                  <a:pt x="117749" y="6456"/>
                </a:lnTo>
                <a:lnTo>
                  <a:pt x="79399" y="23231"/>
                </a:lnTo>
                <a:lnTo>
                  <a:pt x="46934" y="48820"/>
                </a:lnTo>
                <a:lnTo>
                  <a:pt x="21869" y="81718"/>
                </a:lnTo>
                <a:lnTo>
                  <a:pt x="5719" y="120420"/>
                </a:lnTo>
                <a:lnTo>
                  <a:pt x="0" y="163422"/>
                </a:lnTo>
                <a:lnTo>
                  <a:pt x="247" y="172493"/>
                </a:lnTo>
                <a:lnTo>
                  <a:pt x="7976" y="213814"/>
                </a:lnTo>
                <a:lnTo>
                  <a:pt x="25625" y="250765"/>
                </a:lnTo>
                <a:lnTo>
                  <a:pt x="51966" y="281937"/>
                </a:lnTo>
                <a:lnTo>
                  <a:pt x="85772" y="305923"/>
                </a:lnTo>
                <a:lnTo>
                  <a:pt x="125817" y="321315"/>
                </a:lnTo>
                <a:lnTo>
                  <a:pt x="170873" y="326705"/>
                </a:lnTo>
                <a:lnTo>
                  <a:pt x="185175" y="325438"/>
                </a:lnTo>
                <a:lnTo>
                  <a:pt x="225587" y="314574"/>
                </a:lnTo>
                <a:lnTo>
                  <a:pt x="261143" y="294123"/>
                </a:lnTo>
                <a:lnTo>
                  <a:pt x="290410" y="265378"/>
                </a:lnTo>
                <a:lnTo>
                  <a:pt x="311954" y="229631"/>
                </a:lnTo>
                <a:lnTo>
                  <a:pt x="324344" y="188173"/>
                </a:lnTo>
                <a:lnTo>
                  <a:pt x="326809" y="158000"/>
                </a:lnTo>
                <a:lnTo>
                  <a:pt x="325700" y="143541"/>
                </a:lnTo>
                <a:lnTo>
                  <a:pt x="315196" y="102654"/>
                </a:lnTo>
                <a:lnTo>
                  <a:pt x="295003" y="66645"/>
                </a:lnTo>
                <a:lnTo>
                  <a:pt x="266507" y="36976"/>
                </a:lnTo>
                <a:lnTo>
                  <a:pt x="231095" y="15113"/>
                </a:lnTo>
                <a:lnTo>
                  <a:pt x="190152" y="2521"/>
                </a:lnTo>
                <a:lnTo>
                  <a:pt x="160468" y="0"/>
                </a:lnTo>
                <a:close/>
              </a:path>
            </a:pathLst>
          </a:custGeom>
          <a:solidFill>
            <a:srgbClr val="3AC9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23348" y="4191026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8" y="0"/>
                </a:moveTo>
                <a:lnTo>
                  <a:pt x="117749" y="6456"/>
                </a:lnTo>
                <a:lnTo>
                  <a:pt x="79399" y="23231"/>
                </a:lnTo>
                <a:lnTo>
                  <a:pt x="46934" y="48820"/>
                </a:lnTo>
                <a:lnTo>
                  <a:pt x="21869" y="81718"/>
                </a:lnTo>
                <a:lnTo>
                  <a:pt x="5719" y="120420"/>
                </a:lnTo>
                <a:lnTo>
                  <a:pt x="0" y="163422"/>
                </a:lnTo>
                <a:lnTo>
                  <a:pt x="247" y="172493"/>
                </a:lnTo>
                <a:lnTo>
                  <a:pt x="7976" y="213814"/>
                </a:lnTo>
                <a:lnTo>
                  <a:pt x="25625" y="250765"/>
                </a:lnTo>
                <a:lnTo>
                  <a:pt x="51966" y="281937"/>
                </a:lnTo>
                <a:lnTo>
                  <a:pt x="85772" y="305923"/>
                </a:lnTo>
                <a:lnTo>
                  <a:pt x="125817" y="321315"/>
                </a:lnTo>
                <a:lnTo>
                  <a:pt x="170873" y="326705"/>
                </a:lnTo>
                <a:lnTo>
                  <a:pt x="185175" y="325438"/>
                </a:lnTo>
                <a:lnTo>
                  <a:pt x="225587" y="314574"/>
                </a:lnTo>
                <a:lnTo>
                  <a:pt x="261143" y="294123"/>
                </a:lnTo>
                <a:lnTo>
                  <a:pt x="290410" y="265378"/>
                </a:lnTo>
                <a:lnTo>
                  <a:pt x="311954" y="229631"/>
                </a:lnTo>
                <a:lnTo>
                  <a:pt x="324344" y="188173"/>
                </a:lnTo>
                <a:lnTo>
                  <a:pt x="326809" y="158000"/>
                </a:lnTo>
                <a:lnTo>
                  <a:pt x="325700" y="143541"/>
                </a:lnTo>
                <a:lnTo>
                  <a:pt x="315196" y="102654"/>
                </a:lnTo>
                <a:lnTo>
                  <a:pt x="295003" y="66645"/>
                </a:lnTo>
                <a:lnTo>
                  <a:pt x="266507" y="36976"/>
                </a:lnTo>
                <a:lnTo>
                  <a:pt x="231095" y="15113"/>
                </a:lnTo>
                <a:lnTo>
                  <a:pt x="190152" y="2521"/>
                </a:lnTo>
                <a:lnTo>
                  <a:pt x="160468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72616" y="4643175"/>
            <a:ext cx="622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BEST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2110" y="1743391"/>
            <a:ext cx="5715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5530" y="3816532"/>
            <a:ext cx="765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5571" y="2566597"/>
            <a:ext cx="713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02905" y="2612318"/>
            <a:ext cx="50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84485" y="4197532"/>
            <a:ext cx="558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NGM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04326" y="5020872"/>
            <a:ext cx="622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51085" y="1835078"/>
            <a:ext cx="11042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Practic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m/ Pl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cem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54567" y="4626888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45" y="0"/>
                </a:moveTo>
                <a:lnTo>
                  <a:pt x="117712" y="6435"/>
                </a:lnTo>
                <a:lnTo>
                  <a:pt x="79362" y="23199"/>
                </a:lnTo>
                <a:lnTo>
                  <a:pt x="46906" y="48787"/>
                </a:lnTo>
                <a:lnTo>
                  <a:pt x="21853" y="81691"/>
                </a:lnTo>
                <a:lnTo>
                  <a:pt x="5715" y="120406"/>
                </a:lnTo>
                <a:lnTo>
                  <a:pt x="0" y="163424"/>
                </a:lnTo>
                <a:lnTo>
                  <a:pt x="229" y="172146"/>
                </a:lnTo>
                <a:lnTo>
                  <a:pt x="7879" y="213498"/>
                </a:lnTo>
                <a:lnTo>
                  <a:pt x="25465" y="250495"/>
                </a:lnTo>
                <a:lnTo>
                  <a:pt x="51757" y="281718"/>
                </a:lnTo>
                <a:lnTo>
                  <a:pt x="85527" y="305752"/>
                </a:lnTo>
                <a:lnTo>
                  <a:pt x="125542" y="321181"/>
                </a:lnTo>
                <a:lnTo>
                  <a:pt x="170575" y="326588"/>
                </a:lnTo>
                <a:lnTo>
                  <a:pt x="184891" y="325334"/>
                </a:lnTo>
                <a:lnTo>
                  <a:pt x="225344" y="314500"/>
                </a:lnTo>
                <a:lnTo>
                  <a:pt x="260938" y="294072"/>
                </a:lnTo>
                <a:lnTo>
                  <a:pt x="290238" y="265349"/>
                </a:lnTo>
                <a:lnTo>
                  <a:pt x="311809" y="229630"/>
                </a:lnTo>
                <a:lnTo>
                  <a:pt x="324215" y="188217"/>
                </a:lnTo>
                <a:lnTo>
                  <a:pt x="326685" y="158087"/>
                </a:lnTo>
                <a:lnTo>
                  <a:pt x="325583" y="143621"/>
                </a:lnTo>
                <a:lnTo>
                  <a:pt x="315094" y="102714"/>
                </a:lnTo>
                <a:lnTo>
                  <a:pt x="294912" y="66685"/>
                </a:lnTo>
                <a:lnTo>
                  <a:pt x="266426" y="37000"/>
                </a:lnTo>
                <a:lnTo>
                  <a:pt x="231028" y="15124"/>
                </a:lnTo>
                <a:lnTo>
                  <a:pt x="190108" y="2523"/>
                </a:lnTo>
                <a:lnTo>
                  <a:pt x="160445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93577" y="1848257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0464" y="0"/>
                </a:moveTo>
                <a:lnTo>
                  <a:pt x="117703" y="6456"/>
                </a:lnTo>
                <a:lnTo>
                  <a:pt x="79343" y="23231"/>
                </a:lnTo>
                <a:lnTo>
                  <a:pt x="46887" y="48820"/>
                </a:lnTo>
                <a:lnTo>
                  <a:pt x="21842" y="81718"/>
                </a:lnTo>
                <a:lnTo>
                  <a:pt x="5711" y="120420"/>
                </a:lnTo>
                <a:lnTo>
                  <a:pt x="0" y="163422"/>
                </a:lnTo>
                <a:lnTo>
                  <a:pt x="239" y="172337"/>
                </a:lnTo>
                <a:lnTo>
                  <a:pt x="7925" y="213696"/>
                </a:lnTo>
                <a:lnTo>
                  <a:pt x="25532" y="250682"/>
                </a:lnTo>
                <a:lnTo>
                  <a:pt x="51836" y="281888"/>
                </a:lnTo>
                <a:lnTo>
                  <a:pt x="85612" y="305901"/>
                </a:lnTo>
                <a:lnTo>
                  <a:pt x="125637" y="321313"/>
                </a:lnTo>
                <a:lnTo>
                  <a:pt x="170684" y="326713"/>
                </a:lnTo>
                <a:lnTo>
                  <a:pt x="184982" y="325460"/>
                </a:lnTo>
                <a:lnTo>
                  <a:pt x="225393" y="314626"/>
                </a:lnTo>
                <a:lnTo>
                  <a:pt x="260961" y="294193"/>
                </a:lnTo>
                <a:lnTo>
                  <a:pt x="290247" y="265456"/>
                </a:lnTo>
                <a:lnTo>
                  <a:pt x="311811" y="229714"/>
                </a:lnTo>
                <a:lnTo>
                  <a:pt x="324216" y="188263"/>
                </a:lnTo>
                <a:lnTo>
                  <a:pt x="326686" y="158099"/>
                </a:lnTo>
                <a:lnTo>
                  <a:pt x="325584" y="143632"/>
                </a:lnTo>
                <a:lnTo>
                  <a:pt x="315098" y="102722"/>
                </a:lnTo>
                <a:lnTo>
                  <a:pt x="294918" y="66690"/>
                </a:lnTo>
                <a:lnTo>
                  <a:pt x="266435" y="37002"/>
                </a:lnTo>
                <a:lnTo>
                  <a:pt x="231039" y="15124"/>
                </a:lnTo>
                <a:lnTo>
                  <a:pt x="190123" y="2523"/>
                </a:lnTo>
                <a:lnTo>
                  <a:pt x="160464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42920" y="5767374"/>
            <a:ext cx="867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Ful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16141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DCU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Business School industr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-engaged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approach to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sz="24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results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greater 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pacts for policy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makers,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indus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academ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96" y="1747647"/>
            <a:ext cx="12120245" cy="371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141285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DCU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host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four research</a:t>
            </a:r>
            <a:r>
              <a:rPr sz="24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centres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ocussing on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cloud comput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 com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erce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C4), fa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bus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ness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CFB) and leadersh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alent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manage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ent (</a:t>
            </a:r>
            <a:r>
              <a:rPr sz="2400" b="1" spc="-18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avia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ion (DAI).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198" y="2848114"/>
            <a:ext cx="2441702" cy="107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6591" y="2848114"/>
            <a:ext cx="2099310" cy="107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8659" y="2848114"/>
            <a:ext cx="2556510" cy="107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4489" y="2848114"/>
            <a:ext cx="3115437" cy="107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070546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Ir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sh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loud Comput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 Com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erce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 the leading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mu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- disc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pl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nary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ndustr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-led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centres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Ire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591" y="1337500"/>
            <a:ext cx="11980545" cy="4312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443769"/>
            <a:ext cx="1155128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DCU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Business School has a success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ul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track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record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ing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compe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ive in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ernational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fund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indus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inc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uding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FP7,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ori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2020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NTE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5543" y="2168283"/>
            <a:ext cx="1553972" cy="107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6234" y="2127897"/>
            <a:ext cx="2702814" cy="107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823" y="3451999"/>
            <a:ext cx="2417953" cy="107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779" y="2127897"/>
            <a:ext cx="2352040" cy="107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82479" y="3451999"/>
            <a:ext cx="1265135" cy="1079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5823" y="2165743"/>
            <a:ext cx="2441702" cy="1079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6650" y="3451999"/>
            <a:ext cx="6302121" cy="1079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1295400"/>
            <a:ext cx="4641850" cy="4572000"/>
          </a:xfrm>
          <a:custGeom>
            <a:avLst/>
            <a:gdLst/>
            <a:ahLst/>
            <a:cxnLst/>
            <a:rect l="l" t="t" r="r" b="b"/>
            <a:pathLst>
              <a:path w="4641850" h="4572000">
                <a:moveTo>
                  <a:pt x="3879723" y="0"/>
                </a:moveTo>
                <a:lnTo>
                  <a:pt x="762012" y="0"/>
                </a:lnTo>
                <a:lnTo>
                  <a:pt x="699515" y="2525"/>
                </a:lnTo>
                <a:lnTo>
                  <a:pt x="638409" y="9972"/>
                </a:lnTo>
                <a:lnTo>
                  <a:pt x="578890" y="22143"/>
                </a:lnTo>
                <a:lnTo>
                  <a:pt x="521155" y="38843"/>
                </a:lnTo>
                <a:lnTo>
                  <a:pt x="465401" y="59876"/>
                </a:lnTo>
                <a:lnTo>
                  <a:pt x="411821" y="85046"/>
                </a:lnTo>
                <a:lnTo>
                  <a:pt x="360614" y="114156"/>
                </a:lnTo>
                <a:lnTo>
                  <a:pt x="311975" y="147011"/>
                </a:lnTo>
                <a:lnTo>
                  <a:pt x="266101" y="183414"/>
                </a:lnTo>
                <a:lnTo>
                  <a:pt x="223186" y="223170"/>
                </a:lnTo>
                <a:lnTo>
                  <a:pt x="183428" y="266083"/>
                </a:lnTo>
                <a:lnTo>
                  <a:pt x="147022" y="311956"/>
                </a:lnTo>
                <a:lnTo>
                  <a:pt x="114165" y="360594"/>
                </a:lnTo>
                <a:lnTo>
                  <a:pt x="85053" y="411800"/>
                </a:lnTo>
                <a:lnTo>
                  <a:pt x="59882" y="465379"/>
                </a:lnTo>
                <a:lnTo>
                  <a:pt x="38847" y="521134"/>
                </a:lnTo>
                <a:lnTo>
                  <a:pt x="22145" y="578870"/>
                </a:lnTo>
                <a:lnTo>
                  <a:pt x="9973" y="638390"/>
                </a:lnTo>
                <a:lnTo>
                  <a:pt x="2526" y="699499"/>
                </a:lnTo>
                <a:lnTo>
                  <a:pt x="0" y="762000"/>
                </a:lnTo>
                <a:lnTo>
                  <a:pt x="0" y="3810000"/>
                </a:lnTo>
                <a:lnTo>
                  <a:pt x="2526" y="3872500"/>
                </a:lnTo>
                <a:lnTo>
                  <a:pt x="9973" y="3933609"/>
                </a:lnTo>
                <a:lnTo>
                  <a:pt x="22145" y="3993129"/>
                </a:lnTo>
                <a:lnTo>
                  <a:pt x="38847" y="4050865"/>
                </a:lnTo>
                <a:lnTo>
                  <a:pt x="59882" y="4106620"/>
                </a:lnTo>
                <a:lnTo>
                  <a:pt x="85053" y="4160199"/>
                </a:lnTo>
                <a:lnTo>
                  <a:pt x="114165" y="4211405"/>
                </a:lnTo>
                <a:lnTo>
                  <a:pt x="147022" y="4260043"/>
                </a:lnTo>
                <a:lnTo>
                  <a:pt x="183428" y="4305916"/>
                </a:lnTo>
                <a:lnTo>
                  <a:pt x="223186" y="4348829"/>
                </a:lnTo>
                <a:lnTo>
                  <a:pt x="266101" y="4388585"/>
                </a:lnTo>
                <a:lnTo>
                  <a:pt x="311975" y="4424988"/>
                </a:lnTo>
                <a:lnTo>
                  <a:pt x="360614" y="4457843"/>
                </a:lnTo>
                <a:lnTo>
                  <a:pt x="411821" y="4486953"/>
                </a:lnTo>
                <a:lnTo>
                  <a:pt x="465401" y="4512123"/>
                </a:lnTo>
                <a:lnTo>
                  <a:pt x="521155" y="4533156"/>
                </a:lnTo>
                <a:lnTo>
                  <a:pt x="578890" y="4549856"/>
                </a:lnTo>
                <a:lnTo>
                  <a:pt x="638409" y="4562027"/>
                </a:lnTo>
                <a:lnTo>
                  <a:pt x="699515" y="4569474"/>
                </a:lnTo>
                <a:lnTo>
                  <a:pt x="762012" y="4572000"/>
                </a:lnTo>
                <a:lnTo>
                  <a:pt x="3879723" y="4572000"/>
                </a:lnTo>
                <a:lnTo>
                  <a:pt x="3942223" y="4569474"/>
                </a:lnTo>
                <a:lnTo>
                  <a:pt x="4003332" y="4562027"/>
                </a:lnTo>
                <a:lnTo>
                  <a:pt x="4062852" y="4549856"/>
                </a:lnTo>
                <a:lnTo>
                  <a:pt x="4120588" y="4533156"/>
                </a:lnTo>
                <a:lnTo>
                  <a:pt x="4176343" y="4512123"/>
                </a:lnTo>
                <a:lnTo>
                  <a:pt x="4229922" y="4486953"/>
                </a:lnTo>
                <a:lnTo>
                  <a:pt x="4281128" y="4457843"/>
                </a:lnTo>
                <a:lnTo>
                  <a:pt x="4329766" y="4424988"/>
                </a:lnTo>
                <a:lnTo>
                  <a:pt x="4375639" y="4388585"/>
                </a:lnTo>
                <a:lnTo>
                  <a:pt x="4418552" y="4348829"/>
                </a:lnTo>
                <a:lnTo>
                  <a:pt x="4458308" y="4305916"/>
                </a:lnTo>
                <a:lnTo>
                  <a:pt x="4494711" y="4260043"/>
                </a:lnTo>
                <a:lnTo>
                  <a:pt x="4527566" y="4211405"/>
                </a:lnTo>
                <a:lnTo>
                  <a:pt x="4556676" y="4160199"/>
                </a:lnTo>
                <a:lnTo>
                  <a:pt x="4581846" y="4106620"/>
                </a:lnTo>
                <a:lnTo>
                  <a:pt x="4602879" y="4050865"/>
                </a:lnTo>
                <a:lnTo>
                  <a:pt x="4619579" y="3993129"/>
                </a:lnTo>
                <a:lnTo>
                  <a:pt x="4631750" y="3933609"/>
                </a:lnTo>
                <a:lnTo>
                  <a:pt x="4639197" y="3872500"/>
                </a:lnTo>
                <a:lnTo>
                  <a:pt x="4641723" y="3810000"/>
                </a:lnTo>
                <a:lnTo>
                  <a:pt x="4641723" y="762000"/>
                </a:lnTo>
                <a:lnTo>
                  <a:pt x="4639197" y="699499"/>
                </a:lnTo>
                <a:lnTo>
                  <a:pt x="4631750" y="638390"/>
                </a:lnTo>
                <a:lnTo>
                  <a:pt x="4619579" y="578870"/>
                </a:lnTo>
                <a:lnTo>
                  <a:pt x="4602879" y="521134"/>
                </a:lnTo>
                <a:lnTo>
                  <a:pt x="4581846" y="465379"/>
                </a:lnTo>
                <a:lnTo>
                  <a:pt x="4556676" y="411800"/>
                </a:lnTo>
                <a:lnTo>
                  <a:pt x="4527566" y="360594"/>
                </a:lnTo>
                <a:lnTo>
                  <a:pt x="4494711" y="311956"/>
                </a:lnTo>
                <a:lnTo>
                  <a:pt x="4458308" y="266083"/>
                </a:lnTo>
                <a:lnTo>
                  <a:pt x="4418552" y="223170"/>
                </a:lnTo>
                <a:lnTo>
                  <a:pt x="4375639" y="183414"/>
                </a:lnTo>
                <a:lnTo>
                  <a:pt x="4329766" y="147011"/>
                </a:lnTo>
                <a:lnTo>
                  <a:pt x="4281128" y="114156"/>
                </a:lnTo>
                <a:lnTo>
                  <a:pt x="4229922" y="85046"/>
                </a:lnTo>
                <a:lnTo>
                  <a:pt x="4176343" y="59876"/>
                </a:lnTo>
                <a:lnTo>
                  <a:pt x="4120588" y="38843"/>
                </a:lnTo>
                <a:lnTo>
                  <a:pt x="4062852" y="22143"/>
                </a:lnTo>
                <a:lnTo>
                  <a:pt x="4003332" y="9972"/>
                </a:lnTo>
                <a:lnTo>
                  <a:pt x="3942223" y="2525"/>
                </a:lnTo>
                <a:lnTo>
                  <a:pt x="38797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0" y="1295400"/>
            <a:ext cx="4641850" cy="4572000"/>
          </a:xfrm>
          <a:custGeom>
            <a:avLst/>
            <a:gdLst/>
            <a:ahLst/>
            <a:cxnLst/>
            <a:rect l="l" t="t" r="r" b="b"/>
            <a:pathLst>
              <a:path w="4641850" h="4572000">
                <a:moveTo>
                  <a:pt x="0" y="762000"/>
                </a:moveTo>
                <a:lnTo>
                  <a:pt x="2526" y="699499"/>
                </a:lnTo>
                <a:lnTo>
                  <a:pt x="9973" y="638390"/>
                </a:lnTo>
                <a:lnTo>
                  <a:pt x="22145" y="578870"/>
                </a:lnTo>
                <a:lnTo>
                  <a:pt x="38847" y="521134"/>
                </a:lnTo>
                <a:lnTo>
                  <a:pt x="59882" y="465379"/>
                </a:lnTo>
                <a:lnTo>
                  <a:pt x="85053" y="411800"/>
                </a:lnTo>
                <a:lnTo>
                  <a:pt x="114165" y="360594"/>
                </a:lnTo>
                <a:lnTo>
                  <a:pt x="147022" y="311956"/>
                </a:lnTo>
                <a:lnTo>
                  <a:pt x="183428" y="266083"/>
                </a:lnTo>
                <a:lnTo>
                  <a:pt x="223186" y="223170"/>
                </a:lnTo>
                <a:lnTo>
                  <a:pt x="266101" y="183414"/>
                </a:lnTo>
                <a:lnTo>
                  <a:pt x="311975" y="147011"/>
                </a:lnTo>
                <a:lnTo>
                  <a:pt x="360614" y="114156"/>
                </a:lnTo>
                <a:lnTo>
                  <a:pt x="411821" y="85046"/>
                </a:lnTo>
                <a:lnTo>
                  <a:pt x="465401" y="59876"/>
                </a:lnTo>
                <a:lnTo>
                  <a:pt x="521155" y="38843"/>
                </a:lnTo>
                <a:lnTo>
                  <a:pt x="578890" y="22143"/>
                </a:lnTo>
                <a:lnTo>
                  <a:pt x="638409" y="9972"/>
                </a:lnTo>
                <a:lnTo>
                  <a:pt x="699515" y="2525"/>
                </a:lnTo>
                <a:lnTo>
                  <a:pt x="762012" y="0"/>
                </a:lnTo>
                <a:lnTo>
                  <a:pt x="3879723" y="0"/>
                </a:lnTo>
                <a:lnTo>
                  <a:pt x="3942223" y="2525"/>
                </a:lnTo>
                <a:lnTo>
                  <a:pt x="4003332" y="9972"/>
                </a:lnTo>
                <a:lnTo>
                  <a:pt x="4062852" y="22143"/>
                </a:lnTo>
                <a:lnTo>
                  <a:pt x="4120588" y="38843"/>
                </a:lnTo>
                <a:lnTo>
                  <a:pt x="4176343" y="59876"/>
                </a:lnTo>
                <a:lnTo>
                  <a:pt x="4229922" y="85046"/>
                </a:lnTo>
                <a:lnTo>
                  <a:pt x="4281128" y="114156"/>
                </a:lnTo>
                <a:lnTo>
                  <a:pt x="4329766" y="147011"/>
                </a:lnTo>
                <a:lnTo>
                  <a:pt x="4375639" y="183414"/>
                </a:lnTo>
                <a:lnTo>
                  <a:pt x="4418552" y="223170"/>
                </a:lnTo>
                <a:lnTo>
                  <a:pt x="4458308" y="266083"/>
                </a:lnTo>
                <a:lnTo>
                  <a:pt x="4494711" y="311956"/>
                </a:lnTo>
                <a:lnTo>
                  <a:pt x="4527566" y="360594"/>
                </a:lnTo>
                <a:lnTo>
                  <a:pt x="4556676" y="411800"/>
                </a:lnTo>
                <a:lnTo>
                  <a:pt x="4581846" y="465379"/>
                </a:lnTo>
                <a:lnTo>
                  <a:pt x="4602879" y="521134"/>
                </a:lnTo>
                <a:lnTo>
                  <a:pt x="4619579" y="578870"/>
                </a:lnTo>
                <a:lnTo>
                  <a:pt x="4631750" y="638390"/>
                </a:lnTo>
                <a:lnTo>
                  <a:pt x="4639197" y="699499"/>
                </a:lnTo>
                <a:lnTo>
                  <a:pt x="4641723" y="762000"/>
                </a:lnTo>
                <a:lnTo>
                  <a:pt x="4641723" y="3810000"/>
                </a:lnTo>
                <a:lnTo>
                  <a:pt x="4639197" y="3872500"/>
                </a:lnTo>
                <a:lnTo>
                  <a:pt x="4631750" y="3933609"/>
                </a:lnTo>
                <a:lnTo>
                  <a:pt x="4619579" y="3993129"/>
                </a:lnTo>
                <a:lnTo>
                  <a:pt x="4602879" y="4050865"/>
                </a:lnTo>
                <a:lnTo>
                  <a:pt x="4581846" y="4106620"/>
                </a:lnTo>
                <a:lnTo>
                  <a:pt x="4556676" y="4160199"/>
                </a:lnTo>
                <a:lnTo>
                  <a:pt x="4527566" y="4211405"/>
                </a:lnTo>
                <a:lnTo>
                  <a:pt x="4494711" y="4260043"/>
                </a:lnTo>
                <a:lnTo>
                  <a:pt x="4458308" y="4305916"/>
                </a:lnTo>
                <a:lnTo>
                  <a:pt x="4418552" y="4348829"/>
                </a:lnTo>
                <a:lnTo>
                  <a:pt x="4375639" y="4388585"/>
                </a:lnTo>
                <a:lnTo>
                  <a:pt x="4329766" y="4424988"/>
                </a:lnTo>
                <a:lnTo>
                  <a:pt x="4281128" y="4457843"/>
                </a:lnTo>
                <a:lnTo>
                  <a:pt x="4229922" y="4486953"/>
                </a:lnTo>
                <a:lnTo>
                  <a:pt x="4176343" y="4512123"/>
                </a:lnTo>
                <a:lnTo>
                  <a:pt x="4120588" y="4533156"/>
                </a:lnTo>
                <a:lnTo>
                  <a:pt x="4062852" y="4549856"/>
                </a:lnTo>
                <a:lnTo>
                  <a:pt x="4003332" y="4562027"/>
                </a:lnTo>
                <a:lnTo>
                  <a:pt x="3942223" y="4569474"/>
                </a:lnTo>
                <a:lnTo>
                  <a:pt x="3879723" y="4572000"/>
                </a:lnTo>
                <a:lnTo>
                  <a:pt x="762012" y="4572000"/>
                </a:lnTo>
                <a:lnTo>
                  <a:pt x="699515" y="4569474"/>
                </a:lnTo>
                <a:lnTo>
                  <a:pt x="638409" y="4562027"/>
                </a:lnTo>
                <a:lnTo>
                  <a:pt x="578890" y="4549856"/>
                </a:lnTo>
                <a:lnTo>
                  <a:pt x="521155" y="4533156"/>
                </a:lnTo>
                <a:lnTo>
                  <a:pt x="465401" y="4512123"/>
                </a:lnTo>
                <a:lnTo>
                  <a:pt x="411821" y="4486953"/>
                </a:lnTo>
                <a:lnTo>
                  <a:pt x="360614" y="4457843"/>
                </a:lnTo>
                <a:lnTo>
                  <a:pt x="311975" y="4424988"/>
                </a:lnTo>
                <a:lnTo>
                  <a:pt x="266101" y="4388585"/>
                </a:lnTo>
                <a:lnTo>
                  <a:pt x="223186" y="4348829"/>
                </a:lnTo>
                <a:lnTo>
                  <a:pt x="183428" y="4305916"/>
                </a:lnTo>
                <a:lnTo>
                  <a:pt x="147022" y="4260043"/>
                </a:lnTo>
                <a:lnTo>
                  <a:pt x="114165" y="4211405"/>
                </a:lnTo>
                <a:lnTo>
                  <a:pt x="85053" y="4160199"/>
                </a:lnTo>
                <a:lnTo>
                  <a:pt x="59882" y="4106620"/>
                </a:lnTo>
                <a:lnTo>
                  <a:pt x="38847" y="4050865"/>
                </a:lnTo>
                <a:lnTo>
                  <a:pt x="22145" y="3993129"/>
                </a:lnTo>
                <a:lnTo>
                  <a:pt x="9973" y="3933609"/>
                </a:lnTo>
                <a:lnTo>
                  <a:pt x="2526" y="3872500"/>
                </a:lnTo>
                <a:lnTo>
                  <a:pt x="0" y="381000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A02E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g</a:t>
            </a:r>
            <a:r>
              <a:rPr spc="-15" dirty="0"/>
              <a:t>o</a:t>
            </a:r>
            <a:r>
              <a:rPr spc="-5" dirty="0"/>
              <a:t>vernme</a:t>
            </a:r>
            <a:r>
              <a:rPr spc="-15" dirty="0"/>
              <a:t>n</a:t>
            </a:r>
            <a:r>
              <a:rPr dirty="0"/>
              <a:t>t </a:t>
            </a:r>
            <a:r>
              <a:rPr spc="-5" dirty="0"/>
              <a:t>an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sem</a:t>
            </a:r>
            <a:r>
              <a:rPr dirty="0"/>
              <a:t>i</a:t>
            </a:r>
            <a:r>
              <a:rPr spc="10" dirty="0"/>
              <a:t> </a:t>
            </a:r>
            <a:r>
              <a:rPr spc="-5" dirty="0"/>
              <a:t>g</a:t>
            </a:r>
            <a:r>
              <a:rPr spc="-15" dirty="0"/>
              <a:t>o</a:t>
            </a:r>
            <a:r>
              <a:rPr spc="-5" dirty="0"/>
              <a:t>vernme</a:t>
            </a:r>
            <a:r>
              <a:rPr spc="-15" dirty="0"/>
              <a:t>n</a:t>
            </a:r>
            <a:r>
              <a:rPr dirty="0"/>
              <a:t>t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health</a:t>
            </a:r>
            <a:r>
              <a:rPr spc="-20" dirty="0"/>
              <a:t>c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e</a:t>
            </a:r>
            <a:r>
              <a:rPr spc="1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edu</a:t>
            </a:r>
            <a:r>
              <a:rPr spc="-20" dirty="0"/>
              <a:t>c</a:t>
            </a:r>
            <a:r>
              <a:rPr spc="-5" dirty="0"/>
              <a:t>at</a:t>
            </a:r>
            <a:r>
              <a:rPr spc="-10" dirty="0"/>
              <a:t>i</a:t>
            </a:r>
            <a:r>
              <a:rPr spc="-5" dirty="0"/>
              <a:t>on</a:t>
            </a:r>
          </a:p>
          <a:p>
            <a:pPr marL="12700">
              <a:lnSpc>
                <a:spcPct val="100000"/>
              </a:lnSpc>
            </a:pPr>
            <a:r>
              <a:rPr dirty="0"/>
              <a:t>-ma</a:t>
            </a:r>
            <a:r>
              <a:rPr spc="-25" dirty="0"/>
              <a:t>t</a:t>
            </a:r>
            <a:r>
              <a:rPr spc="-5" dirty="0"/>
              <a:t>er</a:t>
            </a:r>
            <a:r>
              <a:rPr spc="-10" dirty="0"/>
              <a:t>i</a:t>
            </a:r>
            <a:r>
              <a:rPr spc="-5" dirty="0"/>
              <a:t>a</a:t>
            </a:r>
            <a:r>
              <a:rPr spc="-10" dirty="0"/>
              <a:t>l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li</a:t>
            </a:r>
            <a:r>
              <a:rPr spc="-25" dirty="0"/>
              <a:t>f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sc</a:t>
            </a:r>
            <a:r>
              <a:rPr spc="-10" dirty="0"/>
              <a:t>i</a:t>
            </a:r>
            <a:r>
              <a:rPr spc="-5" dirty="0"/>
              <a:t>en</a:t>
            </a:r>
            <a:r>
              <a:rPr spc="-25" dirty="0"/>
              <a:t>c</a:t>
            </a:r>
            <a:r>
              <a:rPr spc="-5" dirty="0"/>
              <a:t>es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i</a:t>
            </a:r>
            <a:r>
              <a:rPr dirty="0"/>
              <a:t>ct &amp;</a:t>
            </a:r>
            <a:r>
              <a:rPr spc="5" dirty="0"/>
              <a:t> </a:t>
            </a:r>
            <a:r>
              <a:rPr dirty="0"/>
              <a:t>c</a:t>
            </a:r>
            <a:r>
              <a:rPr spc="-10" dirty="0"/>
              <a:t>ybe</a:t>
            </a:r>
            <a:r>
              <a:rPr spc="-5" dirty="0"/>
              <a:t>r</a:t>
            </a:r>
            <a:r>
              <a:rPr dirty="0"/>
              <a:t> </a:t>
            </a:r>
            <a:r>
              <a:rPr spc="-10" dirty="0"/>
              <a:t>s</a:t>
            </a:r>
            <a:r>
              <a:rPr spc="-5" dirty="0"/>
              <a:t>ecu</a:t>
            </a:r>
            <a:r>
              <a:rPr spc="-15" dirty="0"/>
              <a:t>r</a:t>
            </a:r>
            <a:r>
              <a:rPr spc="-5" dirty="0"/>
              <a:t>i</a:t>
            </a:r>
            <a:r>
              <a:rPr dirty="0"/>
              <a:t>ty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advan</a:t>
            </a:r>
            <a:r>
              <a:rPr spc="-20" dirty="0"/>
              <a:t>c</a:t>
            </a:r>
            <a:r>
              <a:rPr spc="-5" dirty="0"/>
              <a:t>ed</a:t>
            </a:r>
            <a:r>
              <a:rPr spc="10" dirty="0"/>
              <a:t> </a:t>
            </a:r>
            <a:r>
              <a:rPr dirty="0"/>
              <a:t>manu</a:t>
            </a:r>
            <a:r>
              <a:rPr spc="-25" dirty="0"/>
              <a:t>f</a:t>
            </a:r>
            <a:r>
              <a:rPr spc="-5" dirty="0"/>
              <a:t>a</a:t>
            </a:r>
            <a:r>
              <a:rPr spc="-10" dirty="0"/>
              <a:t>c</a:t>
            </a:r>
            <a:r>
              <a:rPr dirty="0"/>
              <a:t>tu</a:t>
            </a:r>
            <a:r>
              <a:rPr spc="-10" dirty="0"/>
              <a:t>r</a:t>
            </a:r>
            <a:r>
              <a:rPr spc="-5" dirty="0"/>
              <a:t>ing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futu</a:t>
            </a:r>
            <a:r>
              <a:rPr spc="-10" dirty="0"/>
              <a:t>r</a:t>
            </a:r>
            <a:r>
              <a:rPr spc="-5" dirty="0"/>
              <a:t>e</a:t>
            </a:r>
            <a:r>
              <a:rPr dirty="0"/>
              <a:t> e</a:t>
            </a:r>
            <a:r>
              <a:rPr spc="-5" dirty="0"/>
              <a:t>nergy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aviat</a:t>
            </a:r>
            <a:r>
              <a:rPr spc="-10" dirty="0"/>
              <a:t>ion</a:t>
            </a:r>
            <a:r>
              <a:rPr dirty="0"/>
              <a:t>, </a:t>
            </a:r>
            <a:r>
              <a:rPr spc="-5" dirty="0"/>
              <a:t>aero</a:t>
            </a:r>
            <a:r>
              <a:rPr spc="-10" dirty="0"/>
              <a:t>s</a:t>
            </a:r>
            <a:r>
              <a:rPr spc="-5" dirty="0"/>
              <a:t>pa</a:t>
            </a:r>
            <a:r>
              <a:rPr spc="-20" dirty="0"/>
              <a:t>c</a:t>
            </a:r>
            <a:r>
              <a:rPr spc="-5" dirty="0"/>
              <a:t>e</a:t>
            </a:r>
            <a:r>
              <a:rPr spc="2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-20" dirty="0"/>
              <a:t>f</a:t>
            </a:r>
            <a:r>
              <a:rPr spc="-5" dirty="0"/>
              <a:t>en</a:t>
            </a:r>
            <a:r>
              <a:rPr spc="-25" dirty="0"/>
              <a:t>c</a:t>
            </a:r>
            <a:r>
              <a:rPr spc="-5" dirty="0"/>
              <a:t>e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ag</a:t>
            </a:r>
            <a:r>
              <a:rPr spc="-10" dirty="0"/>
              <a:t>r</a:t>
            </a:r>
            <a:r>
              <a:rPr spc="-5" dirty="0"/>
              <a:t>i</a:t>
            </a:r>
            <a:r>
              <a:rPr dirty="0"/>
              <a:t>c</a:t>
            </a:r>
            <a:r>
              <a:rPr spc="-10" dirty="0"/>
              <a:t>u</a:t>
            </a:r>
            <a:r>
              <a:rPr spc="-5" dirty="0"/>
              <a:t>l</a:t>
            </a:r>
            <a:r>
              <a:rPr dirty="0"/>
              <a:t>tu</a:t>
            </a:r>
            <a:r>
              <a:rPr spc="-10" dirty="0"/>
              <a:t>r</a:t>
            </a:r>
            <a:r>
              <a:rPr spc="-5" dirty="0"/>
              <a:t>e,</a:t>
            </a:r>
            <a:r>
              <a:rPr spc="20" dirty="0"/>
              <a:t> </a:t>
            </a:r>
            <a:r>
              <a:rPr spc="-5" dirty="0"/>
              <a:t>fi</a:t>
            </a:r>
            <a:r>
              <a:rPr spc="-10" dirty="0"/>
              <a:t>s</a:t>
            </a:r>
            <a:r>
              <a:rPr spc="-5" dirty="0"/>
              <a:t>her</a:t>
            </a:r>
            <a:r>
              <a:rPr spc="-10" dirty="0"/>
              <a:t>i</a:t>
            </a:r>
            <a:r>
              <a:rPr spc="-5" dirty="0"/>
              <a:t>es,</a:t>
            </a:r>
            <a:r>
              <a:rPr spc="15" dirty="0"/>
              <a:t> </a:t>
            </a:r>
            <a:r>
              <a:rPr spc="-25" dirty="0"/>
              <a:t>f</a:t>
            </a:r>
            <a:r>
              <a:rPr spc="-5" dirty="0"/>
              <a:t>oo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20" dirty="0"/>
              <a:t>c</a:t>
            </a:r>
            <a:r>
              <a:rPr dirty="0"/>
              <a:t>ess</a:t>
            </a:r>
            <a:r>
              <a:rPr spc="-15" dirty="0"/>
              <a:t>i</a:t>
            </a:r>
            <a:r>
              <a:rPr spc="-5" dirty="0"/>
              <a:t>ng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10" dirty="0"/>
              <a:t>i</a:t>
            </a:r>
            <a:r>
              <a:rPr spc="-40" dirty="0"/>
              <a:t>n</a:t>
            </a:r>
            <a:r>
              <a:rPr dirty="0"/>
              <a:t>ve</a:t>
            </a:r>
            <a:r>
              <a:rPr spc="-30" dirty="0"/>
              <a:t>s</a:t>
            </a:r>
            <a:r>
              <a:rPr dirty="0"/>
              <a:t>tme</a:t>
            </a:r>
            <a:r>
              <a:rPr spc="-15" dirty="0"/>
              <a:t>n</a:t>
            </a:r>
            <a:r>
              <a:rPr dirty="0"/>
              <a:t>t </a:t>
            </a:r>
            <a:r>
              <a:rPr spc="-10" dirty="0"/>
              <a:t>de</a:t>
            </a:r>
            <a:r>
              <a:rPr dirty="0"/>
              <a:t>velo</a:t>
            </a:r>
            <a:r>
              <a:rPr spc="-10" dirty="0"/>
              <a:t>p</a:t>
            </a:r>
            <a:r>
              <a:rPr dirty="0"/>
              <a:t>me</a:t>
            </a:r>
            <a:r>
              <a:rPr spc="-10" dirty="0"/>
              <a:t>n</a:t>
            </a:r>
            <a:r>
              <a:rPr dirty="0"/>
              <a:t>t &amp; </a:t>
            </a:r>
            <a:r>
              <a:rPr spc="-5" dirty="0"/>
              <a:t>fi</a:t>
            </a:r>
            <a:r>
              <a:rPr spc="-10" dirty="0"/>
              <a:t>n</a:t>
            </a:r>
            <a:r>
              <a:rPr spc="-5" dirty="0"/>
              <a:t>an</a:t>
            </a:r>
            <a:r>
              <a:rPr spc="-15" dirty="0"/>
              <a:t>c</a:t>
            </a:r>
            <a:r>
              <a:rPr spc="-10" dirty="0"/>
              <a:t>i</a:t>
            </a:r>
            <a:r>
              <a:rPr spc="-5" dirty="0"/>
              <a:t>al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se</a:t>
            </a:r>
            <a:r>
              <a:rPr dirty="0"/>
              <a:t>rvi</a:t>
            </a:r>
            <a:r>
              <a:rPr spc="-25" dirty="0"/>
              <a:t>c</a:t>
            </a:r>
            <a:r>
              <a:rPr spc="-5" dirty="0"/>
              <a:t>es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30" dirty="0"/>
              <a:t>t</a:t>
            </a:r>
            <a:r>
              <a:rPr spc="-5" dirty="0"/>
              <a:t>ourism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e</a:t>
            </a:r>
            <a:r>
              <a:rPr spc="-15" dirty="0"/>
              <a:t>n</a:t>
            </a:r>
            <a:r>
              <a:rPr spc="-5" dirty="0"/>
              <a:t>t</a:t>
            </a:r>
            <a:r>
              <a:rPr spc="-15" dirty="0"/>
              <a:t>r</a:t>
            </a:r>
            <a:r>
              <a:rPr spc="-5" dirty="0"/>
              <a:t>epreneur</a:t>
            </a:r>
            <a:r>
              <a:rPr spc="-20" dirty="0"/>
              <a:t>s</a:t>
            </a:r>
            <a:r>
              <a:rPr spc="-5" dirty="0"/>
              <a:t>h</a:t>
            </a:r>
            <a:r>
              <a:rPr spc="-10" dirty="0"/>
              <a:t>i</a:t>
            </a:r>
            <a:r>
              <a:rPr dirty="0"/>
              <a:t>p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futu</a:t>
            </a:r>
            <a:r>
              <a:rPr spc="-10" dirty="0"/>
              <a:t>r</a:t>
            </a:r>
            <a:r>
              <a:rPr spc="-5" dirty="0"/>
              <a:t>e</a:t>
            </a:r>
            <a:r>
              <a:rPr dirty="0"/>
              <a:t> e</a:t>
            </a:r>
            <a:r>
              <a:rPr spc="-5" dirty="0"/>
              <a:t>nergy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por</a:t>
            </a:r>
            <a:r>
              <a:rPr dirty="0"/>
              <a:t>t</a:t>
            </a:r>
            <a:r>
              <a:rPr spc="-10" dirty="0"/>
              <a:t>s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5" dirty="0"/>
              <a:t>a</a:t>
            </a:r>
            <a:r>
              <a:rPr spc="-10" dirty="0"/>
              <a:t>i</a:t>
            </a:r>
            <a:r>
              <a:rPr dirty="0"/>
              <a:t>r</a:t>
            </a:r>
            <a:r>
              <a:rPr spc="-10" dirty="0"/>
              <a:t>p</a:t>
            </a:r>
            <a:r>
              <a:rPr spc="-5" dirty="0"/>
              <a:t>or</a:t>
            </a:r>
            <a:r>
              <a:rPr spc="-10" dirty="0"/>
              <a:t>ts</a:t>
            </a:r>
            <a:r>
              <a:rPr spc="-5" dirty="0"/>
              <a:t>,</a:t>
            </a:r>
            <a:r>
              <a:rPr spc="10" dirty="0"/>
              <a:t> </a:t>
            </a:r>
            <a:r>
              <a:rPr dirty="0"/>
              <a:t>r</a:t>
            </a:r>
            <a:r>
              <a:rPr spc="-10" dirty="0"/>
              <a:t>a</a:t>
            </a:r>
            <a:r>
              <a:rPr spc="-5" dirty="0"/>
              <a:t>il</a:t>
            </a:r>
            <a:r>
              <a:rPr dirty="0"/>
              <a:t>ways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infra</a:t>
            </a:r>
            <a:r>
              <a:rPr spc="-35" dirty="0"/>
              <a:t>s</a:t>
            </a:r>
            <a:r>
              <a:rPr spc="-5" dirty="0"/>
              <a:t>t</a:t>
            </a:r>
            <a:r>
              <a:rPr spc="-15" dirty="0"/>
              <a:t>r</a:t>
            </a:r>
            <a:r>
              <a:rPr spc="-5" dirty="0"/>
              <a:t>u</a:t>
            </a:r>
            <a:r>
              <a:rPr spc="-10" dirty="0"/>
              <a:t>c</a:t>
            </a:r>
            <a:r>
              <a:rPr dirty="0"/>
              <a:t>tu</a:t>
            </a:r>
            <a:r>
              <a:rPr spc="-10" dirty="0"/>
              <a:t>r</a:t>
            </a:r>
            <a:r>
              <a:rPr spc="-5" dirty="0"/>
              <a:t>e</a:t>
            </a:r>
            <a:r>
              <a:rPr spc="2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5" dirty="0"/>
              <a:t>r</a:t>
            </a:r>
            <a:r>
              <a:rPr dirty="0"/>
              <a:t>eal</a:t>
            </a:r>
            <a:r>
              <a:rPr spc="5" dirty="0"/>
              <a:t> </a:t>
            </a:r>
            <a:r>
              <a:rPr spc="-5" dirty="0"/>
              <a:t>e</a:t>
            </a:r>
            <a:r>
              <a:rPr spc="-35" dirty="0"/>
              <a:t>s</a:t>
            </a:r>
            <a:r>
              <a:rPr spc="-30" dirty="0"/>
              <a:t>t</a:t>
            </a:r>
            <a:r>
              <a:rPr spc="-5" dirty="0"/>
              <a:t>a</a:t>
            </a:r>
            <a:r>
              <a:rPr spc="-30" dirty="0"/>
              <a:t>t</a:t>
            </a:r>
            <a:r>
              <a:rPr spc="-5" dirty="0"/>
              <a:t>e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  <a:r>
              <a:rPr spc="-5" dirty="0"/>
              <a:t>e</a:t>
            </a:r>
            <a:r>
              <a:rPr spc="-20" dirty="0"/>
              <a:t>c</a:t>
            </a:r>
            <a:r>
              <a:rPr spc="-5" dirty="0"/>
              <a:t>onomi</a:t>
            </a:r>
            <a:r>
              <a:rPr dirty="0"/>
              <a:t>c</a:t>
            </a:r>
            <a:r>
              <a:rPr spc="5" dirty="0"/>
              <a:t> </a:t>
            </a:r>
            <a:r>
              <a:rPr spc="-30" dirty="0"/>
              <a:t>z</a:t>
            </a:r>
            <a:r>
              <a:rPr spc="-5" dirty="0"/>
              <a:t>ones</a:t>
            </a:r>
          </a:p>
        </p:txBody>
      </p:sp>
      <p:sp>
        <p:nvSpPr>
          <p:cNvPr id="5" name="object 5"/>
          <p:cNvSpPr/>
          <p:nvPr/>
        </p:nvSpPr>
        <p:spPr>
          <a:xfrm>
            <a:off x="6154673" y="990600"/>
            <a:ext cx="4775200" cy="609600"/>
          </a:xfrm>
          <a:custGeom>
            <a:avLst/>
            <a:gdLst/>
            <a:ahLst/>
            <a:cxnLst/>
            <a:rect l="l" t="t" r="r" b="b"/>
            <a:pathLst>
              <a:path w="4775200" h="609600">
                <a:moveTo>
                  <a:pt x="46736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4678244" y="609495"/>
                </a:lnTo>
                <a:lnTo>
                  <a:pt x="4719303" y="598773"/>
                </a:lnTo>
                <a:lnTo>
                  <a:pt x="4751563" y="573169"/>
                </a:lnTo>
                <a:lnTo>
                  <a:pt x="4771129" y="536577"/>
                </a:lnTo>
                <a:lnTo>
                  <a:pt x="4775200" y="508000"/>
                </a:lnTo>
                <a:lnTo>
                  <a:pt x="4775095" y="96955"/>
                </a:lnTo>
                <a:lnTo>
                  <a:pt x="4764373" y="55896"/>
                </a:lnTo>
                <a:lnTo>
                  <a:pt x="4738769" y="23636"/>
                </a:lnTo>
                <a:lnTo>
                  <a:pt x="4702177" y="4070"/>
                </a:lnTo>
                <a:lnTo>
                  <a:pt x="4673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4673" y="990600"/>
            <a:ext cx="4775200" cy="609600"/>
          </a:xfrm>
          <a:custGeom>
            <a:avLst/>
            <a:gdLst/>
            <a:ahLst/>
            <a:cxnLst/>
            <a:rect l="l" t="t" r="r" b="b"/>
            <a:pathLst>
              <a:path w="47752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4673600" y="0"/>
                </a:lnTo>
                <a:lnTo>
                  <a:pt x="4688210" y="1041"/>
                </a:lnTo>
                <a:lnTo>
                  <a:pt x="4727600" y="15511"/>
                </a:lnTo>
                <a:lnTo>
                  <a:pt x="4757299" y="43972"/>
                </a:lnTo>
                <a:lnTo>
                  <a:pt x="4773415" y="82531"/>
                </a:lnTo>
                <a:lnTo>
                  <a:pt x="4775200" y="508000"/>
                </a:lnTo>
                <a:lnTo>
                  <a:pt x="4774158" y="522610"/>
                </a:lnTo>
                <a:lnTo>
                  <a:pt x="4759688" y="562000"/>
                </a:lnTo>
                <a:lnTo>
                  <a:pt x="4731227" y="591699"/>
                </a:lnTo>
                <a:lnTo>
                  <a:pt x="4692668" y="607815"/>
                </a:lnTo>
                <a:lnTo>
                  <a:pt x="101600" y="609600"/>
                </a:lnTo>
                <a:lnTo>
                  <a:pt x="86989" y="608558"/>
                </a:lnTo>
                <a:lnTo>
                  <a:pt x="47599" y="594088"/>
                </a:lnTo>
                <a:lnTo>
                  <a:pt x="17900" y="565627"/>
                </a:lnTo>
                <a:lnTo>
                  <a:pt x="1784" y="527068"/>
                </a:lnTo>
                <a:lnTo>
                  <a:pt x="0" y="101600"/>
                </a:lnTo>
                <a:close/>
              </a:path>
            </a:pathLst>
          </a:custGeom>
          <a:ln w="12700">
            <a:solidFill>
              <a:srgbClr val="A02E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20409" y="1199514"/>
            <a:ext cx="44405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....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600" i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600" i="1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600" i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nes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600" i="1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Sch</a:t>
            </a:r>
            <a:r>
              <a:rPr sz="1600" i="1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600" i="1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i="1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i="1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erpri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oope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at</a:t>
            </a:r>
            <a:r>
              <a:rPr sz="1600" i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600" i="1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600" i="1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tr</a:t>
            </a:r>
            <a:r>
              <a:rPr sz="1600" i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600" i="1" spc="-5" dirty="0">
                <a:solidFill>
                  <a:srgbClr val="434953"/>
                </a:solidFill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5417" y="1926628"/>
            <a:ext cx="3926840" cy="413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1305" y="1625726"/>
            <a:ext cx="2411095" cy="2260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1305" y="3997578"/>
            <a:ext cx="2207895" cy="96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34780" y="4963490"/>
            <a:ext cx="2846324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8008" y="443769"/>
            <a:ext cx="10363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60415" algn="l"/>
              </a:tabLst>
            </a:pPr>
            <a:r>
              <a:rPr sz="2400" dirty="0">
                <a:solidFill>
                  <a:srgbClr val="001F5F"/>
                </a:solidFill>
              </a:rPr>
              <a:t>DCU</a:t>
            </a:r>
            <a:r>
              <a:rPr sz="2400" spc="1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Business School Enterprise L</a:t>
            </a:r>
            <a:r>
              <a:rPr sz="2400" spc="5" dirty="0">
                <a:solidFill>
                  <a:srgbClr val="001F5F"/>
                </a:solidFill>
              </a:rPr>
              <a:t>i</a:t>
            </a:r>
            <a:r>
              <a:rPr sz="2400" dirty="0">
                <a:solidFill>
                  <a:srgbClr val="001F5F"/>
                </a:solidFill>
              </a:rPr>
              <a:t>nks	</a:t>
            </a: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039" rIns="0" bIns="0" rtlCol="0">
            <a:spAutoFit/>
          </a:bodyPr>
          <a:lstStyle/>
          <a:p>
            <a:pPr marL="142621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</a:rPr>
              <a:t>D</a:t>
            </a:r>
            <a:r>
              <a:rPr sz="2400" spc="-10" dirty="0">
                <a:solidFill>
                  <a:srgbClr val="001F5F"/>
                </a:solidFill>
              </a:rPr>
              <a:t>C</a:t>
            </a:r>
            <a:r>
              <a:rPr sz="2400" dirty="0">
                <a:solidFill>
                  <a:srgbClr val="001F5F"/>
                </a:solidFill>
              </a:rPr>
              <a:t>U</a:t>
            </a:r>
            <a:r>
              <a:rPr sz="2400" spc="2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Bu</a:t>
            </a:r>
            <a:r>
              <a:rPr sz="2400" spc="-10" dirty="0">
                <a:solidFill>
                  <a:srgbClr val="001F5F"/>
                </a:solidFill>
              </a:rPr>
              <a:t>s</a:t>
            </a:r>
            <a:r>
              <a:rPr sz="2400" dirty="0">
                <a:solidFill>
                  <a:srgbClr val="001F5F"/>
                </a:solidFill>
              </a:rPr>
              <a:t>iness S</a:t>
            </a:r>
            <a:r>
              <a:rPr sz="2400" spc="-10" dirty="0">
                <a:solidFill>
                  <a:srgbClr val="001F5F"/>
                </a:solidFill>
              </a:rPr>
              <a:t>c</a:t>
            </a:r>
            <a:r>
              <a:rPr sz="2400" dirty="0">
                <a:solidFill>
                  <a:srgbClr val="001F5F"/>
                </a:solidFill>
              </a:rPr>
              <a:t>hool</a:t>
            </a:r>
            <a:r>
              <a:rPr sz="2400" spc="-1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Enterprise Links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697726" y="919949"/>
            <a:ext cx="5372354" cy="5115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820" y="1187450"/>
            <a:ext cx="6256020" cy="464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c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new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kn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echnologies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apa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bi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: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al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echnologie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u="heavy" spc="3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800" u="heavy" spc="-3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orm</a:t>
            </a: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on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echnolog</a:t>
            </a:r>
            <a:r>
              <a:rPr sz="1800" u="heavy" spc="-14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y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u</a:t>
            </a:r>
            <a:r>
              <a:rPr sz="1800" u="heavy" spc="-2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ainabi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ity</a:t>
            </a:r>
            <a:endParaRPr sz="1800" dirty="0">
              <a:latin typeface="Calibri"/>
              <a:cs typeface="Calibri"/>
            </a:endParaRPr>
          </a:p>
          <a:p>
            <a:pPr marR="39370" algn="ctr">
              <a:lnSpc>
                <a:spcPct val="100000"/>
              </a:lnSpc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soc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al</a:t>
            </a:r>
            <a:r>
              <a:rPr sz="1800" u="heavy" spc="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es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ili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enc</a:t>
            </a:r>
            <a:r>
              <a:rPr sz="1800" u="heavy" spc="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2384" marR="19685" algn="ctr">
              <a:lnSpc>
                <a:spcPct val="100000"/>
              </a:lnSpc>
            </a:pP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vi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pione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a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erpr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Hub,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wh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a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li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x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ernal 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7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e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abl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 l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try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erp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, as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ell as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ademic 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abo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s.</a:t>
            </a:r>
            <a:endParaRPr sz="1800" dirty="0">
              <a:latin typeface="Calibri"/>
              <a:cs typeface="Calibri"/>
            </a:endParaRPr>
          </a:p>
          <a:p>
            <a:pPr marL="70485" marR="60325" indent="-1270" algn="ctr">
              <a:lnSpc>
                <a:spcPct val="100000"/>
              </a:lnSpc>
            </a:pP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ach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Hu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ha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wn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sine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elopme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eam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whi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oduc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echnologies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xp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en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erpr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s,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erpr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es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onn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app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opri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xp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20979" marR="208279" algn="ctr">
              <a:lnSpc>
                <a:spcPct val="100000"/>
              </a:lnSpc>
            </a:pP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P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lea</a:t>
            </a:r>
            <a:r>
              <a:rPr sz="1800" u="heavy" spc="-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se</a:t>
            </a:r>
            <a:r>
              <a:rPr sz="1800" u="heavy" spc="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c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li</a:t>
            </a: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c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k</a:t>
            </a:r>
            <a:r>
              <a:rPr sz="1800" u="heavy" spc="2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h</a:t>
            </a:r>
            <a:r>
              <a:rPr sz="1800" u="heavy" spc="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800" u="heavy" spc="-3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r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800" u="heavy" spc="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and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800" u="heavy" spc="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s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800" u="heavy" spc="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the</a:t>
            </a:r>
            <a:r>
              <a:rPr sz="1800" u="heavy" spc="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b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ons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spc="-1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o</a:t>
            </a:r>
            <a:r>
              <a:rPr sz="1800" u="heavy" spc="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u="heavy" spc="-2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xplo</a:t>
            </a:r>
            <a:r>
              <a:rPr sz="1800" u="heavy" spc="-3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r</a:t>
            </a:r>
            <a:r>
              <a:rPr sz="1800" u="heavy" spc="-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800" u="heavy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CH EX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TIS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as 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ell as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ASS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OCI</a:t>
            </a:r>
            <a:r>
              <a:rPr sz="1800" spc="-15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TED</a:t>
            </a:r>
            <a:endParaRPr sz="18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CHN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-22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INFRA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TU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CENT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5221" y="919607"/>
            <a:ext cx="334581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i="1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ig</a:t>
            </a:r>
            <a:r>
              <a:rPr sz="15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f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15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c</a:t>
            </a:r>
            <a:r>
              <a:rPr sz="15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a</a:t>
            </a:r>
            <a:r>
              <a:rPr sz="1500" b="0" i="1" spc="-35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l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y</a:t>
            </a:r>
            <a:r>
              <a:rPr sz="1500" b="0" i="1" spc="-4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1500" b="0" i="1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m</a:t>
            </a:r>
            <a:r>
              <a:rPr sz="15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pa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ct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15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1500" b="0" i="1" spc="-25" dirty="0">
                <a:solidFill>
                  <a:srgbClr val="434953"/>
                </a:solidFill>
                <a:latin typeface="Calibri Light"/>
                <a:cs typeface="Calibri Light"/>
              </a:rPr>
              <a:t>g</a:t>
            </a:r>
            <a:r>
              <a:rPr sz="15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1500" b="0" i="1" spc="-10" dirty="0">
                <a:solidFill>
                  <a:srgbClr val="434953"/>
                </a:solidFill>
                <a:latin typeface="Calibri Light"/>
                <a:cs typeface="Calibri Light"/>
              </a:rPr>
              <a:t>a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l</a:t>
            </a:r>
            <a:r>
              <a:rPr sz="1500" b="0" i="1" dirty="0">
                <a:solidFill>
                  <a:srgbClr val="434953"/>
                </a:solidFill>
                <a:latin typeface="Calibri Light"/>
                <a:cs typeface="Calibri Light"/>
              </a:rPr>
              <a:t>l</a:t>
            </a:r>
            <a:r>
              <a:rPr sz="1500" b="0" i="1" spc="-40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n</a:t>
            </a:r>
            <a:r>
              <a:rPr sz="15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1500" b="0" i="1" spc="-25" dirty="0">
                <a:solidFill>
                  <a:srgbClr val="434953"/>
                </a:solidFill>
                <a:latin typeface="Calibri Light"/>
                <a:cs typeface="Calibri Light"/>
              </a:rPr>
              <a:t>p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i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15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e</a:t>
            </a:r>
            <a:r>
              <a:rPr sz="1500" b="0" i="1" spc="-25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r>
              <a:rPr sz="1500" b="0" i="1" dirty="0">
                <a:solidFill>
                  <a:srgbClr val="434953"/>
                </a:solidFill>
                <a:latin typeface="Calibri Light"/>
                <a:cs typeface="Calibri Light"/>
              </a:rPr>
              <a:t>se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c</a:t>
            </a:r>
            <a:r>
              <a:rPr sz="1500" b="0" i="1" spc="-30" dirty="0">
                <a:solidFill>
                  <a:srgbClr val="434953"/>
                </a:solidFill>
                <a:latin typeface="Calibri Light"/>
                <a:cs typeface="Calibri Light"/>
              </a:rPr>
              <a:t>t</a:t>
            </a:r>
            <a:r>
              <a:rPr sz="1500" b="0" i="1" spc="-20" dirty="0">
                <a:solidFill>
                  <a:srgbClr val="434953"/>
                </a:solidFill>
                <a:latin typeface="Calibri Light"/>
                <a:cs typeface="Calibri Light"/>
              </a:rPr>
              <a:t>o</a:t>
            </a:r>
            <a:r>
              <a:rPr sz="1500" b="0" i="1" spc="-5" dirty="0">
                <a:solidFill>
                  <a:srgbClr val="434953"/>
                </a:solidFill>
                <a:latin typeface="Calibri Light"/>
                <a:cs typeface="Calibri Light"/>
              </a:rPr>
              <a:t>r</a:t>
            </a:r>
            <a:r>
              <a:rPr sz="1500" b="0" i="1" spc="-15" dirty="0">
                <a:solidFill>
                  <a:srgbClr val="434953"/>
                </a:solidFill>
                <a:latin typeface="Calibri Light"/>
                <a:cs typeface="Calibri Light"/>
              </a:rPr>
              <a:t>s</a:t>
            </a:r>
            <a:r>
              <a:rPr sz="1500" b="0" i="1" dirty="0">
                <a:solidFill>
                  <a:srgbClr val="434953"/>
                </a:solidFill>
                <a:latin typeface="Calibri Light"/>
                <a:cs typeface="Calibri Light"/>
              </a:rPr>
              <a:t> 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9583" y="90297"/>
            <a:ext cx="411543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2295">
              <a:lnSpc>
                <a:spcPct val="100000"/>
              </a:lnSpc>
            </a:pPr>
            <a:r>
              <a:rPr b="0" spc="-25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b="0" spc="-1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b="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b="0" spc="-3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si</a:t>
            </a:r>
            <a:r>
              <a:rPr b="0" spc="-5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b="0" spc="-3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b="0" spc="-2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b="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b="0" spc="-3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b="0" spc="-2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b="0" spc="-25" dirty="0">
                <a:solidFill>
                  <a:srgbClr val="001F5F"/>
                </a:solidFill>
                <a:latin typeface="Calibri Light"/>
                <a:cs typeface="Calibri Light"/>
              </a:rPr>
              <a:t>oo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b="0" spc="-25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is</a:t>
            </a:r>
            <a:r>
              <a:rPr b="0" spc="-30" dirty="0">
                <a:solidFill>
                  <a:srgbClr val="001F5F"/>
                </a:solidFill>
                <a:latin typeface="Calibri Light"/>
                <a:cs typeface="Calibri Light"/>
              </a:rPr>
              <a:t>ru</a:t>
            </a:r>
            <a:r>
              <a:rPr b="0" spc="-45" dirty="0">
                <a:solidFill>
                  <a:srgbClr val="001F5F"/>
                </a:solidFill>
                <a:latin typeface="Calibri Light"/>
                <a:cs typeface="Calibri Light"/>
              </a:rPr>
              <a:t>p</a:t>
            </a:r>
            <a:r>
              <a:rPr b="0" spc="-25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b="0" spc="-7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b="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b="0" spc="-265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b="0" spc="-20" dirty="0">
                <a:solidFill>
                  <a:srgbClr val="001F5F"/>
                </a:solidFill>
                <a:latin typeface="Calibri Light"/>
                <a:cs typeface="Calibri Light"/>
              </a:rPr>
              <a:t>ec</a:t>
            </a:r>
            <a:r>
              <a:rPr b="0" spc="-30" dirty="0">
                <a:solidFill>
                  <a:srgbClr val="001F5F"/>
                </a:solidFill>
                <a:latin typeface="Calibri Light"/>
                <a:cs typeface="Calibri Light"/>
              </a:rPr>
              <a:t>hn</a:t>
            </a:r>
            <a:r>
              <a:rPr b="0" spc="-2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b="0" spc="-3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b="0" spc="-35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b="0" spc="-4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b="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Li</a:t>
            </a:r>
            <a:r>
              <a:rPr b="0" spc="-3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b="0" spc="-50" dirty="0">
                <a:solidFill>
                  <a:srgbClr val="001F5F"/>
                </a:solidFill>
                <a:latin typeface="Calibri Light"/>
                <a:cs typeface="Calibri Light"/>
              </a:rPr>
              <a:t>k</a:t>
            </a:r>
            <a:r>
              <a:rPr b="0" spc="-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493483" y="1219200"/>
            <a:ext cx="2340864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7125" y="1219200"/>
            <a:ext cx="2340863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483" y="3759923"/>
            <a:ext cx="2340864" cy="855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7125" y="3759987"/>
            <a:ext cx="2340863" cy="844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0322" y="1219161"/>
            <a:ext cx="3169920" cy="855980"/>
          </a:xfrm>
          <a:custGeom>
            <a:avLst/>
            <a:gdLst/>
            <a:ahLst/>
            <a:cxnLst/>
            <a:rect l="l" t="t" r="r" b="b"/>
            <a:pathLst>
              <a:path w="3169920" h="855980">
                <a:moveTo>
                  <a:pt x="0" y="855764"/>
                </a:moveTo>
                <a:lnTo>
                  <a:pt x="3169920" y="855764"/>
                </a:lnTo>
                <a:lnTo>
                  <a:pt x="3169920" y="0"/>
                </a:lnTo>
                <a:lnTo>
                  <a:pt x="0" y="0"/>
                </a:lnTo>
                <a:lnTo>
                  <a:pt x="0" y="855764"/>
                </a:lnTo>
                <a:close/>
              </a:path>
            </a:pathLst>
          </a:custGeom>
          <a:solidFill>
            <a:srgbClr val="BBC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30322" y="1219161"/>
            <a:ext cx="3169920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1694">
              <a:lnSpc>
                <a:spcPct val="100000"/>
              </a:lnSpc>
            </a:pP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D</a:t>
            </a:r>
            <a:r>
              <a:rPr sz="1400" b="0" spc="-35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gi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75" dirty="0">
                <a:solidFill>
                  <a:srgbClr val="002776"/>
                </a:solidFill>
                <a:latin typeface="Calibri Light"/>
                <a:cs typeface="Calibri Light"/>
              </a:rPr>
              <a:t>za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o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135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&amp;</a:t>
            </a:r>
            <a:r>
              <a:rPr sz="1400" b="0" spc="-110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spc="-35" dirty="0">
                <a:solidFill>
                  <a:srgbClr val="002776"/>
                </a:solidFill>
                <a:latin typeface="Calibri Light"/>
                <a:cs typeface="Calibri Light"/>
              </a:rPr>
              <a:t>Bi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g</a:t>
            </a:r>
            <a:r>
              <a:rPr sz="1400" b="0" spc="-125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D</a:t>
            </a:r>
            <a:r>
              <a:rPr sz="1400" b="0" spc="-65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r>
              <a:rPr sz="1400" b="0" spc="-70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989" y="1219161"/>
            <a:ext cx="3169920" cy="855980"/>
          </a:xfrm>
          <a:prstGeom prst="rect">
            <a:avLst/>
          </a:prstGeom>
          <a:solidFill>
            <a:srgbClr val="BBC4D2"/>
          </a:solidFill>
        </p:spPr>
        <p:txBody>
          <a:bodyPr vert="horz" wrap="square" lIns="0" tIns="0" rIns="0" bIns="0" rtlCol="0">
            <a:spAutoFit/>
          </a:bodyPr>
          <a:lstStyle/>
          <a:p>
            <a:pPr marL="446405">
              <a:lnSpc>
                <a:spcPct val="100000"/>
              </a:lnSpc>
            </a:pPr>
            <a:r>
              <a:rPr sz="1400" b="0" spc="-35" dirty="0">
                <a:solidFill>
                  <a:srgbClr val="002776"/>
                </a:solidFill>
                <a:latin typeface="Calibri Light"/>
                <a:cs typeface="Calibri Light"/>
              </a:rPr>
              <a:t>C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o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s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u</a:t>
            </a:r>
            <a:r>
              <a:rPr sz="1400" b="0" spc="-70" dirty="0">
                <a:solidFill>
                  <a:srgbClr val="002776"/>
                </a:solidFill>
                <a:latin typeface="Calibri Light"/>
                <a:cs typeface="Calibri Light"/>
              </a:rPr>
              <a:t>m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e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85" dirty="0">
                <a:solidFill>
                  <a:srgbClr val="002776"/>
                </a:solidFill>
                <a:latin typeface="Calibri Light"/>
                <a:cs typeface="Calibri Light"/>
              </a:rPr>
              <a:t>z</a:t>
            </a:r>
            <a:r>
              <a:rPr sz="1400" b="0" spc="-65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o</a:t>
            </a:r>
            <a:r>
              <a:rPr sz="1400" b="0" spc="17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o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f</a:t>
            </a:r>
            <a:r>
              <a:rPr sz="1400" b="0" spc="-114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M</a:t>
            </a: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u</a:t>
            </a:r>
            <a:r>
              <a:rPr sz="1400" b="0" spc="-85" dirty="0">
                <a:solidFill>
                  <a:srgbClr val="002776"/>
                </a:solidFill>
                <a:latin typeface="Calibri Light"/>
                <a:cs typeface="Calibri Light"/>
              </a:rPr>
              <a:t>f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ac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u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0322" y="3759923"/>
            <a:ext cx="3169920" cy="855980"/>
          </a:xfrm>
          <a:custGeom>
            <a:avLst/>
            <a:gdLst/>
            <a:ahLst/>
            <a:cxnLst/>
            <a:rect l="l" t="t" r="r" b="b"/>
            <a:pathLst>
              <a:path w="3169920" h="855979">
                <a:moveTo>
                  <a:pt x="0" y="855764"/>
                </a:moveTo>
                <a:lnTo>
                  <a:pt x="3169920" y="855764"/>
                </a:lnTo>
                <a:lnTo>
                  <a:pt x="3169920" y="0"/>
                </a:lnTo>
                <a:lnTo>
                  <a:pt x="0" y="0"/>
                </a:lnTo>
                <a:lnTo>
                  <a:pt x="0" y="855764"/>
                </a:lnTo>
                <a:close/>
              </a:path>
            </a:pathLst>
          </a:custGeom>
          <a:solidFill>
            <a:srgbClr val="BBC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0322" y="3759923"/>
            <a:ext cx="3169920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1400" b="0" spc="-35" dirty="0">
                <a:solidFill>
                  <a:srgbClr val="002776"/>
                </a:solidFill>
                <a:latin typeface="Calibri Light"/>
                <a:cs typeface="Calibri Light"/>
              </a:rPr>
              <a:t>“</a:t>
            </a:r>
            <a:r>
              <a:rPr sz="1400" b="0" spc="-75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e-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s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h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o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10" dirty="0">
                <a:solidFill>
                  <a:srgbClr val="002776"/>
                </a:solidFill>
                <a:latin typeface="Calibri Light"/>
                <a:cs typeface="Calibri Light"/>
              </a:rPr>
              <a:t>g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”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47989" y="3759923"/>
            <a:ext cx="3169920" cy="855980"/>
          </a:xfrm>
          <a:prstGeom prst="rect">
            <a:avLst/>
          </a:prstGeom>
          <a:solidFill>
            <a:srgbClr val="BBC4D2"/>
          </a:solidFill>
        </p:spPr>
        <p:txBody>
          <a:bodyPr vert="horz" wrap="square" lIns="0" tIns="0" rIns="0" bIns="0" rtlCol="0">
            <a:spAutoFit/>
          </a:bodyPr>
          <a:lstStyle/>
          <a:p>
            <a:pPr marL="1174750" marR="798195" indent="-360045">
              <a:lnSpc>
                <a:spcPct val="112100"/>
              </a:lnSpc>
            </a:pP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d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d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70" dirty="0">
                <a:solidFill>
                  <a:srgbClr val="002776"/>
                </a:solidFill>
                <a:latin typeface="Calibri Light"/>
                <a:cs typeface="Calibri Light"/>
              </a:rPr>
              <a:t>v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e</a:t>
            </a:r>
            <a:r>
              <a:rPr sz="1400" b="0" spc="-135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Man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u</a:t>
            </a:r>
            <a:r>
              <a:rPr sz="1400" b="0" spc="-75" dirty="0">
                <a:solidFill>
                  <a:srgbClr val="002776"/>
                </a:solidFill>
                <a:latin typeface="Calibri Light"/>
                <a:cs typeface="Calibri Light"/>
              </a:rPr>
              <a:t>f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a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c</a:t>
            </a:r>
            <a:r>
              <a:rPr sz="1400" b="0" spc="-4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u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g </a:t>
            </a:r>
            <a:r>
              <a:rPr sz="1400" b="0" spc="-35" dirty="0">
                <a:solidFill>
                  <a:srgbClr val="002776"/>
                </a:solidFill>
                <a:latin typeface="Calibri Light"/>
                <a:cs typeface="Calibri Light"/>
              </a:rPr>
              <a:t>(</a:t>
            </a:r>
            <a:r>
              <a:rPr sz="1400" b="0" spc="-40" dirty="0">
                <a:solidFill>
                  <a:srgbClr val="002776"/>
                </a:solidFill>
                <a:latin typeface="Calibri Light"/>
                <a:cs typeface="Calibri Light"/>
              </a:rPr>
              <a:t>3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D</a:t>
            </a:r>
            <a:r>
              <a:rPr sz="1400" b="0" spc="-125" dirty="0">
                <a:solidFill>
                  <a:srgbClr val="002776"/>
                </a:solidFill>
                <a:latin typeface="Calibri Light"/>
                <a:cs typeface="Calibri Light"/>
              </a:rPr>
              <a:t> 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P</a:t>
            </a:r>
            <a:r>
              <a:rPr sz="1400" b="0" spc="-30" dirty="0">
                <a:solidFill>
                  <a:srgbClr val="002776"/>
                </a:solidFill>
                <a:latin typeface="Calibri Light"/>
                <a:cs typeface="Calibri Light"/>
              </a:rPr>
              <a:t>r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7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55" dirty="0">
                <a:solidFill>
                  <a:srgbClr val="002776"/>
                </a:solidFill>
                <a:latin typeface="Calibri Light"/>
                <a:cs typeface="Calibri Light"/>
              </a:rPr>
              <a:t>t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i</a:t>
            </a:r>
            <a:r>
              <a:rPr sz="1400" b="0" spc="-60" dirty="0">
                <a:solidFill>
                  <a:srgbClr val="002776"/>
                </a:solidFill>
                <a:latin typeface="Calibri Light"/>
                <a:cs typeface="Calibri Light"/>
              </a:rPr>
              <a:t>n</a:t>
            </a:r>
            <a:r>
              <a:rPr sz="1400" b="0" spc="-50" dirty="0">
                <a:solidFill>
                  <a:srgbClr val="002776"/>
                </a:solidFill>
                <a:latin typeface="Calibri Light"/>
                <a:cs typeface="Calibri Light"/>
              </a:rPr>
              <a:t>g</a:t>
            </a:r>
            <a:r>
              <a:rPr sz="1400" b="0" dirty="0">
                <a:solidFill>
                  <a:srgbClr val="002776"/>
                </a:solidFill>
                <a:latin typeface="Calibri Light"/>
                <a:cs typeface="Calibri Light"/>
              </a:rPr>
              <a:t>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163" y="2341143"/>
            <a:ext cx="541972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op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ion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igi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chn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ol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gi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ig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 in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itio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ndus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trial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oces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ses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 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mp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ving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eas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h as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supp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ch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man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spc="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,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pe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nce</a:t>
            </a:r>
            <a:r>
              <a:rPr sz="1400" b="1" spc="-5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monitor</a:t>
            </a:r>
            <a:r>
              <a:rPr sz="1400" b="1" spc="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ng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qu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lity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man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oug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early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oble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d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et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14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onse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, and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und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r>
              <a:rPr sz="14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ma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en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 and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deman</a:t>
            </a:r>
            <a:r>
              <a:rPr sz="1400" b="1" spc="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oth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3578" y="2120392"/>
            <a:ext cx="5294630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ial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ia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aki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onsu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are</a:t>
            </a:r>
            <a:r>
              <a:rPr sz="1400" b="1" spc="-5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op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ions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ompanies’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ack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ds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qu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ality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eli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y;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onsu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 a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al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imp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tie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person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li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z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b="1" spc="-5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/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sp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iali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z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ed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  <a:p>
            <a:pPr marL="190500" marR="305435" indent="-177800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pu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shi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nu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mo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onsu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 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ev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elop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B2B2C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tions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163" y="4744973"/>
            <a:ext cx="539051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Inc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ases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hni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soph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ca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man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actu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y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ean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ig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ly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skille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ne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endParaRPr sz="1400">
              <a:latin typeface="Calibri"/>
              <a:cs typeface="Calibri"/>
            </a:endParaRPr>
          </a:p>
          <a:p>
            <a:pPr marL="190500" marR="80645" indent="-177800" algn="just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is,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with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risi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 Asia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 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q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5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ar</a:t>
            </a:r>
            <a:r>
              <a:rPr sz="1400" spc="-5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t, is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pu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shi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ies 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shift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the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ba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the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r home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3578" y="4690490"/>
            <a:ext cx="544576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buSzPct val="64285"/>
              <a:buFont typeface="Wingdings"/>
              <a:buChar char=""/>
              <a:tabLst>
                <a:tab pos="191135" algn="l"/>
              </a:tabLst>
            </a:pP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Inc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easi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gly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3D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p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ri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ving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ajor i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t,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ffi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cie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man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ring</a:t>
            </a:r>
            <a:r>
              <a:rPr sz="1400" b="1" spc="-5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ocesse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cus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40" dirty="0">
                <a:solidFill>
                  <a:srgbClr val="434953"/>
                </a:solidFill>
                <a:latin typeface="Calibri"/>
                <a:cs typeface="Calibri"/>
              </a:rPr>
              <a:t>z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od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ts, 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sho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supply</a:t>
            </a:r>
            <a:r>
              <a:rPr sz="14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953"/>
                </a:solidFill>
                <a:latin typeface="Calibri"/>
                <a:cs typeface="Calibri"/>
              </a:rPr>
              <a:t>chai</a:t>
            </a:r>
            <a:r>
              <a:rPr sz="1400" b="1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nu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55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 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eir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52017" y="3048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3113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2313492" y="761982"/>
                </a:lnTo>
                <a:lnTo>
                  <a:pt x="2355675" y="754053"/>
                </a:lnTo>
                <a:lnTo>
                  <a:pt x="2391671" y="733382"/>
                </a:lnTo>
                <a:lnTo>
                  <a:pt x="2418977" y="702472"/>
                </a:lnTo>
                <a:lnTo>
                  <a:pt x="2435092" y="663826"/>
                </a:lnTo>
                <a:lnTo>
                  <a:pt x="2438365" y="124890"/>
                </a:lnTo>
                <a:lnTo>
                  <a:pt x="2437292" y="110296"/>
                </a:lnTo>
                <a:lnTo>
                  <a:pt x="2424837" y="69897"/>
                </a:lnTo>
                <a:lnTo>
                  <a:pt x="2400476" y="36520"/>
                </a:lnTo>
                <a:lnTo>
                  <a:pt x="2366709" y="12666"/>
                </a:lnTo>
                <a:lnTo>
                  <a:pt x="2326040" y="837"/>
                </a:lnTo>
                <a:lnTo>
                  <a:pt x="231138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52000" y="3048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2311400" y="0"/>
                </a:lnTo>
                <a:lnTo>
                  <a:pt x="2326057" y="837"/>
                </a:lnTo>
                <a:lnTo>
                  <a:pt x="2366726" y="12666"/>
                </a:lnTo>
                <a:lnTo>
                  <a:pt x="2400493" y="36520"/>
                </a:lnTo>
                <a:lnTo>
                  <a:pt x="2424855" y="69897"/>
                </a:lnTo>
                <a:lnTo>
                  <a:pt x="2437309" y="110296"/>
                </a:lnTo>
                <a:lnTo>
                  <a:pt x="2438400" y="635000"/>
                </a:lnTo>
                <a:lnTo>
                  <a:pt x="2437562" y="649657"/>
                </a:lnTo>
                <a:lnTo>
                  <a:pt x="2425733" y="690326"/>
                </a:lnTo>
                <a:lnTo>
                  <a:pt x="2401879" y="724093"/>
                </a:lnTo>
                <a:lnTo>
                  <a:pt x="2368502" y="748455"/>
                </a:lnTo>
                <a:lnTo>
                  <a:pt x="2328103" y="760909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71673" y="749333"/>
                </a:lnTo>
                <a:lnTo>
                  <a:pt x="37906" y="725479"/>
                </a:lnTo>
                <a:lnTo>
                  <a:pt x="13544" y="692102"/>
                </a:lnTo>
                <a:lnTo>
                  <a:pt x="1090" y="651703"/>
                </a:lnTo>
                <a:lnTo>
                  <a:pt x="0" y="127000"/>
                </a:lnTo>
                <a:close/>
              </a:path>
            </a:pathLst>
          </a:custGeom>
          <a:ln w="12700">
            <a:solidFill>
              <a:srgbClr val="A02E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864343" y="598805"/>
            <a:ext cx="2014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434953"/>
                </a:solidFill>
                <a:latin typeface="Calibri"/>
                <a:cs typeface="Calibri"/>
              </a:rPr>
              <a:t>…</a:t>
            </a:r>
            <a:r>
              <a:rPr lang="en-GB" sz="1400" i="1" dirty="0">
                <a:solidFill>
                  <a:srgbClr val="434953"/>
                </a:solidFill>
                <a:latin typeface="Calibri"/>
                <a:cs typeface="Calibri"/>
              </a:rPr>
              <a:t>…</a:t>
            </a:r>
            <a:r>
              <a:rPr sz="1400" i="1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34953"/>
                </a:solidFill>
                <a:latin typeface="Calibri"/>
                <a:cs typeface="Calibri"/>
              </a:rPr>
              <a:t>DCUBS </a:t>
            </a:r>
            <a:r>
              <a:rPr sz="1400" i="1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i="1" spc="-35" dirty="0">
                <a:solidFill>
                  <a:srgbClr val="434953"/>
                </a:solidFill>
                <a:latin typeface="Calibri"/>
                <a:cs typeface="Calibri"/>
              </a:rPr>
              <a:t>x</a:t>
            </a:r>
            <a:r>
              <a:rPr sz="1400" i="1" dirty="0">
                <a:solidFill>
                  <a:srgbClr val="434953"/>
                </a:solidFill>
                <a:latin typeface="Calibri"/>
                <a:cs typeface="Calibri"/>
              </a:rPr>
              <a:t>amples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43629" y="-283795"/>
            <a:ext cx="2337600" cy="1969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256" y="1583105"/>
            <a:ext cx="3390646" cy="412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Hu</a:t>
            </a:r>
            <a:r>
              <a:rPr spc="-15" dirty="0">
                <a:solidFill>
                  <a:srgbClr val="001F5F"/>
                </a:solidFill>
              </a:rPr>
              <a:t>m</a:t>
            </a:r>
            <a:r>
              <a:rPr spc="-5" dirty="0">
                <a:solidFill>
                  <a:srgbClr val="001F5F"/>
                </a:solidFill>
              </a:rPr>
              <a:t>an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Capit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&amp; Hig</a:t>
            </a:r>
            <a:r>
              <a:rPr spc="-15" dirty="0">
                <a:solidFill>
                  <a:srgbClr val="001F5F"/>
                </a:solidFill>
              </a:rPr>
              <a:t>h</a:t>
            </a:r>
            <a:r>
              <a:rPr spc="-5" dirty="0">
                <a:solidFill>
                  <a:srgbClr val="001F5F"/>
                </a:solidFill>
              </a:rPr>
              <a:t>er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E</a:t>
            </a:r>
            <a:r>
              <a:rPr spc="-15" dirty="0">
                <a:solidFill>
                  <a:srgbClr val="001F5F"/>
                </a:solidFill>
              </a:rPr>
              <a:t>d</a:t>
            </a:r>
            <a:r>
              <a:rPr spc="-5" dirty="0">
                <a:solidFill>
                  <a:srgbClr val="001F5F"/>
                </a:solidFill>
              </a:rPr>
              <a:t>uca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ion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(a 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niv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rsal</a:t>
            </a:r>
            <a:r>
              <a:rPr sz="2400" b="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prob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em)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1476787"/>
            <a:ext cx="8221345" cy="413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22225" indent="-227965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ad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ate gaps between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sup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ly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bo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market 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emand have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remai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ed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  <a:p>
            <a:pPr marL="240665" marR="482600" indent="-227965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Empl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yers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student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diss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tisfacti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th w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rk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related ski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ls</a:t>
            </a:r>
            <a:r>
              <a:rPr sz="24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ga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ned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om</a:t>
            </a:r>
            <a:r>
              <a:rPr sz="2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her</a:t>
            </a:r>
            <a:r>
              <a:rPr sz="24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cation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stituti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ns</a:t>
            </a:r>
            <a:r>
              <a:rPr sz="24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have remai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ed</a:t>
            </a:r>
            <a:r>
              <a:rPr sz="24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ts val="273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vance</a:t>
            </a:r>
            <a:r>
              <a:rPr sz="2400" spc="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of the</a:t>
            </a:r>
            <a:r>
              <a:rPr sz="2400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ma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or 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2400" spc="-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employment</a:t>
            </a:r>
            <a:r>
              <a:rPr sz="24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is cons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stently</a:t>
            </a:r>
            <a:endParaRPr sz="2400">
              <a:latin typeface="Arial"/>
              <a:cs typeface="Arial"/>
            </a:endParaRPr>
          </a:p>
          <a:p>
            <a:pPr marL="240665">
              <a:lnSpc>
                <a:spcPts val="2735"/>
              </a:lnSpc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ficu</a:t>
            </a:r>
            <a:r>
              <a:rPr sz="2400" spc="-15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forecast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acc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rately</a:t>
            </a:r>
            <a:endParaRPr sz="2400">
              <a:latin typeface="Arial"/>
              <a:cs typeface="Arial"/>
            </a:endParaRPr>
          </a:p>
          <a:p>
            <a:pPr marL="240665" marR="5080" indent="-227965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Fi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study shor</a:t>
            </a:r>
            <a:r>
              <a:rPr sz="2400" spc="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ag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 and</a:t>
            </a:r>
            <a:r>
              <a:rPr sz="24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surplus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ag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regations</a:t>
            </a:r>
            <a:r>
              <a:rPr sz="2400" spc="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have remai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ed</a:t>
            </a:r>
            <a:r>
              <a:rPr sz="24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ts val="2735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Female un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mployment</a:t>
            </a:r>
            <a:r>
              <a:rPr sz="24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hig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24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ski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area</a:t>
            </a:r>
            <a:r>
              <a:rPr sz="2400" spc="-60" dirty="0">
                <a:solidFill>
                  <a:srgbClr val="434953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has</a:t>
            </a:r>
            <a:endParaRPr sz="2400">
              <a:latin typeface="Arial"/>
              <a:cs typeface="Arial"/>
            </a:endParaRPr>
          </a:p>
          <a:p>
            <a:pPr marL="240665">
              <a:lnSpc>
                <a:spcPts val="2735"/>
              </a:lnSpc>
            </a:pP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remai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ed</a:t>
            </a:r>
            <a:r>
              <a:rPr sz="2400" spc="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434953"/>
                </a:solidFill>
                <a:latin typeface="Arial"/>
                <a:cs typeface="Arial"/>
              </a:rPr>
              <a:t>gh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6914" y="851580"/>
            <a:ext cx="21367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pc="-5" dirty="0"/>
              <a:t>P</a:t>
            </a:r>
            <a:r>
              <a:rPr spc="-15" dirty="0"/>
              <a:t>u</a:t>
            </a:r>
            <a:r>
              <a:rPr spc="-5" dirty="0"/>
              <a:t>blic</a:t>
            </a:r>
            <a:r>
              <a:rPr dirty="0"/>
              <a:t>a</a:t>
            </a:r>
            <a:r>
              <a:rPr spc="-5"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440" y="1305813"/>
            <a:ext cx="10602595" cy="3961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315">
              <a:lnSpc>
                <a:spcPts val="2590"/>
              </a:lnSpc>
            </a:pP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r 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publishe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esea</a:t>
            </a:r>
            <a:r>
              <a:rPr sz="24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ch</a:t>
            </a:r>
            <a:r>
              <a:rPr sz="2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ad</a:t>
            </a:r>
            <a:r>
              <a:rPr sz="24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anc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es 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kn</a:t>
            </a:r>
            <a:r>
              <a:rPr sz="2400" spc="-2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wled</a:t>
            </a:r>
            <a:r>
              <a:rPr sz="2400" spc="-2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 and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 p</a:t>
            </a:r>
            <a:r>
              <a:rPr sz="24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essional</a:t>
            </a:r>
            <a:r>
              <a:rPr sz="2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tice</a:t>
            </a:r>
            <a:r>
              <a:rPr sz="2400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 business</a:t>
            </a:r>
            <a:endParaRPr sz="2400">
              <a:latin typeface="Calibri"/>
              <a:cs typeface="Calibri"/>
            </a:endParaRPr>
          </a:p>
          <a:p>
            <a:pPr marL="708025" algn="ctr">
              <a:lnSpc>
                <a:spcPts val="2590"/>
              </a:lnSpc>
            </a:pPr>
            <a:r>
              <a:rPr sz="2400" spc="-5" dirty="0">
                <a:solidFill>
                  <a:srgbClr val="434953"/>
                </a:solidFill>
                <a:latin typeface="Calibri"/>
                <a:cs typeface="Calibri"/>
              </a:rPr>
              <a:t>disciplin</a:t>
            </a:r>
            <a:r>
              <a:rPr sz="2400" spc="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1,649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‘i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elle</a:t>
            </a:r>
            <a:r>
              <a:rPr sz="22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tual 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tribu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ion</a:t>
            </a:r>
            <a:r>
              <a:rPr sz="2200" spc="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’ f</a:t>
            </a:r>
            <a:r>
              <a:rPr sz="22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om</a:t>
            </a:r>
            <a:r>
              <a:rPr sz="22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63 </a:t>
            </a:r>
            <a:r>
              <a:rPr sz="2200" spc="-2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31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0 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pee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900" spc="-20" dirty="0">
                <a:solidFill>
                  <a:srgbClr val="434953"/>
                </a:solidFill>
                <a:latin typeface="Calibri"/>
                <a:cs typeface="Calibri"/>
              </a:rPr>
              <a:t>ew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19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jour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434953"/>
                </a:solidFill>
                <a:latin typeface="Calibri"/>
                <a:cs typeface="Calibri"/>
              </a:rPr>
              <a:t>al 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artic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12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6</a:t>
            </a:r>
            <a:r>
              <a:rPr sz="19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bo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k </a:t>
            </a:r>
            <a:r>
              <a:rPr sz="19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ha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9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9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27 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boo</a:t>
            </a:r>
            <a:r>
              <a:rPr sz="1900" spc="-2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s/mon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900" spc="-5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aphs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600 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9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900" spc="-6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9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ence</a:t>
            </a:r>
            <a:r>
              <a:rPr sz="19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9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ese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9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434953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310 </a:t>
            </a:r>
            <a:r>
              <a:rPr sz="2200" spc="-5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eer</a:t>
            </a:r>
            <a:r>
              <a:rPr sz="22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vi</a:t>
            </a:r>
            <a:r>
              <a:rPr sz="2200" spc="-2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22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Journal</a:t>
            </a:r>
            <a:r>
              <a:rPr sz="2200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34953"/>
                </a:solidFill>
                <a:latin typeface="Calibri"/>
                <a:cs typeface="Calibri"/>
              </a:rPr>
              <a:t>(P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J)</a:t>
            </a:r>
            <a:r>
              <a:rPr sz="22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arti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les </a:t>
            </a:r>
            <a:r>
              <a:rPr sz="2200" spc="-1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22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48</a:t>
            </a:r>
            <a:r>
              <a:rPr sz="22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255 (83%) in ‘pr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or</a:t>
            </a:r>
            <a:r>
              <a:rPr sz="19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900" spc="5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19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an</a:t>
            </a:r>
            <a:r>
              <a:rPr sz="1900" spc="-60" dirty="0">
                <a:solidFill>
                  <a:srgbClr val="434953"/>
                </a:solidFill>
                <a:latin typeface="Calibri"/>
                <a:cs typeface="Calibri"/>
              </a:rPr>
              <a:t>k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19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journals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699135" algn="l"/>
              </a:tabLst>
            </a:pPr>
            <a:r>
              <a:rPr sz="19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34953"/>
                </a:solidFill>
                <a:latin typeface="Calibri"/>
                <a:cs typeface="Calibri"/>
              </a:rPr>
              <a:t>which: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1094" y="5286061"/>
            <a:ext cx="85979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  <a:tab pos="562610" algn="l"/>
              </a:tabLst>
            </a:pPr>
            <a:r>
              <a:rPr sz="1500" dirty="0">
                <a:solidFill>
                  <a:srgbClr val="434953"/>
                </a:solidFill>
                <a:latin typeface="Arial"/>
                <a:cs typeface="Arial"/>
              </a:rPr>
              <a:t>•	</a:t>
            </a:r>
            <a:r>
              <a:rPr sz="1500" spc="-10" dirty="0">
                <a:solidFill>
                  <a:srgbClr val="434953"/>
                </a:solidFill>
                <a:latin typeface="Calibri"/>
                <a:cs typeface="Calibri"/>
              </a:rPr>
              <a:t>8</a:t>
            </a: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3</a:t>
            </a:r>
            <a:r>
              <a:rPr sz="1500" dirty="0">
                <a:solidFill>
                  <a:srgbClr val="434953"/>
                </a:solidFill>
                <a:latin typeface="Calibri"/>
                <a:cs typeface="Calibri"/>
              </a:rPr>
              <a:t>	in </a:t>
            </a: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3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240665" algn="l"/>
                <a:tab pos="562610" algn="l"/>
              </a:tabLst>
            </a:pPr>
            <a:r>
              <a:rPr sz="1500" dirty="0">
                <a:solidFill>
                  <a:srgbClr val="434953"/>
                </a:solidFill>
                <a:latin typeface="Arial"/>
                <a:cs typeface="Arial"/>
              </a:rPr>
              <a:t>•	</a:t>
            </a:r>
            <a:r>
              <a:rPr sz="1500" spc="-10" dirty="0">
                <a:solidFill>
                  <a:srgbClr val="434953"/>
                </a:solidFill>
                <a:latin typeface="Calibri"/>
                <a:cs typeface="Calibri"/>
              </a:rPr>
              <a:t>1</a:t>
            </a: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7</a:t>
            </a:r>
            <a:r>
              <a:rPr sz="1500" dirty="0">
                <a:solidFill>
                  <a:srgbClr val="434953"/>
                </a:solidFill>
                <a:latin typeface="Calibri"/>
                <a:cs typeface="Calibri"/>
              </a:rPr>
              <a:t>	in </a:t>
            </a: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7124" y="5297551"/>
            <a:ext cx="407034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180">
              <a:lnSpc>
                <a:spcPct val="108000"/>
              </a:lnSpc>
            </a:pP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434953"/>
                </a:solidFill>
                <a:latin typeface="Calibri"/>
                <a:cs typeface="Calibri"/>
              </a:rPr>
              <a:t>RJs </a:t>
            </a:r>
            <a:r>
              <a:rPr sz="1500" spc="-5" dirty="0">
                <a:solidFill>
                  <a:srgbClr val="434953"/>
                </a:solidFill>
                <a:latin typeface="Calibri"/>
                <a:cs typeface="Calibri"/>
              </a:rPr>
              <a:t>PRJ</a:t>
            </a:r>
            <a:r>
              <a:rPr sz="15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1298" y="1680464"/>
            <a:ext cx="2474658" cy="287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59822" y="3673640"/>
            <a:ext cx="2039569" cy="2541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4744" y="2723248"/>
            <a:ext cx="2494533" cy="366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2661" y="5274817"/>
            <a:ext cx="120650" cy="130175"/>
          </a:xfrm>
          <a:custGeom>
            <a:avLst/>
            <a:gdLst/>
            <a:ahLst/>
            <a:cxnLst/>
            <a:rect l="l" t="t" r="r" b="b"/>
            <a:pathLst>
              <a:path w="120650" h="130175">
                <a:moveTo>
                  <a:pt x="120268" y="49529"/>
                </a:moveTo>
                <a:lnTo>
                  <a:pt x="0" y="49529"/>
                </a:lnTo>
                <a:lnTo>
                  <a:pt x="37211" y="80136"/>
                </a:lnTo>
                <a:lnTo>
                  <a:pt x="22987" y="129666"/>
                </a:lnTo>
                <a:lnTo>
                  <a:pt x="60070" y="99059"/>
                </a:lnTo>
                <a:lnTo>
                  <a:pt x="88492" y="99059"/>
                </a:lnTo>
                <a:lnTo>
                  <a:pt x="83057" y="80136"/>
                </a:lnTo>
                <a:lnTo>
                  <a:pt x="120268" y="49529"/>
                </a:lnTo>
                <a:close/>
              </a:path>
              <a:path w="120650" h="130175">
                <a:moveTo>
                  <a:pt x="88492" y="99059"/>
                </a:moveTo>
                <a:lnTo>
                  <a:pt x="60070" y="99059"/>
                </a:lnTo>
                <a:lnTo>
                  <a:pt x="97281" y="129666"/>
                </a:lnTo>
                <a:lnTo>
                  <a:pt x="88492" y="99059"/>
                </a:lnTo>
                <a:close/>
              </a:path>
              <a:path w="120650" h="130175">
                <a:moveTo>
                  <a:pt x="60070" y="0"/>
                </a:moveTo>
                <a:lnTo>
                  <a:pt x="45974" y="49529"/>
                </a:lnTo>
                <a:lnTo>
                  <a:pt x="74294" y="49529"/>
                </a:lnTo>
                <a:lnTo>
                  <a:pt x="6007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2661" y="5274817"/>
            <a:ext cx="120650" cy="130175"/>
          </a:xfrm>
          <a:custGeom>
            <a:avLst/>
            <a:gdLst/>
            <a:ahLst/>
            <a:cxnLst/>
            <a:rect l="l" t="t" r="r" b="b"/>
            <a:pathLst>
              <a:path w="120650" h="130175">
                <a:moveTo>
                  <a:pt x="0" y="49529"/>
                </a:moveTo>
                <a:lnTo>
                  <a:pt x="45974" y="49529"/>
                </a:lnTo>
                <a:lnTo>
                  <a:pt x="60070" y="0"/>
                </a:lnTo>
                <a:lnTo>
                  <a:pt x="74294" y="49529"/>
                </a:lnTo>
                <a:lnTo>
                  <a:pt x="120268" y="49529"/>
                </a:lnTo>
                <a:lnTo>
                  <a:pt x="83057" y="80136"/>
                </a:lnTo>
                <a:lnTo>
                  <a:pt x="97281" y="129666"/>
                </a:lnTo>
                <a:lnTo>
                  <a:pt x="60070" y="99059"/>
                </a:lnTo>
                <a:lnTo>
                  <a:pt x="22987" y="129666"/>
                </a:lnTo>
                <a:lnTo>
                  <a:pt x="37211" y="80136"/>
                </a:lnTo>
                <a:lnTo>
                  <a:pt x="0" y="49529"/>
                </a:lnTo>
                <a:close/>
              </a:path>
            </a:pathLst>
          </a:custGeom>
          <a:ln w="12700">
            <a:solidFill>
              <a:srgbClr val="A02E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7642" y="5495544"/>
            <a:ext cx="120650" cy="130175"/>
          </a:xfrm>
          <a:custGeom>
            <a:avLst/>
            <a:gdLst/>
            <a:ahLst/>
            <a:cxnLst/>
            <a:rect l="l" t="t" r="r" b="b"/>
            <a:pathLst>
              <a:path w="120650" h="130175">
                <a:moveTo>
                  <a:pt x="120268" y="49529"/>
                </a:moveTo>
                <a:lnTo>
                  <a:pt x="0" y="49529"/>
                </a:lnTo>
                <a:lnTo>
                  <a:pt x="37211" y="80136"/>
                </a:lnTo>
                <a:lnTo>
                  <a:pt x="22987" y="129616"/>
                </a:lnTo>
                <a:lnTo>
                  <a:pt x="60070" y="98996"/>
                </a:lnTo>
                <a:lnTo>
                  <a:pt x="88479" y="98996"/>
                </a:lnTo>
                <a:lnTo>
                  <a:pt x="83057" y="80136"/>
                </a:lnTo>
                <a:lnTo>
                  <a:pt x="120268" y="49529"/>
                </a:lnTo>
                <a:close/>
              </a:path>
              <a:path w="120650" h="130175">
                <a:moveTo>
                  <a:pt x="88479" y="98996"/>
                </a:moveTo>
                <a:lnTo>
                  <a:pt x="60070" y="98996"/>
                </a:lnTo>
                <a:lnTo>
                  <a:pt x="97281" y="129616"/>
                </a:lnTo>
                <a:lnTo>
                  <a:pt x="88479" y="98996"/>
                </a:lnTo>
                <a:close/>
              </a:path>
              <a:path w="120650" h="130175">
                <a:moveTo>
                  <a:pt x="60070" y="0"/>
                </a:moveTo>
                <a:lnTo>
                  <a:pt x="45974" y="49529"/>
                </a:lnTo>
                <a:lnTo>
                  <a:pt x="74294" y="49529"/>
                </a:lnTo>
                <a:lnTo>
                  <a:pt x="6007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7642" y="5495544"/>
            <a:ext cx="120650" cy="130175"/>
          </a:xfrm>
          <a:custGeom>
            <a:avLst/>
            <a:gdLst/>
            <a:ahLst/>
            <a:cxnLst/>
            <a:rect l="l" t="t" r="r" b="b"/>
            <a:pathLst>
              <a:path w="120650" h="130175">
                <a:moveTo>
                  <a:pt x="0" y="49529"/>
                </a:moveTo>
                <a:lnTo>
                  <a:pt x="45974" y="49529"/>
                </a:lnTo>
                <a:lnTo>
                  <a:pt x="60070" y="0"/>
                </a:lnTo>
                <a:lnTo>
                  <a:pt x="74294" y="49529"/>
                </a:lnTo>
                <a:lnTo>
                  <a:pt x="120268" y="49529"/>
                </a:lnTo>
                <a:lnTo>
                  <a:pt x="83057" y="80136"/>
                </a:lnTo>
                <a:lnTo>
                  <a:pt x="97281" y="129616"/>
                </a:lnTo>
                <a:lnTo>
                  <a:pt x="60070" y="98996"/>
                </a:lnTo>
                <a:lnTo>
                  <a:pt x="22987" y="129616"/>
                </a:lnTo>
                <a:lnTo>
                  <a:pt x="37211" y="80136"/>
                </a:lnTo>
                <a:lnTo>
                  <a:pt x="0" y="49529"/>
                </a:lnTo>
                <a:close/>
              </a:path>
            </a:pathLst>
          </a:custGeom>
          <a:ln w="12700">
            <a:solidFill>
              <a:srgbClr val="A02E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90429"/>
            <a:ext cx="55492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Are</a:t>
            </a:r>
            <a:r>
              <a:rPr sz="2400" spc="-10" dirty="0"/>
              <a:t>a</a:t>
            </a:r>
            <a:r>
              <a:rPr sz="2400" dirty="0"/>
              <a:t>s</a:t>
            </a:r>
            <a:r>
              <a:rPr sz="2400" spc="10" dirty="0"/>
              <a:t> </a:t>
            </a:r>
            <a:r>
              <a:rPr sz="2400" dirty="0"/>
              <a:t>of </a:t>
            </a:r>
            <a:r>
              <a:rPr sz="2400" spc="-10" dirty="0"/>
              <a:t>E</a:t>
            </a:r>
            <a:r>
              <a:rPr sz="2400" dirty="0"/>
              <a:t>xp</a:t>
            </a:r>
            <a:r>
              <a:rPr sz="2400" spc="-10" dirty="0"/>
              <a:t>e</a:t>
            </a:r>
            <a:r>
              <a:rPr sz="2400" dirty="0"/>
              <a:t>rt</a:t>
            </a:r>
            <a:r>
              <a:rPr sz="2400" spc="5" dirty="0"/>
              <a:t>i</a:t>
            </a:r>
            <a:r>
              <a:rPr sz="2400" dirty="0"/>
              <a:t>se</a:t>
            </a:r>
            <a:r>
              <a:rPr sz="2400" spc="5" dirty="0"/>
              <a:t> </a:t>
            </a:r>
            <a:r>
              <a:rPr sz="2400" dirty="0"/>
              <a:t>/</a:t>
            </a:r>
            <a:r>
              <a:rPr sz="2400" spc="-15" dirty="0"/>
              <a:t> </a:t>
            </a:r>
            <a:r>
              <a:rPr sz="2400" dirty="0"/>
              <a:t>R</a:t>
            </a:r>
            <a:r>
              <a:rPr sz="2400" spc="-10" dirty="0"/>
              <a:t>e</a:t>
            </a:r>
            <a:r>
              <a:rPr sz="2400" dirty="0"/>
              <a:t>se</a:t>
            </a:r>
            <a:r>
              <a:rPr sz="2400" spc="-10" dirty="0"/>
              <a:t>a</a:t>
            </a:r>
            <a:r>
              <a:rPr sz="2400" dirty="0"/>
              <a:t>rch</a:t>
            </a:r>
            <a:r>
              <a:rPr sz="2400" spc="35" dirty="0"/>
              <a:t> </a:t>
            </a:r>
            <a:r>
              <a:rPr sz="2400" dirty="0"/>
              <a:t>C</a:t>
            </a:r>
            <a:r>
              <a:rPr sz="2400" spc="-10" dirty="0"/>
              <a:t>e</a:t>
            </a:r>
            <a:r>
              <a:rPr sz="2400" dirty="0"/>
              <a:t>ntres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56361" y="1943100"/>
            <a:ext cx="4370070" cy="11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Expert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bot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 and H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ou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Ho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434953"/>
                </a:solidFill>
                <a:latin typeface="Calibri"/>
                <a:cs typeface="Calibri"/>
              </a:rPr>
              <a:t>z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2020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Fu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Mode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llin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Simul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361" y="4224782"/>
            <a:ext cx="5697855" cy="11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amily</a:t>
            </a:r>
            <a:r>
              <a:rPr sz="1800" b="1" u="heavy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Busi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u="heavy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 </a:t>
            </a:r>
            <a:r>
              <a:rPr sz="1800" spc="-5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ami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y Bu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ne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Launche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4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ao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ea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20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Fu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lliam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AIB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5806" y="3689603"/>
            <a:ext cx="16630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10" dirty="0">
                <a:solidFill>
                  <a:srgbClr val="434953"/>
                </a:solidFill>
                <a:latin typeface="Calibri"/>
                <a:cs typeface="Calibri"/>
              </a:rPr>
              <a:t>Clo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b="1" u="heavy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Com</a:t>
            </a:r>
            <a:r>
              <a:rPr sz="1800" b="1" u="heavy" spc="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uti</a:t>
            </a:r>
            <a:r>
              <a:rPr sz="1800" b="1" u="heavy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5806" y="4145279"/>
            <a:ext cx="5100955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Ir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 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Clou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Comp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Comm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(IC4)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0100"/>
              </a:lnSpc>
              <a:spcBef>
                <a:spcPts val="990"/>
              </a:spcBef>
            </a:pPr>
            <a:r>
              <a:rPr sz="1800" spc="-2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oun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try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me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inc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IB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M,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el,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Fu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j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tsu, M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oso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t,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Sales</a:t>
            </a:r>
            <a:r>
              <a:rPr sz="1800" spc="-3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Z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ar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97570" y="5280799"/>
            <a:ext cx="2846324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9172" y="5409196"/>
            <a:ext cx="1992629" cy="87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36811" y="2299855"/>
            <a:ext cx="2556509" cy="107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361" y="978408"/>
            <a:ext cx="2282190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Indu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undin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g </a:t>
            </a:r>
            <a:r>
              <a:rPr sz="20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|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b="1" u="heavy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alth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0011" y="978408"/>
            <a:ext cx="652589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DC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Business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hoo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ha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wo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$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75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indu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funding</a:t>
            </a:r>
            <a:endParaRPr sz="2000">
              <a:latin typeface="Calibri"/>
              <a:cs typeface="Calibri"/>
            </a:endParaRPr>
          </a:p>
          <a:p>
            <a:pPr marL="3317875">
              <a:lnSpc>
                <a:spcPct val="100000"/>
              </a:lnSpc>
              <a:spcBef>
                <a:spcPts val="1025"/>
              </a:spcBef>
            </a:pPr>
            <a:r>
              <a:rPr sz="1800" b="1" u="heavy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ad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b="1" u="heavy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b="1" u="heavy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&amp;</a:t>
            </a:r>
            <a:r>
              <a:rPr sz="1800" b="1" u="heavy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u="heavy" spc="-14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ale</a:t>
            </a:r>
            <a:r>
              <a:rPr sz="1800" b="1" u="heavy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u="heavy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1800" b="1" u="heavy" spc="-3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b="1" u="heavy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u="heavy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u="heavy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5806" y="1863470"/>
            <a:ext cx="445262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Le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&amp;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15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ale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Management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tu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 Th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e HR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oun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7398" y="4236681"/>
            <a:ext cx="2438400" cy="192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9452" y="200820"/>
            <a:ext cx="87528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0" spc="-5" dirty="0">
                <a:latin typeface="Arial"/>
                <a:cs typeface="Arial"/>
              </a:rPr>
              <a:t>DCU Bus</a:t>
            </a:r>
            <a:r>
              <a:rPr sz="3100" b="0" spc="-15" dirty="0">
                <a:latin typeface="Arial"/>
                <a:cs typeface="Arial"/>
              </a:rPr>
              <a:t>i</a:t>
            </a:r>
            <a:r>
              <a:rPr sz="3100" b="0" spc="-5" dirty="0">
                <a:latin typeface="Arial"/>
                <a:cs typeface="Arial"/>
              </a:rPr>
              <a:t>n</a:t>
            </a:r>
            <a:r>
              <a:rPr sz="3100" b="0" spc="-15" dirty="0">
                <a:latin typeface="Arial"/>
                <a:cs typeface="Arial"/>
              </a:rPr>
              <a:t>e</a:t>
            </a:r>
            <a:r>
              <a:rPr sz="3100" b="0" spc="-5" dirty="0">
                <a:latin typeface="Arial"/>
                <a:cs typeface="Arial"/>
              </a:rPr>
              <a:t>ss</a:t>
            </a:r>
            <a:r>
              <a:rPr sz="3100" b="0" spc="35" dirty="0">
                <a:latin typeface="Arial"/>
                <a:cs typeface="Arial"/>
              </a:rPr>
              <a:t> </a:t>
            </a:r>
            <a:r>
              <a:rPr sz="3100" b="0" spc="-5" dirty="0">
                <a:latin typeface="Arial"/>
                <a:cs typeface="Arial"/>
              </a:rPr>
              <a:t>Sch</a:t>
            </a:r>
            <a:r>
              <a:rPr sz="3100" b="0" spc="-20" dirty="0">
                <a:latin typeface="Arial"/>
                <a:cs typeface="Arial"/>
              </a:rPr>
              <a:t>o</a:t>
            </a:r>
            <a:r>
              <a:rPr sz="3100" b="0" spc="-5" dirty="0">
                <a:latin typeface="Arial"/>
                <a:cs typeface="Arial"/>
              </a:rPr>
              <a:t>ol</a:t>
            </a:r>
            <a:r>
              <a:rPr sz="3100" b="0" spc="25" dirty="0">
                <a:latin typeface="Arial"/>
                <a:cs typeface="Arial"/>
              </a:rPr>
              <a:t> </a:t>
            </a:r>
            <a:r>
              <a:rPr sz="3100" b="0" spc="-5" dirty="0">
                <a:latin typeface="Arial"/>
                <a:cs typeface="Arial"/>
              </a:rPr>
              <a:t>Intern</a:t>
            </a:r>
            <a:r>
              <a:rPr sz="3100" b="0" spc="-20" dirty="0">
                <a:latin typeface="Arial"/>
                <a:cs typeface="Arial"/>
              </a:rPr>
              <a:t>a</a:t>
            </a:r>
            <a:r>
              <a:rPr sz="3100" b="0" spc="-5" dirty="0">
                <a:latin typeface="Arial"/>
                <a:cs typeface="Arial"/>
              </a:rPr>
              <a:t>tio</a:t>
            </a:r>
            <a:r>
              <a:rPr sz="3100" b="0" spc="-15" dirty="0">
                <a:latin typeface="Arial"/>
                <a:cs typeface="Arial"/>
              </a:rPr>
              <a:t>n</a:t>
            </a:r>
            <a:r>
              <a:rPr sz="3100" b="0" spc="-5" dirty="0">
                <a:latin typeface="Arial"/>
                <a:cs typeface="Arial"/>
              </a:rPr>
              <a:t>al</a:t>
            </a:r>
            <a:r>
              <a:rPr sz="3100" b="0" spc="50" dirty="0">
                <a:latin typeface="Arial"/>
                <a:cs typeface="Arial"/>
              </a:rPr>
              <a:t> </a:t>
            </a:r>
            <a:r>
              <a:rPr sz="3100" b="0" spc="-5" dirty="0">
                <a:latin typeface="Arial"/>
                <a:cs typeface="Arial"/>
              </a:rPr>
              <a:t>Co-o</a:t>
            </a:r>
            <a:r>
              <a:rPr sz="3100" b="0" spc="-15" dirty="0">
                <a:latin typeface="Arial"/>
                <a:cs typeface="Arial"/>
              </a:rPr>
              <a:t>p</a:t>
            </a:r>
            <a:r>
              <a:rPr sz="3100" b="0" spc="-5" dirty="0">
                <a:latin typeface="Arial"/>
                <a:cs typeface="Arial"/>
              </a:rPr>
              <a:t>er</a:t>
            </a:r>
            <a:r>
              <a:rPr sz="3100" b="0" spc="-15" dirty="0">
                <a:latin typeface="Arial"/>
                <a:cs typeface="Arial"/>
              </a:rPr>
              <a:t>a</a:t>
            </a:r>
            <a:r>
              <a:rPr sz="3100" b="0" spc="0" dirty="0">
                <a:latin typeface="Arial"/>
                <a:cs typeface="Arial"/>
              </a:rPr>
              <a:t>t</a:t>
            </a:r>
            <a:r>
              <a:rPr sz="3100" b="0" spc="-5" dirty="0">
                <a:latin typeface="Arial"/>
                <a:cs typeface="Arial"/>
              </a:rPr>
              <a:t>ions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34193" y="1294002"/>
            <a:ext cx="1537970" cy="1394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8756" y="3132899"/>
            <a:ext cx="2700274" cy="55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5665" y="5618251"/>
            <a:ext cx="2272411" cy="109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3355" y="2606763"/>
            <a:ext cx="2233676" cy="1083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2183" y="1124851"/>
            <a:ext cx="2387472" cy="1149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4040" y="3840619"/>
            <a:ext cx="2643759" cy="1090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782" y="746251"/>
            <a:ext cx="3025775" cy="1095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226" y="2066798"/>
            <a:ext cx="348996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J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int</a:t>
            </a:r>
            <a:r>
              <a:rPr sz="18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1800" b="1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amme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: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Global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Bu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sine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Bu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sine</a:t>
            </a:r>
            <a:r>
              <a:rPr sz="18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Studie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onal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MSc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ona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l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575" y="3474211"/>
            <a:ext cx="5069205" cy="2031364"/>
          </a:xfrm>
          <a:prstGeom prst="rect">
            <a:avLst/>
          </a:prstGeom>
          <a:solidFill>
            <a:srgbClr val="D6DAD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rn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io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b="1" spc="-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Study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sits: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China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dia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Un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1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ab 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8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24265" y="4001503"/>
            <a:ext cx="3188334" cy="655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3031" y="5744425"/>
            <a:ext cx="2952750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3427" y="2002282"/>
            <a:ext cx="2412365" cy="524510"/>
          </a:xfrm>
          <a:custGeom>
            <a:avLst/>
            <a:gdLst/>
            <a:ahLst/>
            <a:cxnLst/>
            <a:rect l="l" t="t" r="r" b="b"/>
            <a:pathLst>
              <a:path w="2412365" h="524510">
                <a:moveTo>
                  <a:pt x="2150364" y="0"/>
                </a:moveTo>
                <a:lnTo>
                  <a:pt x="2150364" y="131063"/>
                </a:lnTo>
                <a:lnTo>
                  <a:pt x="0" y="131063"/>
                </a:lnTo>
                <a:lnTo>
                  <a:pt x="0" y="392938"/>
                </a:lnTo>
                <a:lnTo>
                  <a:pt x="2150364" y="392938"/>
                </a:lnTo>
                <a:lnTo>
                  <a:pt x="2150364" y="524001"/>
                </a:lnTo>
                <a:lnTo>
                  <a:pt x="2412238" y="262000"/>
                </a:lnTo>
                <a:lnTo>
                  <a:pt x="2150364" y="0"/>
                </a:lnTo>
                <a:close/>
              </a:path>
            </a:pathLst>
          </a:custGeom>
          <a:solidFill>
            <a:srgbClr val="4A8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3427" y="2002282"/>
            <a:ext cx="2412365" cy="524510"/>
          </a:xfrm>
          <a:custGeom>
            <a:avLst/>
            <a:gdLst/>
            <a:ahLst/>
            <a:cxnLst/>
            <a:rect l="l" t="t" r="r" b="b"/>
            <a:pathLst>
              <a:path w="2412365" h="524510">
                <a:moveTo>
                  <a:pt x="0" y="131063"/>
                </a:moveTo>
                <a:lnTo>
                  <a:pt x="2150364" y="131063"/>
                </a:lnTo>
                <a:lnTo>
                  <a:pt x="2150364" y="0"/>
                </a:lnTo>
                <a:lnTo>
                  <a:pt x="2412238" y="262000"/>
                </a:lnTo>
                <a:lnTo>
                  <a:pt x="2150364" y="524001"/>
                </a:lnTo>
                <a:lnTo>
                  <a:pt x="2150364" y="392938"/>
                </a:lnTo>
                <a:lnTo>
                  <a:pt x="0" y="392938"/>
                </a:lnTo>
                <a:lnTo>
                  <a:pt x="0" y="131063"/>
                </a:lnTo>
                <a:close/>
              </a:path>
            </a:pathLst>
          </a:custGeom>
          <a:ln w="12699">
            <a:solidFill>
              <a:srgbClr val="4A88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223" y="1982977"/>
            <a:ext cx="3340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Gov</a:t>
            </a:r>
            <a:r>
              <a:rPr sz="1800" b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rnanc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and Q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ality Ass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ra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223" y="2237018"/>
            <a:ext cx="220853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Quality 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ran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Stan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ards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rities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ro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fes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itation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Indu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4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Ac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7756" y="2429281"/>
            <a:ext cx="36195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Prog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amme</a:t>
            </a:r>
            <a:r>
              <a:rPr sz="1800" b="1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sig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1800" b="1" spc="-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nageme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Delive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7756" y="2957870"/>
            <a:ext cx="3811904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U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Fac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lty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pp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rt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Sta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ff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site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223" y="3941953"/>
            <a:ext cx="36772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Mult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i-le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ve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b="1" spc="-5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tituti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1800" b="1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&amp;</a:t>
            </a:r>
            <a:r>
              <a:rPr sz="1800" b="1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Stakeho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r Engage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223" y="4470313"/>
            <a:ext cx="315087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r-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stitu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14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Stu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gag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r-insti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tu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14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Sta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ff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gag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ro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mpu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U 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staf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 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gag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em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ew</a:t>
            </a:r>
            <a:r>
              <a:rPr sz="1400" spc="-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str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relations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7346" y="4258055"/>
            <a:ext cx="1920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Kn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wl</a:t>
            </a:r>
            <a:r>
              <a:rPr sz="1800" b="1" spc="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434953"/>
                </a:solidFill>
                <a:latin typeface="Calibri"/>
                <a:cs typeface="Calibri"/>
              </a:rPr>
              <a:t>ansfer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7346" y="4512096"/>
            <a:ext cx="202374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Tea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ch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r>
              <a:rPr sz="14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ra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Evalu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ation</a:t>
            </a:r>
            <a:r>
              <a:rPr sz="14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th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ods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Le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arni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chn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ogies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esear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iss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34953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6139" y="3488563"/>
            <a:ext cx="1699260" cy="1996439"/>
          </a:xfrm>
          <a:custGeom>
            <a:avLst/>
            <a:gdLst/>
            <a:ahLst/>
            <a:cxnLst/>
            <a:rect l="l" t="t" r="r" b="b"/>
            <a:pathLst>
              <a:path w="1699259" h="1996439">
                <a:moveTo>
                  <a:pt x="13970" y="0"/>
                </a:moveTo>
                <a:lnTo>
                  <a:pt x="0" y="0"/>
                </a:lnTo>
                <a:lnTo>
                  <a:pt x="54101" y="28701"/>
                </a:lnTo>
                <a:lnTo>
                  <a:pt x="104012" y="62611"/>
                </a:lnTo>
                <a:lnTo>
                  <a:pt x="151257" y="100329"/>
                </a:lnTo>
                <a:lnTo>
                  <a:pt x="192786" y="142112"/>
                </a:lnTo>
                <a:lnTo>
                  <a:pt x="233044" y="188975"/>
                </a:lnTo>
                <a:lnTo>
                  <a:pt x="266318" y="235966"/>
                </a:lnTo>
                <a:lnTo>
                  <a:pt x="298195" y="289432"/>
                </a:lnTo>
                <a:lnTo>
                  <a:pt x="327279" y="344169"/>
                </a:lnTo>
                <a:lnTo>
                  <a:pt x="352297" y="401574"/>
                </a:lnTo>
                <a:lnTo>
                  <a:pt x="374522" y="461518"/>
                </a:lnTo>
                <a:lnTo>
                  <a:pt x="393954" y="524129"/>
                </a:lnTo>
                <a:lnTo>
                  <a:pt x="410590" y="588010"/>
                </a:lnTo>
                <a:lnTo>
                  <a:pt x="424434" y="653161"/>
                </a:lnTo>
                <a:lnTo>
                  <a:pt x="435483" y="719582"/>
                </a:lnTo>
                <a:lnTo>
                  <a:pt x="443864" y="788669"/>
                </a:lnTo>
                <a:lnTo>
                  <a:pt x="452119" y="856488"/>
                </a:lnTo>
                <a:lnTo>
                  <a:pt x="456311" y="925576"/>
                </a:lnTo>
                <a:lnTo>
                  <a:pt x="460502" y="993394"/>
                </a:lnTo>
                <a:lnTo>
                  <a:pt x="460502" y="1198118"/>
                </a:lnTo>
                <a:lnTo>
                  <a:pt x="457708" y="1265809"/>
                </a:lnTo>
                <a:lnTo>
                  <a:pt x="449326" y="1396238"/>
                </a:lnTo>
                <a:lnTo>
                  <a:pt x="443864" y="1458849"/>
                </a:lnTo>
                <a:lnTo>
                  <a:pt x="435483" y="1518793"/>
                </a:lnTo>
                <a:lnTo>
                  <a:pt x="430021" y="1576070"/>
                </a:lnTo>
                <a:lnTo>
                  <a:pt x="421639" y="1632204"/>
                </a:lnTo>
                <a:lnTo>
                  <a:pt x="414655" y="1684274"/>
                </a:lnTo>
                <a:lnTo>
                  <a:pt x="407796" y="1733931"/>
                </a:lnTo>
                <a:lnTo>
                  <a:pt x="399414" y="1779524"/>
                </a:lnTo>
                <a:lnTo>
                  <a:pt x="392557" y="1821180"/>
                </a:lnTo>
                <a:lnTo>
                  <a:pt x="385571" y="1860296"/>
                </a:lnTo>
                <a:lnTo>
                  <a:pt x="378587" y="1895475"/>
                </a:lnTo>
                <a:lnTo>
                  <a:pt x="371729" y="1924177"/>
                </a:lnTo>
                <a:lnTo>
                  <a:pt x="367538" y="1948942"/>
                </a:lnTo>
                <a:lnTo>
                  <a:pt x="363346" y="1968500"/>
                </a:lnTo>
                <a:lnTo>
                  <a:pt x="359283" y="1982851"/>
                </a:lnTo>
                <a:lnTo>
                  <a:pt x="357886" y="1991995"/>
                </a:lnTo>
                <a:lnTo>
                  <a:pt x="488188" y="1937258"/>
                </a:lnTo>
                <a:lnTo>
                  <a:pt x="610235" y="1878584"/>
                </a:lnTo>
                <a:lnTo>
                  <a:pt x="723900" y="1821180"/>
                </a:lnTo>
                <a:lnTo>
                  <a:pt x="829310" y="1762506"/>
                </a:lnTo>
                <a:lnTo>
                  <a:pt x="927862" y="1705229"/>
                </a:lnTo>
                <a:lnTo>
                  <a:pt x="1017905" y="1647825"/>
                </a:lnTo>
                <a:lnTo>
                  <a:pt x="1101216" y="1590420"/>
                </a:lnTo>
                <a:lnTo>
                  <a:pt x="1177416" y="1535684"/>
                </a:lnTo>
                <a:lnTo>
                  <a:pt x="1245362" y="1480947"/>
                </a:lnTo>
                <a:lnTo>
                  <a:pt x="1307845" y="1426210"/>
                </a:lnTo>
                <a:lnTo>
                  <a:pt x="1364614" y="1374013"/>
                </a:lnTo>
                <a:lnTo>
                  <a:pt x="1415922" y="1320673"/>
                </a:lnTo>
                <a:lnTo>
                  <a:pt x="1461769" y="1271016"/>
                </a:lnTo>
                <a:lnTo>
                  <a:pt x="1503299" y="1222883"/>
                </a:lnTo>
                <a:lnTo>
                  <a:pt x="1537969" y="1174623"/>
                </a:lnTo>
                <a:lnTo>
                  <a:pt x="1568450" y="1130300"/>
                </a:lnTo>
                <a:lnTo>
                  <a:pt x="1594865" y="1087247"/>
                </a:lnTo>
                <a:lnTo>
                  <a:pt x="1618488" y="1045591"/>
                </a:lnTo>
                <a:lnTo>
                  <a:pt x="1637791" y="1006475"/>
                </a:lnTo>
                <a:lnTo>
                  <a:pt x="1654429" y="969899"/>
                </a:lnTo>
                <a:lnTo>
                  <a:pt x="1676654" y="904748"/>
                </a:lnTo>
                <a:lnTo>
                  <a:pt x="1690496" y="850011"/>
                </a:lnTo>
                <a:lnTo>
                  <a:pt x="1694688" y="827786"/>
                </a:lnTo>
                <a:lnTo>
                  <a:pt x="1698879" y="806957"/>
                </a:lnTo>
                <a:lnTo>
                  <a:pt x="1698879" y="760094"/>
                </a:lnTo>
                <a:lnTo>
                  <a:pt x="1696085" y="748284"/>
                </a:lnTo>
                <a:lnTo>
                  <a:pt x="1694688" y="731393"/>
                </a:lnTo>
                <a:lnTo>
                  <a:pt x="1690496" y="680466"/>
                </a:lnTo>
                <a:lnTo>
                  <a:pt x="1653159" y="611378"/>
                </a:lnTo>
                <a:lnTo>
                  <a:pt x="1617090" y="557911"/>
                </a:lnTo>
                <a:lnTo>
                  <a:pt x="1572640" y="508381"/>
                </a:lnTo>
                <a:lnTo>
                  <a:pt x="1526920" y="461518"/>
                </a:lnTo>
                <a:lnTo>
                  <a:pt x="1474215" y="417194"/>
                </a:lnTo>
                <a:lnTo>
                  <a:pt x="1420114" y="375412"/>
                </a:lnTo>
                <a:lnTo>
                  <a:pt x="1361820" y="337693"/>
                </a:lnTo>
                <a:lnTo>
                  <a:pt x="1299464" y="302513"/>
                </a:lnTo>
                <a:lnTo>
                  <a:pt x="1235710" y="268605"/>
                </a:lnTo>
                <a:lnTo>
                  <a:pt x="1170559" y="238632"/>
                </a:lnTo>
                <a:lnTo>
                  <a:pt x="1103884" y="211200"/>
                </a:lnTo>
                <a:lnTo>
                  <a:pt x="1034541" y="183769"/>
                </a:lnTo>
                <a:lnTo>
                  <a:pt x="965200" y="160400"/>
                </a:lnTo>
                <a:lnTo>
                  <a:pt x="894588" y="139445"/>
                </a:lnTo>
                <a:lnTo>
                  <a:pt x="825245" y="119887"/>
                </a:lnTo>
                <a:lnTo>
                  <a:pt x="686562" y="86106"/>
                </a:lnTo>
                <a:lnTo>
                  <a:pt x="550671" y="59944"/>
                </a:lnTo>
                <a:lnTo>
                  <a:pt x="485393" y="49529"/>
                </a:lnTo>
                <a:lnTo>
                  <a:pt x="424434" y="39115"/>
                </a:lnTo>
                <a:lnTo>
                  <a:pt x="363346" y="31241"/>
                </a:lnTo>
                <a:lnTo>
                  <a:pt x="307975" y="23495"/>
                </a:lnTo>
                <a:lnTo>
                  <a:pt x="205359" y="13081"/>
                </a:lnTo>
                <a:lnTo>
                  <a:pt x="159512" y="9144"/>
                </a:lnTo>
                <a:lnTo>
                  <a:pt x="85979" y="3937"/>
                </a:lnTo>
                <a:lnTo>
                  <a:pt x="55499" y="2666"/>
                </a:lnTo>
                <a:lnTo>
                  <a:pt x="32003" y="1270"/>
                </a:lnTo>
                <a:lnTo>
                  <a:pt x="1397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5127" y="2021967"/>
            <a:ext cx="2284095" cy="1559560"/>
          </a:xfrm>
          <a:custGeom>
            <a:avLst/>
            <a:gdLst/>
            <a:ahLst/>
            <a:cxnLst/>
            <a:rect l="l" t="t" r="r" b="b"/>
            <a:pathLst>
              <a:path w="2284095" h="1559560">
                <a:moveTo>
                  <a:pt x="2196592" y="0"/>
                </a:moveTo>
                <a:lnTo>
                  <a:pt x="2172970" y="0"/>
                </a:lnTo>
                <a:lnTo>
                  <a:pt x="2146680" y="1270"/>
                </a:lnTo>
                <a:lnTo>
                  <a:pt x="2060702" y="11684"/>
                </a:lnTo>
                <a:lnTo>
                  <a:pt x="1998345" y="23495"/>
                </a:lnTo>
                <a:lnTo>
                  <a:pt x="1966340" y="31242"/>
                </a:lnTo>
                <a:lnTo>
                  <a:pt x="1935861" y="37846"/>
                </a:lnTo>
                <a:lnTo>
                  <a:pt x="1874901" y="53467"/>
                </a:lnTo>
                <a:lnTo>
                  <a:pt x="1845690" y="59944"/>
                </a:lnTo>
                <a:lnTo>
                  <a:pt x="1818005" y="67818"/>
                </a:lnTo>
                <a:lnTo>
                  <a:pt x="1793113" y="75565"/>
                </a:lnTo>
                <a:lnTo>
                  <a:pt x="1769490" y="82169"/>
                </a:lnTo>
                <a:lnTo>
                  <a:pt x="1747265" y="87375"/>
                </a:lnTo>
                <a:lnTo>
                  <a:pt x="1712595" y="99060"/>
                </a:lnTo>
                <a:lnTo>
                  <a:pt x="1697355" y="102997"/>
                </a:lnTo>
                <a:lnTo>
                  <a:pt x="1687702" y="106934"/>
                </a:lnTo>
                <a:lnTo>
                  <a:pt x="1682114" y="108204"/>
                </a:lnTo>
                <a:lnTo>
                  <a:pt x="1677924" y="109474"/>
                </a:lnTo>
                <a:lnTo>
                  <a:pt x="1669669" y="115950"/>
                </a:lnTo>
                <a:lnTo>
                  <a:pt x="1655699" y="123825"/>
                </a:lnTo>
                <a:lnTo>
                  <a:pt x="1639062" y="134238"/>
                </a:lnTo>
                <a:lnTo>
                  <a:pt x="1590548" y="162941"/>
                </a:lnTo>
                <a:lnTo>
                  <a:pt x="1561464" y="182499"/>
                </a:lnTo>
                <a:lnTo>
                  <a:pt x="1528190" y="202057"/>
                </a:lnTo>
                <a:lnTo>
                  <a:pt x="1451864" y="248920"/>
                </a:lnTo>
                <a:lnTo>
                  <a:pt x="1408938" y="276352"/>
                </a:lnTo>
                <a:lnTo>
                  <a:pt x="1363090" y="302387"/>
                </a:lnTo>
                <a:lnTo>
                  <a:pt x="1315974" y="331088"/>
                </a:lnTo>
                <a:lnTo>
                  <a:pt x="1266063" y="362458"/>
                </a:lnTo>
                <a:lnTo>
                  <a:pt x="1214755" y="392430"/>
                </a:lnTo>
                <a:lnTo>
                  <a:pt x="1052449" y="491490"/>
                </a:lnTo>
                <a:lnTo>
                  <a:pt x="827913" y="624459"/>
                </a:lnTo>
                <a:lnTo>
                  <a:pt x="771017" y="656971"/>
                </a:lnTo>
                <a:lnTo>
                  <a:pt x="661415" y="722249"/>
                </a:lnTo>
                <a:lnTo>
                  <a:pt x="607313" y="752221"/>
                </a:lnTo>
                <a:lnTo>
                  <a:pt x="506095" y="809498"/>
                </a:lnTo>
                <a:lnTo>
                  <a:pt x="457581" y="838200"/>
                </a:lnTo>
                <a:lnTo>
                  <a:pt x="410463" y="862965"/>
                </a:lnTo>
                <a:lnTo>
                  <a:pt x="367411" y="886460"/>
                </a:lnTo>
                <a:lnTo>
                  <a:pt x="325882" y="908685"/>
                </a:lnTo>
                <a:lnTo>
                  <a:pt x="287020" y="928243"/>
                </a:lnTo>
                <a:lnTo>
                  <a:pt x="210693" y="968629"/>
                </a:lnTo>
                <a:lnTo>
                  <a:pt x="171958" y="993394"/>
                </a:lnTo>
                <a:lnTo>
                  <a:pt x="137287" y="1018159"/>
                </a:lnTo>
                <a:lnTo>
                  <a:pt x="106680" y="1046861"/>
                </a:lnTo>
                <a:lnTo>
                  <a:pt x="78994" y="1074166"/>
                </a:lnTo>
                <a:lnTo>
                  <a:pt x="55372" y="1104138"/>
                </a:lnTo>
                <a:lnTo>
                  <a:pt x="20700" y="1165479"/>
                </a:lnTo>
                <a:lnTo>
                  <a:pt x="1270" y="1228090"/>
                </a:lnTo>
                <a:lnTo>
                  <a:pt x="0" y="1259332"/>
                </a:lnTo>
                <a:lnTo>
                  <a:pt x="1270" y="1290574"/>
                </a:lnTo>
                <a:lnTo>
                  <a:pt x="16637" y="1349248"/>
                </a:lnTo>
                <a:lnTo>
                  <a:pt x="49911" y="1405382"/>
                </a:lnTo>
                <a:lnTo>
                  <a:pt x="102615" y="1454912"/>
                </a:lnTo>
                <a:lnTo>
                  <a:pt x="137287" y="1478280"/>
                </a:lnTo>
                <a:lnTo>
                  <a:pt x="174625" y="1496568"/>
                </a:lnTo>
                <a:lnTo>
                  <a:pt x="219075" y="1514856"/>
                </a:lnTo>
                <a:lnTo>
                  <a:pt x="268986" y="1530477"/>
                </a:lnTo>
                <a:lnTo>
                  <a:pt x="321690" y="1542161"/>
                </a:lnTo>
                <a:lnTo>
                  <a:pt x="381253" y="1551305"/>
                </a:lnTo>
                <a:lnTo>
                  <a:pt x="446532" y="1556512"/>
                </a:lnTo>
                <a:lnTo>
                  <a:pt x="515874" y="1559179"/>
                </a:lnTo>
                <a:lnTo>
                  <a:pt x="594868" y="1557909"/>
                </a:lnTo>
                <a:lnTo>
                  <a:pt x="672592" y="1555242"/>
                </a:lnTo>
                <a:lnTo>
                  <a:pt x="823722" y="1542161"/>
                </a:lnTo>
                <a:lnTo>
                  <a:pt x="969263" y="1521333"/>
                </a:lnTo>
                <a:lnTo>
                  <a:pt x="1038606" y="1509649"/>
                </a:lnTo>
                <a:lnTo>
                  <a:pt x="1171828" y="1480947"/>
                </a:lnTo>
                <a:lnTo>
                  <a:pt x="1293749" y="1449705"/>
                </a:lnTo>
                <a:lnTo>
                  <a:pt x="1349248" y="1433957"/>
                </a:lnTo>
                <a:lnTo>
                  <a:pt x="1401952" y="1418336"/>
                </a:lnTo>
                <a:lnTo>
                  <a:pt x="1451864" y="1402715"/>
                </a:lnTo>
                <a:lnTo>
                  <a:pt x="1499108" y="1387094"/>
                </a:lnTo>
                <a:lnTo>
                  <a:pt x="1540637" y="1372743"/>
                </a:lnTo>
                <a:lnTo>
                  <a:pt x="1579499" y="1358392"/>
                </a:lnTo>
                <a:lnTo>
                  <a:pt x="1612773" y="1346708"/>
                </a:lnTo>
                <a:lnTo>
                  <a:pt x="1641856" y="1334897"/>
                </a:lnTo>
                <a:lnTo>
                  <a:pt x="1665477" y="1324483"/>
                </a:lnTo>
                <a:lnTo>
                  <a:pt x="1686306" y="1316736"/>
                </a:lnTo>
                <a:lnTo>
                  <a:pt x="1698752" y="1311529"/>
                </a:lnTo>
                <a:lnTo>
                  <a:pt x="1711198" y="1306195"/>
                </a:lnTo>
                <a:lnTo>
                  <a:pt x="1712595" y="1220216"/>
                </a:lnTo>
                <a:lnTo>
                  <a:pt x="1719580" y="1139444"/>
                </a:lnTo>
                <a:lnTo>
                  <a:pt x="1727835" y="1062482"/>
                </a:lnTo>
                <a:lnTo>
                  <a:pt x="1737614" y="990727"/>
                </a:lnTo>
                <a:lnTo>
                  <a:pt x="1751457" y="924306"/>
                </a:lnTo>
                <a:lnTo>
                  <a:pt x="1766697" y="860425"/>
                </a:lnTo>
                <a:lnTo>
                  <a:pt x="1784731" y="800481"/>
                </a:lnTo>
                <a:lnTo>
                  <a:pt x="1802764" y="744347"/>
                </a:lnTo>
                <a:lnTo>
                  <a:pt x="1826387" y="689610"/>
                </a:lnTo>
                <a:lnTo>
                  <a:pt x="1849882" y="638810"/>
                </a:lnTo>
                <a:lnTo>
                  <a:pt x="1874901" y="590550"/>
                </a:lnTo>
                <a:lnTo>
                  <a:pt x="1902587" y="543560"/>
                </a:lnTo>
                <a:lnTo>
                  <a:pt x="1931670" y="497967"/>
                </a:lnTo>
                <a:lnTo>
                  <a:pt x="1996948" y="410591"/>
                </a:lnTo>
                <a:lnTo>
                  <a:pt x="2030222" y="368935"/>
                </a:lnTo>
                <a:lnTo>
                  <a:pt x="2066290" y="325882"/>
                </a:lnTo>
                <a:lnTo>
                  <a:pt x="2142490" y="241173"/>
                </a:lnTo>
                <a:lnTo>
                  <a:pt x="2182749" y="198120"/>
                </a:lnTo>
                <a:lnTo>
                  <a:pt x="2223007" y="153797"/>
                </a:lnTo>
                <a:lnTo>
                  <a:pt x="2263140" y="102997"/>
                </a:lnTo>
                <a:lnTo>
                  <a:pt x="2282571" y="63881"/>
                </a:lnTo>
                <a:lnTo>
                  <a:pt x="2283968" y="49530"/>
                </a:lnTo>
                <a:lnTo>
                  <a:pt x="2282571" y="36449"/>
                </a:lnTo>
                <a:lnTo>
                  <a:pt x="2253488" y="9144"/>
                </a:lnTo>
                <a:lnTo>
                  <a:pt x="2217420" y="1270"/>
                </a:lnTo>
                <a:lnTo>
                  <a:pt x="21965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3729" y="1956816"/>
            <a:ext cx="2281174" cy="128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8061" y="2153666"/>
            <a:ext cx="1424305" cy="1392555"/>
          </a:xfrm>
          <a:custGeom>
            <a:avLst/>
            <a:gdLst/>
            <a:ahLst/>
            <a:cxnLst/>
            <a:rect l="l" t="t" r="r" b="b"/>
            <a:pathLst>
              <a:path w="1424304" h="1392554">
                <a:moveTo>
                  <a:pt x="1420798" y="1138047"/>
                </a:moveTo>
                <a:lnTo>
                  <a:pt x="507491" y="1138047"/>
                </a:lnTo>
                <a:lnTo>
                  <a:pt x="593470" y="1139317"/>
                </a:lnTo>
                <a:lnTo>
                  <a:pt x="671194" y="1141984"/>
                </a:lnTo>
                <a:lnTo>
                  <a:pt x="745997" y="1145921"/>
                </a:lnTo>
                <a:lnTo>
                  <a:pt x="814069" y="1153668"/>
                </a:lnTo>
                <a:lnTo>
                  <a:pt x="938784" y="1169289"/>
                </a:lnTo>
                <a:lnTo>
                  <a:pt x="994283" y="1179830"/>
                </a:lnTo>
                <a:lnTo>
                  <a:pt x="1045590" y="1191514"/>
                </a:lnTo>
                <a:lnTo>
                  <a:pt x="1092708" y="1203198"/>
                </a:lnTo>
                <a:lnTo>
                  <a:pt x="1135761" y="1216279"/>
                </a:lnTo>
                <a:lnTo>
                  <a:pt x="1210564" y="1243584"/>
                </a:lnTo>
                <a:lnTo>
                  <a:pt x="1270254" y="1271016"/>
                </a:lnTo>
                <a:lnTo>
                  <a:pt x="1318767" y="1299718"/>
                </a:lnTo>
                <a:lnTo>
                  <a:pt x="1339595" y="1312799"/>
                </a:lnTo>
                <a:lnTo>
                  <a:pt x="1356233" y="1325753"/>
                </a:lnTo>
                <a:lnTo>
                  <a:pt x="1371472" y="1338834"/>
                </a:lnTo>
                <a:lnTo>
                  <a:pt x="1383918" y="1349248"/>
                </a:lnTo>
                <a:lnTo>
                  <a:pt x="1392301" y="1359662"/>
                </a:lnTo>
                <a:lnTo>
                  <a:pt x="1400556" y="1368806"/>
                </a:lnTo>
                <a:lnTo>
                  <a:pt x="1407540" y="1376680"/>
                </a:lnTo>
                <a:lnTo>
                  <a:pt x="1411732" y="1383157"/>
                </a:lnTo>
                <a:lnTo>
                  <a:pt x="1415922" y="1387094"/>
                </a:lnTo>
                <a:lnTo>
                  <a:pt x="1417319" y="1390904"/>
                </a:lnTo>
                <a:lnTo>
                  <a:pt x="1417319" y="1392301"/>
                </a:lnTo>
                <a:lnTo>
                  <a:pt x="1422781" y="1298448"/>
                </a:lnTo>
                <a:lnTo>
                  <a:pt x="1424178" y="1208405"/>
                </a:lnTo>
                <a:lnTo>
                  <a:pt x="1420798" y="1138047"/>
                </a:lnTo>
                <a:close/>
              </a:path>
              <a:path w="1424304" h="1392554">
                <a:moveTo>
                  <a:pt x="711327" y="0"/>
                </a:moveTo>
                <a:lnTo>
                  <a:pt x="667004" y="0"/>
                </a:lnTo>
                <a:lnTo>
                  <a:pt x="624078" y="6476"/>
                </a:lnTo>
                <a:lnTo>
                  <a:pt x="582421" y="20828"/>
                </a:lnTo>
                <a:lnTo>
                  <a:pt x="542163" y="40386"/>
                </a:lnTo>
                <a:lnTo>
                  <a:pt x="503428" y="65150"/>
                </a:lnTo>
                <a:lnTo>
                  <a:pt x="465963" y="95123"/>
                </a:lnTo>
                <a:lnTo>
                  <a:pt x="429894" y="130301"/>
                </a:lnTo>
                <a:lnTo>
                  <a:pt x="398017" y="168148"/>
                </a:lnTo>
                <a:lnTo>
                  <a:pt x="364743" y="209804"/>
                </a:lnTo>
                <a:lnTo>
                  <a:pt x="332739" y="255524"/>
                </a:lnTo>
                <a:lnTo>
                  <a:pt x="302260" y="303657"/>
                </a:lnTo>
                <a:lnTo>
                  <a:pt x="274573" y="353187"/>
                </a:lnTo>
                <a:lnTo>
                  <a:pt x="248158" y="406654"/>
                </a:lnTo>
                <a:lnTo>
                  <a:pt x="221868" y="461391"/>
                </a:lnTo>
                <a:lnTo>
                  <a:pt x="174752" y="569595"/>
                </a:lnTo>
                <a:lnTo>
                  <a:pt x="152526" y="625729"/>
                </a:lnTo>
                <a:lnTo>
                  <a:pt x="134492" y="681736"/>
                </a:lnTo>
                <a:lnTo>
                  <a:pt x="115062" y="736473"/>
                </a:lnTo>
                <a:lnTo>
                  <a:pt x="98425" y="788670"/>
                </a:lnTo>
                <a:lnTo>
                  <a:pt x="81787" y="839470"/>
                </a:lnTo>
                <a:lnTo>
                  <a:pt x="67945" y="890397"/>
                </a:lnTo>
                <a:lnTo>
                  <a:pt x="55499" y="937260"/>
                </a:lnTo>
                <a:lnTo>
                  <a:pt x="44323" y="980313"/>
                </a:lnTo>
                <a:lnTo>
                  <a:pt x="33274" y="1020699"/>
                </a:lnTo>
                <a:lnTo>
                  <a:pt x="23495" y="1057275"/>
                </a:lnTo>
                <a:lnTo>
                  <a:pt x="16637" y="1088517"/>
                </a:lnTo>
                <a:lnTo>
                  <a:pt x="11049" y="1115949"/>
                </a:lnTo>
                <a:lnTo>
                  <a:pt x="6858" y="1138047"/>
                </a:lnTo>
                <a:lnTo>
                  <a:pt x="2793" y="1153668"/>
                </a:lnTo>
                <a:lnTo>
                  <a:pt x="1397" y="1164082"/>
                </a:lnTo>
                <a:lnTo>
                  <a:pt x="0" y="1168019"/>
                </a:lnTo>
                <a:lnTo>
                  <a:pt x="113664" y="1156335"/>
                </a:lnTo>
                <a:lnTo>
                  <a:pt x="220471" y="1148461"/>
                </a:lnTo>
                <a:lnTo>
                  <a:pt x="323088" y="1141984"/>
                </a:lnTo>
                <a:lnTo>
                  <a:pt x="417448" y="1139317"/>
                </a:lnTo>
                <a:lnTo>
                  <a:pt x="507491" y="1138047"/>
                </a:lnTo>
                <a:lnTo>
                  <a:pt x="1420798" y="1138047"/>
                </a:lnTo>
                <a:lnTo>
                  <a:pt x="1419987" y="1121156"/>
                </a:lnTo>
                <a:lnTo>
                  <a:pt x="1413129" y="1038987"/>
                </a:lnTo>
                <a:lnTo>
                  <a:pt x="1400556" y="959485"/>
                </a:lnTo>
                <a:lnTo>
                  <a:pt x="1386713" y="885189"/>
                </a:lnTo>
                <a:lnTo>
                  <a:pt x="1368679" y="812164"/>
                </a:lnTo>
                <a:lnTo>
                  <a:pt x="1347978" y="744347"/>
                </a:lnTo>
                <a:lnTo>
                  <a:pt x="1324356" y="679196"/>
                </a:lnTo>
                <a:lnTo>
                  <a:pt x="1299337" y="619251"/>
                </a:lnTo>
                <a:lnTo>
                  <a:pt x="1271651" y="561848"/>
                </a:lnTo>
                <a:lnTo>
                  <a:pt x="1242567" y="507111"/>
                </a:lnTo>
                <a:lnTo>
                  <a:pt x="1211961" y="454913"/>
                </a:lnTo>
                <a:lnTo>
                  <a:pt x="1180084" y="406654"/>
                </a:lnTo>
                <a:lnTo>
                  <a:pt x="1146810" y="361061"/>
                </a:lnTo>
                <a:lnTo>
                  <a:pt x="1113536" y="319405"/>
                </a:lnTo>
                <a:lnTo>
                  <a:pt x="1078864" y="280288"/>
                </a:lnTo>
                <a:lnTo>
                  <a:pt x="1044193" y="243712"/>
                </a:lnTo>
                <a:lnTo>
                  <a:pt x="1010919" y="209804"/>
                </a:lnTo>
                <a:lnTo>
                  <a:pt x="976248" y="179832"/>
                </a:lnTo>
                <a:lnTo>
                  <a:pt x="944371" y="151130"/>
                </a:lnTo>
                <a:lnTo>
                  <a:pt x="912494" y="126364"/>
                </a:lnTo>
                <a:lnTo>
                  <a:pt x="882014" y="102997"/>
                </a:lnTo>
                <a:lnTo>
                  <a:pt x="802893" y="49530"/>
                </a:lnTo>
                <a:lnTo>
                  <a:pt x="759967" y="24764"/>
                </a:lnTo>
                <a:lnTo>
                  <a:pt x="729361" y="9017"/>
                </a:lnTo>
                <a:lnTo>
                  <a:pt x="719709" y="3810"/>
                </a:lnTo>
                <a:lnTo>
                  <a:pt x="711327" y="0"/>
                </a:lnTo>
                <a:close/>
              </a:path>
            </a:pathLst>
          </a:custGeom>
          <a:solidFill>
            <a:srgbClr val="DB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37120" y="2153666"/>
            <a:ext cx="1292478" cy="182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9475" y="4153408"/>
            <a:ext cx="2197989" cy="1482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2367" y="3488563"/>
            <a:ext cx="1697989" cy="1951989"/>
          </a:xfrm>
          <a:custGeom>
            <a:avLst/>
            <a:gdLst/>
            <a:ahLst/>
            <a:cxnLst/>
            <a:rect l="l" t="t" r="r" b="b"/>
            <a:pathLst>
              <a:path w="1697989" h="1951989">
                <a:moveTo>
                  <a:pt x="0" y="384556"/>
                </a:moveTo>
                <a:lnTo>
                  <a:pt x="1397" y="388493"/>
                </a:lnTo>
                <a:lnTo>
                  <a:pt x="2794" y="397637"/>
                </a:lnTo>
                <a:lnTo>
                  <a:pt x="8382" y="414528"/>
                </a:lnTo>
                <a:lnTo>
                  <a:pt x="13970" y="438023"/>
                </a:lnTo>
                <a:lnTo>
                  <a:pt x="22225" y="466725"/>
                </a:lnTo>
                <a:lnTo>
                  <a:pt x="32004" y="499363"/>
                </a:lnTo>
                <a:lnTo>
                  <a:pt x="41656" y="537082"/>
                </a:lnTo>
                <a:lnTo>
                  <a:pt x="55499" y="580136"/>
                </a:lnTo>
                <a:lnTo>
                  <a:pt x="69342" y="627126"/>
                </a:lnTo>
                <a:lnTo>
                  <a:pt x="84709" y="676656"/>
                </a:lnTo>
                <a:lnTo>
                  <a:pt x="101346" y="729995"/>
                </a:lnTo>
                <a:lnTo>
                  <a:pt x="120650" y="787400"/>
                </a:lnTo>
                <a:lnTo>
                  <a:pt x="138684" y="844804"/>
                </a:lnTo>
                <a:lnTo>
                  <a:pt x="160909" y="906018"/>
                </a:lnTo>
                <a:lnTo>
                  <a:pt x="183134" y="968629"/>
                </a:lnTo>
                <a:lnTo>
                  <a:pt x="230251" y="1096391"/>
                </a:lnTo>
                <a:lnTo>
                  <a:pt x="256667" y="1160272"/>
                </a:lnTo>
                <a:lnTo>
                  <a:pt x="282956" y="1226693"/>
                </a:lnTo>
                <a:lnTo>
                  <a:pt x="310642" y="1289304"/>
                </a:lnTo>
                <a:lnTo>
                  <a:pt x="339852" y="1354455"/>
                </a:lnTo>
                <a:lnTo>
                  <a:pt x="368935" y="1417066"/>
                </a:lnTo>
                <a:lnTo>
                  <a:pt x="399415" y="1477010"/>
                </a:lnTo>
                <a:lnTo>
                  <a:pt x="431292" y="1535684"/>
                </a:lnTo>
                <a:lnTo>
                  <a:pt x="463296" y="1593088"/>
                </a:lnTo>
                <a:lnTo>
                  <a:pt x="496570" y="1647825"/>
                </a:lnTo>
                <a:lnTo>
                  <a:pt x="529844" y="1698625"/>
                </a:lnTo>
                <a:lnTo>
                  <a:pt x="563118" y="1745614"/>
                </a:lnTo>
                <a:lnTo>
                  <a:pt x="597789" y="1789938"/>
                </a:lnTo>
                <a:lnTo>
                  <a:pt x="633857" y="1829053"/>
                </a:lnTo>
                <a:lnTo>
                  <a:pt x="668528" y="1862963"/>
                </a:lnTo>
                <a:lnTo>
                  <a:pt x="704596" y="1891664"/>
                </a:lnTo>
                <a:lnTo>
                  <a:pt x="741934" y="1916430"/>
                </a:lnTo>
                <a:lnTo>
                  <a:pt x="779399" y="1934590"/>
                </a:lnTo>
                <a:lnTo>
                  <a:pt x="854329" y="1951609"/>
                </a:lnTo>
                <a:lnTo>
                  <a:pt x="891794" y="1948942"/>
                </a:lnTo>
                <a:lnTo>
                  <a:pt x="965060" y="1948942"/>
                </a:lnTo>
                <a:lnTo>
                  <a:pt x="974979" y="1947672"/>
                </a:lnTo>
                <a:lnTo>
                  <a:pt x="1023493" y="1939798"/>
                </a:lnTo>
                <a:lnTo>
                  <a:pt x="1051179" y="1933321"/>
                </a:lnTo>
                <a:lnTo>
                  <a:pt x="1080389" y="1922907"/>
                </a:lnTo>
                <a:lnTo>
                  <a:pt x="1110869" y="1912493"/>
                </a:lnTo>
                <a:lnTo>
                  <a:pt x="1176020" y="1881251"/>
                </a:lnTo>
                <a:lnTo>
                  <a:pt x="1210691" y="1860296"/>
                </a:lnTo>
                <a:lnTo>
                  <a:pt x="1245362" y="1835531"/>
                </a:lnTo>
                <a:lnTo>
                  <a:pt x="1280033" y="1806828"/>
                </a:lnTo>
                <a:lnTo>
                  <a:pt x="1316101" y="1775587"/>
                </a:lnTo>
                <a:lnTo>
                  <a:pt x="1353566" y="1737741"/>
                </a:lnTo>
                <a:lnTo>
                  <a:pt x="1388237" y="1697355"/>
                </a:lnTo>
                <a:lnTo>
                  <a:pt x="1422908" y="1650492"/>
                </a:lnTo>
                <a:lnTo>
                  <a:pt x="1458976" y="1598295"/>
                </a:lnTo>
                <a:lnTo>
                  <a:pt x="1492250" y="1542288"/>
                </a:lnTo>
                <a:lnTo>
                  <a:pt x="1524127" y="1478407"/>
                </a:lnTo>
                <a:lnTo>
                  <a:pt x="1557401" y="1409319"/>
                </a:lnTo>
                <a:lnTo>
                  <a:pt x="1587881" y="1333627"/>
                </a:lnTo>
                <a:lnTo>
                  <a:pt x="1615694" y="1251458"/>
                </a:lnTo>
                <a:lnTo>
                  <a:pt x="1643380" y="1159002"/>
                </a:lnTo>
                <a:lnTo>
                  <a:pt x="1664208" y="1071626"/>
                </a:lnTo>
                <a:lnTo>
                  <a:pt x="1679448" y="985519"/>
                </a:lnTo>
                <a:lnTo>
                  <a:pt x="1690497" y="903478"/>
                </a:lnTo>
                <a:lnTo>
                  <a:pt x="1696085" y="823976"/>
                </a:lnTo>
                <a:lnTo>
                  <a:pt x="1697482" y="748284"/>
                </a:lnTo>
                <a:lnTo>
                  <a:pt x="1696085" y="675259"/>
                </a:lnTo>
                <a:lnTo>
                  <a:pt x="1689100" y="604901"/>
                </a:lnTo>
                <a:lnTo>
                  <a:pt x="1679448" y="539750"/>
                </a:lnTo>
                <a:lnTo>
                  <a:pt x="1668399" y="477138"/>
                </a:lnTo>
                <a:lnTo>
                  <a:pt x="1654429" y="418464"/>
                </a:lnTo>
                <a:lnTo>
                  <a:pt x="1652882" y="413257"/>
                </a:lnTo>
                <a:lnTo>
                  <a:pt x="253873" y="413257"/>
                </a:lnTo>
                <a:lnTo>
                  <a:pt x="171958" y="408050"/>
                </a:lnTo>
                <a:lnTo>
                  <a:pt x="85979" y="398906"/>
                </a:lnTo>
                <a:lnTo>
                  <a:pt x="0" y="384556"/>
                </a:lnTo>
                <a:close/>
              </a:path>
              <a:path w="1697989" h="1951989">
                <a:moveTo>
                  <a:pt x="965060" y="1948942"/>
                </a:moveTo>
                <a:lnTo>
                  <a:pt x="894588" y="1948942"/>
                </a:lnTo>
                <a:lnTo>
                  <a:pt x="898652" y="1950339"/>
                </a:lnTo>
                <a:lnTo>
                  <a:pt x="908431" y="1950339"/>
                </a:lnTo>
                <a:lnTo>
                  <a:pt x="920877" y="1951609"/>
                </a:lnTo>
                <a:lnTo>
                  <a:pt x="936117" y="1951609"/>
                </a:lnTo>
                <a:lnTo>
                  <a:pt x="954151" y="1950339"/>
                </a:lnTo>
                <a:lnTo>
                  <a:pt x="965060" y="1948942"/>
                </a:lnTo>
                <a:close/>
              </a:path>
              <a:path w="1697989" h="1951989">
                <a:moveTo>
                  <a:pt x="1454785" y="0"/>
                </a:moveTo>
                <a:lnTo>
                  <a:pt x="1451991" y="2666"/>
                </a:lnTo>
                <a:lnTo>
                  <a:pt x="1445133" y="7874"/>
                </a:lnTo>
                <a:lnTo>
                  <a:pt x="1433957" y="16890"/>
                </a:lnTo>
                <a:lnTo>
                  <a:pt x="1417320" y="29972"/>
                </a:lnTo>
                <a:lnTo>
                  <a:pt x="1395222" y="44323"/>
                </a:lnTo>
                <a:lnTo>
                  <a:pt x="1370203" y="62611"/>
                </a:lnTo>
                <a:lnTo>
                  <a:pt x="1309243" y="104266"/>
                </a:lnTo>
                <a:lnTo>
                  <a:pt x="1271778" y="127762"/>
                </a:lnTo>
                <a:lnTo>
                  <a:pt x="1231519" y="151256"/>
                </a:lnTo>
                <a:lnTo>
                  <a:pt x="1138555" y="202056"/>
                </a:lnTo>
                <a:lnTo>
                  <a:pt x="1085850" y="226822"/>
                </a:lnTo>
                <a:lnTo>
                  <a:pt x="1031875" y="251587"/>
                </a:lnTo>
                <a:lnTo>
                  <a:pt x="974979" y="276351"/>
                </a:lnTo>
                <a:lnTo>
                  <a:pt x="913892" y="299847"/>
                </a:lnTo>
                <a:lnTo>
                  <a:pt x="850138" y="322072"/>
                </a:lnTo>
                <a:lnTo>
                  <a:pt x="783590" y="342900"/>
                </a:lnTo>
                <a:lnTo>
                  <a:pt x="715645" y="361061"/>
                </a:lnTo>
                <a:lnTo>
                  <a:pt x="643509" y="378079"/>
                </a:lnTo>
                <a:lnTo>
                  <a:pt x="569976" y="391160"/>
                </a:lnTo>
                <a:lnTo>
                  <a:pt x="493776" y="402844"/>
                </a:lnTo>
                <a:lnTo>
                  <a:pt x="416052" y="410718"/>
                </a:lnTo>
                <a:lnTo>
                  <a:pt x="335661" y="413257"/>
                </a:lnTo>
                <a:lnTo>
                  <a:pt x="1652882" y="413257"/>
                </a:lnTo>
                <a:lnTo>
                  <a:pt x="1637792" y="362457"/>
                </a:lnTo>
                <a:lnTo>
                  <a:pt x="1621155" y="310261"/>
                </a:lnTo>
                <a:lnTo>
                  <a:pt x="1603121" y="262000"/>
                </a:lnTo>
                <a:lnTo>
                  <a:pt x="1583817" y="217678"/>
                </a:lnTo>
                <a:lnTo>
                  <a:pt x="1565783" y="177292"/>
                </a:lnTo>
                <a:lnTo>
                  <a:pt x="1546352" y="140843"/>
                </a:lnTo>
                <a:lnTo>
                  <a:pt x="1511681" y="80772"/>
                </a:lnTo>
                <a:lnTo>
                  <a:pt x="1482471" y="35178"/>
                </a:lnTo>
                <a:lnTo>
                  <a:pt x="1461770" y="9144"/>
                </a:lnTo>
                <a:lnTo>
                  <a:pt x="1457579" y="2666"/>
                </a:lnTo>
                <a:lnTo>
                  <a:pt x="145478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8800" y="3467734"/>
            <a:ext cx="1177416" cy="1969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7280" y="5690260"/>
            <a:ext cx="3783838" cy="355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2702" y="2360955"/>
            <a:ext cx="205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E6E9ED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97318" y="2822320"/>
            <a:ext cx="205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E6E9ED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7531" y="4756683"/>
            <a:ext cx="205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E6E9ED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3690" y="4233316"/>
            <a:ext cx="205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821180">
              <a:lnSpc>
                <a:spcPct val="100000"/>
              </a:lnSpc>
            </a:pPr>
            <a:r>
              <a:rPr spc="-5" dirty="0"/>
              <a:t>Opera</a:t>
            </a:r>
            <a:r>
              <a:rPr dirty="0"/>
              <a:t>t</a:t>
            </a:r>
            <a:r>
              <a:rPr spc="-5" dirty="0"/>
              <a:t>ing</a:t>
            </a:r>
            <a:r>
              <a:rPr spc="15" dirty="0"/>
              <a:t> </a:t>
            </a:r>
            <a:r>
              <a:rPr spc="-5" dirty="0"/>
              <a:t>Mo</a:t>
            </a:r>
            <a:r>
              <a:rPr spc="-15" dirty="0"/>
              <a:t>d</a:t>
            </a:r>
            <a:r>
              <a:rPr spc="-5" dirty="0"/>
              <a:t>el</a:t>
            </a:r>
            <a:r>
              <a:rPr spc="15" dirty="0"/>
              <a:t> </a:t>
            </a:r>
            <a:r>
              <a:rPr spc="-5" dirty="0"/>
              <a:t>Int</a:t>
            </a:r>
            <a:r>
              <a:rPr dirty="0"/>
              <a:t>e</a:t>
            </a:r>
            <a:r>
              <a:rPr spc="-5" dirty="0"/>
              <a:t>gra</a:t>
            </a:r>
            <a:r>
              <a:rPr dirty="0"/>
              <a:t>t</a:t>
            </a:r>
            <a:r>
              <a:rPr spc="-5" dirty="0"/>
              <a:t>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Hu</a:t>
            </a:r>
            <a:r>
              <a:rPr spc="-15" dirty="0">
                <a:solidFill>
                  <a:srgbClr val="001F5F"/>
                </a:solidFill>
              </a:rPr>
              <a:t>m</a:t>
            </a:r>
            <a:r>
              <a:rPr spc="-5" dirty="0">
                <a:solidFill>
                  <a:srgbClr val="001F5F"/>
                </a:solidFill>
              </a:rPr>
              <a:t>an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Capit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Role</a:t>
            </a:r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Critical</a:t>
            </a:r>
            <a:r>
              <a:rPr sz="2400" b="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400" b="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terp</a:t>
            </a:r>
            <a:r>
              <a:rPr sz="2400" b="0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rela</a:t>
            </a:r>
            <a:r>
              <a:rPr sz="2400" b="0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7189" y="1163066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1408811" y="0"/>
                </a:moveTo>
                <a:lnTo>
                  <a:pt x="1293257" y="4670"/>
                </a:lnTo>
                <a:lnTo>
                  <a:pt x="1180278" y="18440"/>
                </a:lnTo>
                <a:lnTo>
                  <a:pt x="1070236" y="40947"/>
                </a:lnTo>
                <a:lnTo>
                  <a:pt x="963493" y="71828"/>
                </a:lnTo>
                <a:lnTo>
                  <a:pt x="860411" y="110720"/>
                </a:lnTo>
                <a:lnTo>
                  <a:pt x="761352" y="157260"/>
                </a:lnTo>
                <a:lnTo>
                  <a:pt x="666681" y="211087"/>
                </a:lnTo>
                <a:lnTo>
                  <a:pt x="576757" y="271836"/>
                </a:lnTo>
                <a:lnTo>
                  <a:pt x="491945" y="339146"/>
                </a:lnTo>
                <a:lnTo>
                  <a:pt x="412607" y="412654"/>
                </a:lnTo>
                <a:lnTo>
                  <a:pt x="339104" y="491997"/>
                </a:lnTo>
                <a:lnTo>
                  <a:pt x="271800" y="576812"/>
                </a:lnTo>
                <a:lnTo>
                  <a:pt x="211056" y="666737"/>
                </a:lnTo>
                <a:lnTo>
                  <a:pt x="157236" y="761408"/>
                </a:lnTo>
                <a:lnTo>
                  <a:pt x="110702" y="860464"/>
                </a:lnTo>
                <a:lnTo>
                  <a:pt x="71815" y="963541"/>
                </a:lnTo>
                <a:lnTo>
                  <a:pt x="40940" y="1070277"/>
                </a:lnTo>
                <a:lnTo>
                  <a:pt x="18437" y="1180309"/>
                </a:lnTo>
                <a:lnTo>
                  <a:pt x="4669" y="1293275"/>
                </a:lnTo>
                <a:lnTo>
                  <a:pt x="0" y="1408811"/>
                </a:lnTo>
                <a:lnTo>
                  <a:pt x="4669" y="1524365"/>
                </a:lnTo>
                <a:lnTo>
                  <a:pt x="18437" y="1637346"/>
                </a:lnTo>
                <a:lnTo>
                  <a:pt x="40940" y="1747393"/>
                </a:lnTo>
                <a:lnTo>
                  <a:pt x="71815" y="1854142"/>
                </a:lnTo>
                <a:lnTo>
                  <a:pt x="110702" y="1957230"/>
                </a:lnTo>
                <a:lnTo>
                  <a:pt x="157236" y="2056296"/>
                </a:lnTo>
                <a:lnTo>
                  <a:pt x="211056" y="2150976"/>
                </a:lnTo>
                <a:lnTo>
                  <a:pt x="271800" y="2240908"/>
                </a:lnTo>
                <a:lnTo>
                  <a:pt x="339104" y="2325730"/>
                </a:lnTo>
                <a:lnTo>
                  <a:pt x="412607" y="2405078"/>
                </a:lnTo>
                <a:lnTo>
                  <a:pt x="491945" y="2478590"/>
                </a:lnTo>
                <a:lnTo>
                  <a:pt x="576757" y="2545903"/>
                </a:lnTo>
                <a:lnTo>
                  <a:pt x="666681" y="2606656"/>
                </a:lnTo>
                <a:lnTo>
                  <a:pt x="761352" y="2660484"/>
                </a:lnTo>
                <a:lnTo>
                  <a:pt x="860411" y="2707026"/>
                </a:lnTo>
                <a:lnTo>
                  <a:pt x="963493" y="2745919"/>
                </a:lnTo>
                <a:lnTo>
                  <a:pt x="1070236" y="2776801"/>
                </a:lnTo>
                <a:lnTo>
                  <a:pt x="1180278" y="2799308"/>
                </a:lnTo>
                <a:lnTo>
                  <a:pt x="1293257" y="2813078"/>
                </a:lnTo>
                <a:lnTo>
                  <a:pt x="1408811" y="2817749"/>
                </a:lnTo>
                <a:lnTo>
                  <a:pt x="1524364" y="2813078"/>
                </a:lnTo>
                <a:lnTo>
                  <a:pt x="1637343" y="2799308"/>
                </a:lnTo>
                <a:lnTo>
                  <a:pt x="1747385" y="2776801"/>
                </a:lnTo>
                <a:lnTo>
                  <a:pt x="1854128" y="2745919"/>
                </a:lnTo>
                <a:lnTo>
                  <a:pt x="1957210" y="2707026"/>
                </a:lnTo>
                <a:lnTo>
                  <a:pt x="2056269" y="2660484"/>
                </a:lnTo>
                <a:lnTo>
                  <a:pt x="2150940" y="2606656"/>
                </a:lnTo>
                <a:lnTo>
                  <a:pt x="2240864" y="2545903"/>
                </a:lnTo>
                <a:lnTo>
                  <a:pt x="2325676" y="2478590"/>
                </a:lnTo>
                <a:lnTo>
                  <a:pt x="2405014" y="2405078"/>
                </a:lnTo>
                <a:lnTo>
                  <a:pt x="2478517" y="2325730"/>
                </a:lnTo>
                <a:lnTo>
                  <a:pt x="2545821" y="2240908"/>
                </a:lnTo>
                <a:lnTo>
                  <a:pt x="2606565" y="2150976"/>
                </a:lnTo>
                <a:lnTo>
                  <a:pt x="2660385" y="2056296"/>
                </a:lnTo>
                <a:lnTo>
                  <a:pt x="2706919" y="1957230"/>
                </a:lnTo>
                <a:lnTo>
                  <a:pt x="2745806" y="1854142"/>
                </a:lnTo>
                <a:lnTo>
                  <a:pt x="2776681" y="1747393"/>
                </a:lnTo>
                <a:lnTo>
                  <a:pt x="2799184" y="1637346"/>
                </a:lnTo>
                <a:lnTo>
                  <a:pt x="2812952" y="1524365"/>
                </a:lnTo>
                <a:lnTo>
                  <a:pt x="2817621" y="1408811"/>
                </a:lnTo>
                <a:lnTo>
                  <a:pt x="2812952" y="1293275"/>
                </a:lnTo>
                <a:lnTo>
                  <a:pt x="2799184" y="1180309"/>
                </a:lnTo>
                <a:lnTo>
                  <a:pt x="2776681" y="1070277"/>
                </a:lnTo>
                <a:lnTo>
                  <a:pt x="2745806" y="963541"/>
                </a:lnTo>
                <a:lnTo>
                  <a:pt x="2706919" y="860464"/>
                </a:lnTo>
                <a:lnTo>
                  <a:pt x="2660385" y="761408"/>
                </a:lnTo>
                <a:lnTo>
                  <a:pt x="2606565" y="666737"/>
                </a:lnTo>
                <a:lnTo>
                  <a:pt x="2545821" y="576812"/>
                </a:lnTo>
                <a:lnTo>
                  <a:pt x="2478517" y="491997"/>
                </a:lnTo>
                <a:lnTo>
                  <a:pt x="2405014" y="412654"/>
                </a:lnTo>
                <a:lnTo>
                  <a:pt x="2325676" y="339146"/>
                </a:lnTo>
                <a:lnTo>
                  <a:pt x="2240864" y="271836"/>
                </a:lnTo>
                <a:lnTo>
                  <a:pt x="2150940" y="211087"/>
                </a:lnTo>
                <a:lnTo>
                  <a:pt x="2056269" y="157260"/>
                </a:lnTo>
                <a:lnTo>
                  <a:pt x="1957210" y="110720"/>
                </a:lnTo>
                <a:lnTo>
                  <a:pt x="1854128" y="71828"/>
                </a:lnTo>
                <a:lnTo>
                  <a:pt x="1747385" y="40947"/>
                </a:lnTo>
                <a:lnTo>
                  <a:pt x="1637343" y="18440"/>
                </a:lnTo>
                <a:lnTo>
                  <a:pt x="1524364" y="4670"/>
                </a:lnTo>
                <a:lnTo>
                  <a:pt x="1408811" y="0"/>
                </a:lnTo>
                <a:close/>
              </a:path>
            </a:pathLst>
          </a:custGeom>
          <a:solidFill>
            <a:srgbClr val="E95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7189" y="1163066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0" y="1408811"/>
                </a:moveTo>
                <a:lnTo>
                  <a:pt x="4669" y="1293275"/>
                </a:lnTo>
                <a:lnTo>
                  <a:pt x="18437" y="1180309"/>
                </a:lnTo>
                <a:lnTo>
                  <a:pt x="40940" y="1070277"/>
                </a:lnTo>
                <a:lnTo>
                  <a:pt x="71815" y="963541"/>
                </a:lnTo>
                <a:lnTo>
                  <a:pt x="110702" y="860464"/>
                </a:lnTo>
                <a:lnTo>
                  <a:pt x="157236" y="761408"/>
                </a:lnTo>
                <a:lnTo>
                  <a:pt x="211056" y="666737"/>
                </a:lnTo>
                <a:lnTo>
                  <a:pt x="271800" y="576812"/>
                </a:lnTo>
                <a:lnTo>
                  <a:pt x="339104" y="491997"/>
                </a:lnTo>
                <a:lnTo>
                  <a:pt x="412607" y="412654"/>
                </a:lnTo>
                <a:lnTo>
                  <a:pt x="491945" y="339146"/>
                </a:lnTo>
                <a:lnTo>
                  <a:pt x="576757" y="271836"/>
                </a:lnTo>
                <a:lnTo>
                  <a:pt x="666681" y="211087"/>
                </a:lnTo>
                <a:lnTo>
                  <a:pt x="761352" y="157260"/>
                </a:lnTo>
                <a:lnTo>
                  <a:pt x="860411" y="110720"/>
                </a:lnTo>
                <a:lnTo>
                  <a:pt x="963493" y="71828"/>
                </a:lnTo>
                <a:lnTo>
                  <a:pt x="1070236" y="40947"/>
                </a:lnTo>
                <a:lnTo>
                  <a:pt x="1180278" y="18440"/>
                </a:lnTo>
                <a:lnTo>
                  <a:pt x="1293257" y="4670"/>
                </a:lnTo>
                <a:lnTo>
                  <a:pt x="1408811" y="0"/>
                </a:lnTo>
                <a:lnTo>
                  <a:pt x="1524364" y="4670"/>
                </a:lnTo>
                <a:lnTo>
                  <a:pt x="1637343" y="18440"/>
                </a:lnTo>
                <a:lnTo>
                  <a:pt x="1747385" y="40947"/>
                </a:lnTo>
                <a:lnTo>
                  <a:pt x="1854128" y="71828"/>
                </a:lnTo>
                <a:lnTo>
                  <a:pt x="1957210" y="110720"/>
                </a:lnTo>
                <a:lnTo>
                  <a:pt x="2056269" y="157260"/>
                </a:lnTo>
                <a:lnTo>
                  <a:pt x="2150940" y="211087"/>
                </a:lnTo>
                <a:lnTo>
                  <a:pt x="2240864" y="271836"/>
                </a:lnTo>
                <a:lnTo>
                  <a:pt x="2325676" y="339146"/>
                </a:lnTo>
                <a:lnTo>
                  <a:pt x="2405014" y="412654"/>
                </a:lnTo>
                <a:lnTo>
                  <a:pt x="2478517" y="491997"/>
                </a:lnTo>
                <a:lnTo>
                  <a:pt x="2545821" y="576812"/>
                </a:lnTo>
                <a:lnTo>
                  <a:pt x="2606565" y="666737"/>
                </a:lnTo>
                <a:lnTo>
                  <a:pt x="2660385" y="761408"/>
                </a:lnTo>
                <a:lnTo>
                  <a:pt x="2706919" y="860464"/>
                </a:lnTo>
                <a:lnTo>
                  <a:pt x="2745806" y="963541"/>
                </a:lnTo>
                <a:lnTo>
                  <a:pt x="2776681" y="1070277"/>
                </a:lnTo>
                <a:lnTo>
                  <a:pt x="2799184" y="1180309"/>
                </a:lnTo>
                <a:lnTo>
                  <a:pt x="2812952" y="1293275"/>
                </a:lnTo>
                <a:lnTo>
                  <a:pt x="2817621" y="1408811"/>
                </a:lnTo>
                <a:lnTo>
                  <a:pt x="2812952" y="1524365"/>
                </a:lnTo>
                <a:lnTo>
                  <a:pt x="2799184" y="1637346"/>
                </a:lnTo>
                <a:lnTo>
                  <a:pt x="2776681" y="1747393"/>
                </a:lnTo>
                <a:lnTo>
                  <a:pt x="2745806" y="1854142"/>
                </a:lnTo>
                <a:lnTo>
                  <a:pt x="2706919" y="1957230"/>
                </a:lnTo>
                <a:lnTo>
                  <a:pt x="2660385" y="2056296"/>
                </a:lnTo>
                <a:lnTo>
                  <a:pt x="2606565" y="2150976"/>
                </a:lnTo>
                <a:lnTo>
                  <a:pt x="2545821" y="2240908"/>
                </a:lnTo>
                <a:lnTo>
                  <a:pt x="2478517" y="2325730"/>
                </a:lnTo>
                <a:lnTo>
                  <a:pt x="2405014" y="2405078"/>
                </a:lnTo>
                <a:lnTo>
                  <a:pt x="2325676" y="2478590"/>
                </a:lnTo>
                <a:lnTo>
                  <a:pt x="2240864" y="2545903"/>
                </a:lnTo>
                <a:lnTo>
                  <a:pt x="2150940" y="2606656"/>
                </a:lnTo>
                <a:lnTo>
                  <a:pt x="2056269" y="2660484"/>
                </a:lnTo>
                <a:lnTo>
                  <a:pt x="1957210" y="2707026"/>
                </a:lnTo>
                <a:lnTo>
                  <a:pt x="1854128" y="2745919"/>
                </a:lnTo>
                <a:lnTo>
                  <a:pt x="1747385" y="2776801"/>
                </a:lnTo>
                <a:lnTo>
                  <a:pt x="1637343" y="2799308"/>
                </a:lnTo>
                <a:lnTo>
                  <a:pt x="1524364" y="2813078"/>
                </a:lnTo>
                <a:lnTo>
                  <a:pt x="1408811" y="2817749"/>
                </a:lnTo>
                <a:lnTo>
                  <a:pt x="1293257" y="2813078"/>
                </a:lnTo>
                <a:lnTo>
                  <a:pt x="1180278" y="2799308"/>
                </a:lnTo>
                <a:lnTo>
                  <a:pt x="1070236" y="2776801"/>
                </a:lnTo>
                <a:lnTo>
                  <a:pt x="963493" y="2745919"/>
                </a:lnTo>
                <a:lnTo>
                  <a:pt x="860411" y="2707026"/>
                </a:lnTo>
                <a:lnTo>
                  <a:pt x="761352" y="2660484"/>
                </a:lnTo>
                <a:lnTo>
                  <a:pt x="666681" y="2606656"/>
                </a:lnTo>
                <a:lnTo>
                  <a:pt x="576757" y="2545903"/>
                </a:lnTo>
                <a:lnTo>
                  <a:pt x="491945" y="2478590"/>
                </a:lnTo>
                <a:lnTo>
                  <a:pt x="412607" y="2405078"/>
                </a:lnTo>
                <a:lnTo>
                  <a:pt x="339104" y="2325730"/>
                </a:lnTo>
                <a:lnTo>
                  <a:pt x="271800" y="2240908"/>
                </a:lnTo>
                <a:lnTo>
                  <a:pt x="211056" y="2150976"/>
                </a:lnTo>
                <a:lnTo>
                  <a:pt x="157236" y="2056296"/>
                </a:lnTo>
                <a:lnTo>
                  <a:pt x="110702" y="1957230"/>
                </a:lnTo>
                <a:lnTo>
                  <a:pt x="71815" y="1854142"/>
                </a:lnTo>
                <a:lnTo>
                  <a:pt x="40940" y="1747393"/>
                </a:lnTo>
                <a:lnTo>
                  <a:pt x="18437" y="1637346"/>
                </a:lnTo>
                <a:lnTo>
                  <a:pt x="4669" y="1524365"/>
                </a:lnTo>
                <a:lnTo>
                  <a:pt x="0" y="1408811"/>
                </a:lnTo>
                <a:close/>
              </a:path>
            </a:pathLst>
          </a:custGeom>
          <a:ln w="12700">
            <a:solidFill>
              <a:srgbClr val="E6E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1454" y="1903287"/>
            <a:ext cx="160972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spc="15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s </a:t>
            </a:r>
            <a:r>
              <a:rPr sz="1150" b="1" spc="-2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nd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 Re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gul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tions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3440" y="2354833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1408811" y="0"/>
                </a:moveTo>
                <a:lnTo>
                  <a:pt x="1293275" y="4669"/>
                </a:lnTo>
                <a:lnTo>
                  <a:pt x="1180309" y="18437"/>
                </a:lnTo>
                <a:lnTo>
                  <a:pt x="1070277" y="40940"/>
                </a:lnTo>
                <a:lnTo>
                  <a:pt x="963541" y="71815"/>
                </a:lnTo>
                <a:lnTo>
                  <a:pt x="860464" y="110702"/>
                </a:lnTo>
                <a:lnTo>
                  <a:pt x="761408" y="157236"/>
                </a:lnTo>
                <a:lnTo>
                  <a:pt x="666737" y="211056"/>
                </a:lnTo>
                <a:lnTo>
                  <a:pt x="576812" y="271800"/>
                </a:lnTo>
                <a:lnTo>
                  <a:pt x="491997" y="339104"/>
                </a:lnTo>
                <a:lnTo>
                  <a:pt x="412654" y="412607"/>
                </a:lnTo>
                <a:lnTo>
                  <a:pt x="339146" y="491945"/>
                </a:lnTo>
                <a:lnTo>
                  <a:pt x="271836" y="576757"/>
                </a:lnTo>
                <a:lnTo>
                  <a:pt x="211087" y="666681"/>
                </a:lnTo>
                <a:lnTo>
                  <a:pt x="157260" y="761352"/>
                </a:lnTo>
                <a:lnTo>
                  <a:pt x="110720" y="860411"/>
                </a:lnTo>
                <a:lnTo>
                  <a:pt x="71828" y="963493"/>
                </a:lnTo>
                <a:lnTo>
                  <a:pt x="40947" y="1070236"/>
                </a:lnTo>
                <a:lnTo>
                  <a:pt x="18440" y="1180278"/>
                </a:lnTo>
                <a:lnTo>
                  <a:pt x="4670" y="1293257"/>
                </a:lnTo>
                <a:lnTo>
                  <a:pt x="0" y="1408810"/>
                </a:lnTo>
                <a:lnTo>
                  <a:pt x="4670" y="1524364"/>
                </a:lnTo>
                <a:lnTo>
                  <a:pt x="18440" y="1637343"/>
                </a:lnTo>
                <a:lnTo>
                  <a:pt x="40947" y="1747385"/>
                </a:lnTo>
                <a:lnTo>
                  <a:pt x="71828" y="1854128"/>
                </a:lnTo>
                <a:lnTo>
                  <a:pt x="110720" y="1957210"/>
                </a:lnTo>
                <a:lnTo>
                  <a:pt x="157260" y="2056269"/>
                </a:lnTo>
                <a:lnTo>
                  <a:pt x="211087" y="2150940"/>
                </a:lnTo>
                <a:lnTo>
                  <a:pt x="271836" y="2240864"/>
                </a:lnTo>
                <a:lnTo>
                  <a:pt x="339146" y="2325676"/>
                </a:lnTo>
                <a:lnTo>
                  <a:pt x="412654" y="2405014"/>
                </a:lnTo>
                <a:lnTo>
                  <a:pt x="491997" y="2478517"/>
                </a:lnTo>
                <a:lnTo>
                  <a:pt x="576812" y="2545821"/>
                </a:lnTo>
                <a:lnTo>
                  <a:pt x="666737" y="2606565"/>
                </a:lnTo>
                <a:lnTo>
                  <a:pt x="761408" y="2660385"/>
                </a:lnTo>
                <a:lnTo>
                  <a:pt x="860464" y="2706919"/>
                </a:lnTo>
                <a:lnTo>
                  <a:pt x="963541" y="2745806"/>
                </a:lnTo>
                <a:lnTo>
                  <a:pt x="1070277" y="2776681"/>
                </a:lnTo>
                <a:lnTo>
                  <a:pt x="1180309" y="2799184"/>
                </a:lnTo>
                <a:lnTo>
                  <a:pt x="1293275" y="2812952"/>
                </a:lnTo>
                <a:lnTo>
                  <a:pt x="1408811" y="2817622"/>
                </a:lnTo>
                <a:lnTo>
                  <a:pt x="1524365" y="2812952"/>
                </a:lnTo>
                <a:lnTo>
                  <a:pt x="1637346" y="2799184"/>
                </a:lnTo>
                <a:lnTo>
                  <a:pt x="1747393" y="2776681"/>
                </a:lnTo>
                <a:lnTo>
                  <a:pt x="1854142" y="2745806"/>
                </a:lnTo>
                <a:lnTo>
                  <a:pt x="1957230" y="2706919"/>
                </a:lnTo>
                <a:lnTo>
                  <a:pt x="2056296" y="2660385"/>
                </a:lnTo>
                <a:lnTo>
                  <a:pt x="2150976" y="2606565"/>
                </a:lnTo>
                <a:lnTo>
                  <a:pt x="2240908" y="2545821"/>
                </a:lnTo>
                <a:lnTo>
                  <a:pt x="2325730" y="2478517"/>
                </a:lnTo>
                <a:lnTo>
                  <a:pt x="2405078" y="2405014"/>
                </a:lnTo>
                <a:lnTo>
                  <a:pt x="2478590" y="2325676"/>
                </a:lnTo>
                <a:lnTo>
                  <a:pt x="2545903" y="2240864"/>
                </a:lnTo>
                <a:lnTo>
                  <a:pt x="2606656" y="2150940"/>
                </a:lnTo>
                <a:lnTo>
                  <a:pt x="2660484" y="2056269"/>
                </a:lnTo>
                <a:lnTo>
                  <a:pt x="2707026" y="1957210"/>
                </a:lnTo>
                <a:lnTo>
                  <a:pt x="2745919" y="1854128"/>
                </a:lnTo>
                <a:lnTo>
                  <a:pt x="2776801" y="1747385"/>
                </a:lnTo>
                <a:lnTo>
                  <a:pt x="2799308" y="1637343"/>
                </a:lnTo>
                <a:lnTo>
                  <a:pt x="2813078" y="1524364"/>
                </a:lnTo>
                <a:lnTo>
                  <a:pt x="2817749" y="1408810"/>
                </a:lnTo>
                <a:lnTo>
                  <a:pt x="2813078" y="1293257"/>
                </a:lnTo>
                <a:lnTo>
                  <a:pt x="2799308" y="1180278"/>
                </a:lnTo>
                <a:lnTo>
                  <a:pt x="2776801" y="1070236"/>
                </a:lnTo>
                <a:lnTo>
                  <a:pt x="2745919" y="963493"/>
                </a:lnTo>
                <a:lnTo>
                  <a:pt x="2707026" y="860411"/>
                </a:lnTo>
                <a:lnTo>
                  <a:pt x="2660484" y="761352"/>
                </a:lnTo>
                <a:lnTo>
                  <a:pt x="2606656" y="666681"/>
                </a:lnTo>
                <a:lnTo>
                  <a:pt x="2545903" y="576757"/>
                </a:lnTo>
                <a:lnTo>
                  <a:pt x="2478590" y="491945"/>
                </a:lnTo>
                <a:lnTo>
                  <a:pt x="2405078" y="412607"/>
                </a:lnTo>
                <a:lnTo>
                  <a:pt x="2325730" y="339104"/>
                </a:lnTo>
                <a:lnTo>
                  <a:pt x="2240908" y="271800"/>
                </a:lnTo>
                <a:lnTo>
                  <a:pt x="2150976" y="211056"/>
                </a:lnTo>
                <a:lnTo>
                  <a:pt x="2056296" y="157236"/>
                </a:lnTo>
                <a:lnTo>
                  <a:pt x="1957230" y="110702"/>
                </a:lnTo>
                <a:lnTo>
                  <a:pt x="1854142" y="71815"/>
                </a:lnTo>
                <a:lnTo>
                  <a:pt x="1747393" y="40940"/>
                </a:lnTo>
                <a:lnTo>
                  <a:pt x="1637346" y="18437"/>
                </a:lnTo>
                <a:lnTo>
                  <a:pt x="1524365" y="4669"/>
                </a:lnTo>
                <a:lnTo>
                  <a:pt x="1408811" y="0"/>
                </a:lnTo>
                <a:close/>
              </a:path>
            </a:pathLst>
          </a:custGeom>
          <a:solidFill>
            <a:srgbClr val="F6B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3440" y="2354833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0" y="1408810"/>
                </a:moveTo>
                <a:lnTo>
                  <a:pt x="4670" y="1293257"/>
                </a:lnTo>
                <a:lnTo>
                  <a:pt x="18440" y="1180278"/>
                </a:lnTo>
                <a:lnTo>
                  <a:pt x="40947" y="1070236"/>
                </a:lnTo>
                <a:lnTo>
                  <a:pt x="71828" y="963493"/>
                </a:lnTo>
                <a:lnTo>
                  <a:pt x="110720" y="860411"/>
                </a:lnTo>
                <a:lnTo>
                  <a:pt x="157260" y="761352"/>
                </a:lnTo>
                <a:lnTo>
                  <a:pt x="211087" y="666681"/>
                </a:lnTo>
                <a:lnTo>
                  <a:pt x="271836" y="576757"/>
                </a:lnTo>
                <a:lnTo>
                  <a:pt x="339146" y="491945"/>
                </a:lnTo>
                <a:lnTo>
                  <a:pt x="412654" y="412607"/>
                </a:lnTo>
                <a:lnTo>
                  <a:pt x="491997" y="339104"/>
                </a:lnTo>
                <a:lnTo>
                  <a:pt x="576812" y="271800"/>
                </a:lnTo>
                <a:lnTo>
                  <a:pt x="666737" y="211056"/>
                </a:lnTo>
                <a:lnTo>
                  <a:pt x="761408" y="157236"/>
                </a:lnTo>
                <a:lnTo>
                  <a:pt x="860464" y="110702"/>
                </a:lnTo>
                <a:lnTo>
                  <a:pt x="963541" y="71815"/>
                </a:lnTo>
                <a:lnTo>
                  <a:pt x="1070277" y="40940"/>
                </a:lnTo>
                <a:lnTo>
                  <a:pt x="1180309" y="18437"/>
                </a:lnTo>
                <a:lnTo>
                  <a:pt x="1293275" y="4669"/>
                </a:lnTo>
                <a:lnTo>
                  <a:pt x="1408811" y="0"/>
                </a:lnTo>
                <a:lnTo>
                  <a:pt x="1524365" y="4669"/>
                </a:lnTo>
                <a:lnTo>
                  <a:pt x="1637346" y="18437"/>
                </a:lnTo>
                <a:lnTo>
                  <a:pt x="1747393" y="40940"/>
                </a:lnTo>
                <a:lnTo>
                  <a:pt x="1854142" y="71815"/>
                </a:lnTo>
                <a:lnTo>
                  <a:pt x="1957230" y="110702"/>
                </a:lnTo>
                <a:lnTo>
                  <a:pt x="2056296" y="157236"/>
                </a:lnTo>
                <a:lnTo>
                  <a:pt x="2150976" y="211056"/>
                </a:lnTo>
                <a:lnTo>
                  <a:pt x="2240908" y="271800"/>
                </a:lnTo>
                <a:lnTo>
                  <a:pt x="2325730" y="339104"/>
                </a:lnTo>
                <a:lnTo>
                  <a:pt x="2405078" y="412607"/>
                </a:lnTo>
                <a:lnTo>
                  <a:pt x="2478590" y="491945"/>
                </a:lnTo>
                <a:lnTo>
                  <a:pt x="2545903" y="576757"/>
                </a:lnTo>
                <a:lnTo>
                  <a:pt x="2606656" y="666681"/>
                </a:lnTo>
                <a:lnTo>
                  <a:pt x="2660484" y="761352"/>
                </a:lnTo>
                <a:lnTo>
                  <a:pt x="2707026" y="860411"/>
                </a:lnTo>
                <a:lnTo>
                  <a:pt x="2745919" y="963493"/>
                </a:lnTo>
                <a:lnTo>
                  <a:pt x="2776801" y="1070236"/>
                </a:lnTo>
                <a:lnTo>
                  <a:pt x="2799308" y="1180278"/>
                </a:lnTo>
                <a:lnTo>
                  <a:pt x="2813078" y="1293257"/>
                </a:lnTo>
                <a:lnTo>
                  <a:pt x="2817749" y="1408810"/>
                </a:lnTo>
                <a:lnTo>
                  <a:pt x="2813078" y="1524364"/>
                </a:lnTo>
                <a:lnTo>
                  <a:pt x="2799308" y="1637343"/>
                </a:lnTo>
                <a:lnTo>
                  <a:pt x="2776801" y="1747385"/>
                </a:lnTo>
                <a:lnTo>
                  <a:pt x="2745919" y="1854128"/>
                </a:lnTo>
                <a:lnTo>
                  <a:pt x="2707026" y="1957210"/>
                </a:lnTo>
                <a:lnTo>
                  <a:pt x="2660484" y="2056269"/>
                </a:lnTo>
                <a:lnTo>
                  <a:pt x="2606656" y="2150940"/>
                </a:lnTo>
                <a:lnTo>
                  <a:pt x="2545903" y="2240864"/>
                </a:lnTo>
                <a:lnTo>
                  <a:pt x="2478590" y="2325676"/>
                </a:lnTo>
                <a:lnTo>
                  <a:pt x="2405078" y="2405014"/>
                </a:lnTo>
                <a:lnTo>
                  <a:pt x="2325730" y="2478517"/>
                </a:lnTo>
                <a:lnTo>
                  <a:pt x="2240908" y="2545821"/>
                </a:lnTo>
                <a:lnTo>
                  <a:pt x="2150976" y="2606565"/>
                </a:lnTo>
                <a:lnTo>
                  <a:pt x="2056296" y="2660385"/>
                </a:lnTo>
                <a:lnTo>
                  <a:pt x="1957230" y="2706919"/>
                </a:lnTo>
                <a:lnTo>
                  <a:pt x="1854142" y="2745806"/>
                </a:lnTo>
                <a:lnTo>
                  <a:pt x="1747393" y="2776681"/>
                </a:lnTo>
                <a:lnTo>
                  <a:pt x="1637346" y="2799184"/>
                </a:lnTo>
                <a:lnTo>
                  <a:pt x="1524365" y="2812952"/>
                </a:lnTo>
                <a:lnTo>
                  <a:pt x="1408811" y="2817622"/>
                </a:lnTo>
                <a:lnTo>
                  <a:pt x="1293275" y="2812952"/>
                </a:lnTo>
                <a:lnTo>
                  <a:pt x="1180309" y="2799184"/>
                </a:lnTo>
                <a:lnTo>
                  <a:pt x="1070277" y="2776681"/>
                </a:lnTo>
                <a:lnTo>
                  <a:pt x="963541" y="2745806"/>
                </a:lnTo>
                <a:lnTo>
                  <a:pt x="860464" y="2706919"/>
                </a:lnTo>
                <a:lnTo>
                  <a:pt x="761408" y="2660385"/>
                </a:lnTo>
                <a:lnTo>
                  <a:pt x="666737" y="2606565"/>
                </a:lnTo>
                <a:lnTo>
                  <a:pt x="576812" y="2545821"/>
                </a:lnTo>
                <a:lnTo>
                  <a:pt x="491997" y="2478517"/>
                </a:lnTo>
                <a:lnTo>
                  <a:pt x="412654" y="2405014"/>
                </a:lnTo>
                <a:lnTo>
                  <a:pt x="339146" y="2325676"/>
                </a:lnTo>
                <a:lnTo>
                  <a:pt x="271836" y="2240864"/>
                </a:lnTo>
                <a:lnTo>
                  <a:pt x="211087" y="2150940"/>
                </a:lnTo>
                <a:lnTo>
                  <a:pt x="157260" y="2056269"/>
                </a:lnTo>
                <a:lnTo>
                  <a:pt x="110720" y="1957210"/>
                </a:lnTo>
                <a:lnTo>
                  <a:pt x="71828" y="1854128"/>
                </a:lnTo>
                <a:lnTo>
                  <a:pt x="40947" y="1747385"/>
                </a:lnTo>
                <a:lnTo>
                  <a:pt x="18440" y="1637343"/>
                </a:lnTo>
                <a:lnTo>
                  <a:pt x="4670" y="1524364"/>
                </a:lnTo>
                <a:lnTo>
                  <a:pt x="0" y="1408810"/>
                </a:lnTo>
                <a:close/>
              </a:path>
            </a:pathLst>
          </a:custGeom>
          <a:ln w="12700">
            <a:solidFill>
              <a:srgbClr val="E6E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38770" y="3572956"/>
            <a:ext cx="11061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ct val="120000"/>
              </a:lnSpc>
            </a:pP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pl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eme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nt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tion E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xce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ll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7189" y="3601084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1408811" y="0"/>
                </a:moveTo>
                <a:lnTo>
                  <a:pt x="1293257" y="4670"/>
                </a:lnTo>
                <a:lnTo>
                  <a:pt x="1180278" y="18440"/>
                </a:lnTo>
                <a:lnTo>
                  <a:pt x="1070236" y="40947"/>
                </a:lnTo>
                <a:lnTo>
                  <a:pt x="963493" y="71828"/>
                </a:lnTo>
                <a:lnTo>
                  <a:pt x="860411" y="110720"/>
                </a:lnTo>
                <a:lnTo>
                  <a:pt x="761352" y="157260"/>
                </a:lnTo>
                <a:lnTo>
                  <a:pt x="666681" y="211087"/>
                </a:lnTo>
                <a:lnTo>
                  <a:pt x="576757" y="271836"/>
                </a:lnTo>
                <a:lnTo>
                  <a:pt x="491945" y="339146"/>
                </a:lnTo>
                <a:lnTo>
                  <a:pt x="412607" y="412654"/>
                </a:lnTo>
                <a:lnTo>
                  <a:pt x="339104" y="491997"/>
                </a:lnTo>
                <a:lnTo>
                  <a:pt x="271800" y="576812"/>
                </a:lnTo>
                <a:lnTo>
                  <a:pt x="211056" y="666737"/>
                </a:lnTo>
                <a:lnTo>
                  <a:pt x="157236" y="761408"/>
                </a:lnTo>
                <a:lnTo>
                  <a:pt x="110702" y="860464"/>
                </a:lnTo>
                <a:lnTo>
                  <a:pt x="71815" y="963541"/>
                </a:lnTo>
                <a:lnTo>
                  <a:pt x="40940" y="1070277"/>
                </a:lnTo>
                <a:lnTo>
                  <a:pt x="18437" y="1180309"/>
                </a:lnTo>
                <a:lnTo>
                  <a:pt x="4669" y="1293275"/>
                </a:lnTo>
                <a:lnTo>
                  <a:pt x="0" y="1408810"/>
                </a:lnTo>
                <a:lnTo>
                  <a:pt x="4669" y="1524366"/>
                </a:lnTo>
                <a:lnTo>
                  <a:pt x="18437" y="1637348"/>
                </a:lnTo>
                <a:lnTo>
                  <a:pt x="40940" y="1747394"/>
                </a:lnTo>
                <a:lnTo>
                  <a:pt x="71815" y="1854143"/>
                </a:lnTo>
                <a:lnTo>
                  <a:pt x="110702" y="1957230"/>
                </a:lnTo>
                <a:lnTo>
                  <a:pt x="157236" y="2056293"/>
                </a:lnTo>
                <a:lnTo>
                  <a:pt x="211056" y="2150971"/>
                </a:lnTo>
                <a:lnTo>
                  <a:pt x="271800" y="2240900"/>
                </a:lnTo>
                <a:lnTo>
                  <a:pt x="339104" y="2325719"/>
                </a:lnTo>
                <a:lnTo>
                  <a:pt x="412607" y="2405064"/>
                </a:lnTo>
                <a:lnTo>
                  <a:pt x="491945" y="2478572"/>
                </a:lnTo>
                <a:lnTo>
                  <a:pt x="576757" y="2545882"/>
                </a:lnTo>
                <a:lnTo>
                  <a:pt x="666681" y="2606631"/>
                </a:lnTo>
                <a:lnTo>
                  <a:pt x="761352" y="2660457"/>
                </a:lnTo>
                <a:lnTo>
                  <a:pt x="860411" y="2706996"/>
                </a:lnTo>
                <a:lnTo>
                  <a:pt x="963493" y="2745886"/>
                </a:lnTo>
                <a:lnTo>
                  <a:pt x="1070236" y="2776766"/>
                </a:lnTo>
                <a:lnTo>
                  <a:pt x="1180278" y="2799271"/>
                </a:lnTo>
                <a:lnTo>
                  <a:pt x="1293257" y="2813040"/>
                </a:lnTo>
                <a:lnTo>
                  <a:pt x="1408811" y="2817710"/>
                </a:lnTo>
                <a:lnTo>
                  <a:pt x="1524364" y="2813040"/>
                </a:lnTo>
                <a:lnTo>
                  <a:pt x="1637343" y="2799271"/>
                </a:lnTo>
                <a:lnTo>
                  <a:pt x="1747385" y="2776766"/>
                </a:lnTo>
                <a:lnTo>
                  <a:pt x="1854128" y="2745886"/>
                </a:lnTo>
                <a:lnTo>
                  <a:pt x="1957210" y="2706996"/>
                </a:lnTo>
                <a:lnTo>
                  <a:pt x="2056269" y="2660457"/>
                </a:lnTo>
                <a:lnTo>
                  <a:pt x="2150940" y="2606631"/>
                </a:lnTo>
                <a:lnTo>
                  <a:pt x="2240864" y="2545882"/>
                </a:lnTo>
                <a:lnTo>
                  <a:pt x="2325676" y="2478572"/>
                </a:lnTo>
                <a:lnTo>
                  <a:pt x="2405014" y="2405064"/>
                </a:lnTo>
                <a:lnTo>
                  <a:pt x="2478517" y="2325719"/>
                </a:lnTo>
                <a:lnTo>
                  <a:pt x="2545821" y="2240900"/>
                </a:lnTo>
                <a:lnTo>
                  <a:pt x="2606565" y="2150971"/>
                </a:lnTo>
                <a:lnTo>
                  <a:pt x="2660385" y="2056293"/>
                </a:lnTo>
                <a:lnTo>
                  <a:pt x="2706919" y="1957230"/>
                </a:lnTo>
                <a:lnTo>
                  <a:pt x="2745806" y="1854143"/>
                </a:lnTo>
                <a:lnTo>
                  <a:pt x="2776681" y="1747394"/>
                </a:lnTo>
                <a:lnTo>
                  <a:pt x="2799184" y="1637348"/>
                </a:lnTo>
                <a:lnTo>
                  <a:pt x="2812952" y="1524366"/>
                </a:lnTo>
                <a:lnTo>
                  <a:pt x="2817621" y="1408810"/>
                </a:lnTo>
                <a:lnTo>
                  <a:pt x="2812952" y="1293275"/>
                </a:lnTo>
                <a:lnTo>
                  <a:pt x="2799184" y="1180309"/>
                </a:lnTo>
                <a:lnTo>
                  <a:pt x="2776681" y="1070277"/>
                </a:lnTo>
                <a:lnTo>
                  <a:pt x="2745806" y="963541"/>
                </a:lnTo>
                <a:lnTo>
                  <a:pt x="2706919" y="860464"/>
                </a:lnTo>
                <a:lnTo>
                  <a:pt x="2660385" y="761408"/>
                </a:lnTo>
                <a:lnTo>
                  <a:pt x="2606565" y="666737"/>
                </a:lnTo>
                <a:lnTo>
                  <a:pt x="2545821" y="576812"/>
                </a:lnTo>
                <a:lnTo>
                  <a:pt x="2478517" y="491997"/>
                </a:lnTo>
                <a:lnTo>
                  <a:pt x="2405014" y="412654"/>
                </a:lnTo>
                <a:lnTo>
                  <a:pt x="2325676" y="339146"/>
                </a:lnTo>
                <a:lnTo>
                  <a:pt x="2240864" y="271836"/>
                </a:lnTo>
                <a:lnTo>
                  <a:pt x="2150940" y="211087"/>
                </a:lnTo>
                <a:lnTo>
                  <a:pt x="2056269" y="157260"/>
                </a:lnTo>
                <a:lnTo>
                  <a:pt x="1957210" y="110720"/>
                </a:lnTo>
                <a:lnTo>
                  <a:pt x="1854128" y="71828"/>
                </a:lnTo>
                <a:lnTo>
                  <a:pt x="1747385" y="40947"/>
                </a:lnTo>
                <a:lnTo>
                  <a:pt x="1637343" y="18440"/>
                </a:lnTo>
                <a:lnTo>
                  <a:pt x="1524364" y="4670"/>
                </a:lnTo>
                <a:lnTo>
                  <a:pt x="1408811" y="0"/>
                </a:lnTo>
                <a:close/>
              </a:path>
            </a:pathLst>
          </a:custGeom>
          <a:solidFill>
            <a:srgbClr val="3AA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7189" y="3601084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0" y="1408810"/>
                </a:moveTo>
                <a:lnTo>
                  <a:pt x="4669" y="1293275"/>
                </a:lnTo>
                <a:lnTo>
                  <a:pt x="18437" y="1180309"/>
                </a:lnTo>
                <a:lnTo>
                  <a:pt x="40940" y="1070277"/>
                </a:lnTo>
                <a:lnTo>
                  <a:pt x="71815" y="963541"/>
                </a:lnTo>
                <a:lnTo>
                  <a:pt x="110702" y="860464"/>
                </a:lnTo>
                <a:lnTo>
                  <a:pt x="157236" y="761408"/>
                </a:lnTo>
                <a:lnTo>
                  <a:pt x="211056" y="666737"/>
                </a:lnTo>
                <a:lnTo>
                  <a:pt x="271800" y="576812"/>
                </a:lnTo>
                <a:lnTo>
                  <a:pt x="339104" y="491997"/>
                </a:lnTo>
                <a:lnTo>
                  <a:pt x="412607" y="412654"/>
                </a:lnTo>
                <a:lnTo>
                  <a:pt x="491945" y="339146"/>
                </a:lnTo>
                <a:lnTo>
                  <a:pt x="576757" y="271836"/>
                </a:lnTo>
                <a:lnTo>
                  <a:pt x="666681" y="211087"/>
                </a:lnTo>
                <a:lnTo>
                  <a:pt x="761352" y="157260"/>
                </a:lnTo>
                <a:lnTo>
                  <a:pt x="860411" y="110720"/>
                </a:lnTo>
                <a:lnTo>
                  <a:pt x="963493" y="71828"/>
                </a:lnTo>
                <a:lnTo>
                  <a:pt x="1070236" y="40947"/>
                </a:lnTo>
                <a:lnTo>
                  <a:pt x="1180278" y="18440"/>
                </a:lnTo>
                <a:lnTo>
                  <a:pt x="1293257" y="4670"/>
                </a:lnTo>
                <a:lnTo>
                  <a:pt x="1408811" y="0"/>
                </a:lnTo>
                <a:lnTo>
                  <a:pt x="1524364" y="4670"/>
                </a:lnTo>
                <a:lnTo>
                  <a:pt x="1637343" y="18440"/>
                </a:lnTo>
                <a:lnTo>
                  <a:pt x="1747385" y="40947"/>
                </a:lnTo>
                <a:lnTo>
                  <a:pt x="1854128" y="71828"/>
                </a:lnTo>
                <a:lnTo>
                  <a:pt x="1957210" y="110720"/>
                </a:lnTo>
                <a:lnTo>
                  <a:pt x="2056269" y="157260"/>
                </a:lnTo>
                <a:lnTo>
                  <a:pt x="2150940" y="211087"/>
                </a:lnTo>
                <a:lnTo>
                  <a:pt x="2240864" y="271836"/>
                </a:lnTo>
                <a:lnTo>
                  <a:pt x="2325676" y="339146"/>
                </a:lnTo>
                <a:lnTo>
                  <a:pt x="2405014" y="412654"/>
                </a:lnTo>
                <a:lnTo>
                  <a:pt x="2478517" y="491997"/>
                </a:lnTo>
                <a:lnTo>
                  <a:pt x="2545821" y="576812"/>
                </a:lnTo>
                <a:lnTo>
                  <a:pt x="2606565" y="666737"/>
                </a:lnTo>
                <a:lnTo>
                  <a:pt x="2660385" y="761408"/>
                </a:lnTo>
                <a:lnTo>
                  <a:pt x="2706919" y="860464"/>
                </a:lnTo>
                <a:lnTo>
                  <a:pt x="2745806" y="963541"/>
                </a:lnTo>
                <a:lnTo>
                  <a:pt x="2776681" y="1070277"/>
                </a:lnTo>
                <a:lnTo>
                  <a:pt x="2799184" y="1180309"/>
                </a:lnTo>
                <a:lnTo>
                  <a:pt x="2812952" y="1293275"/>
                </a:lnTo>
                <a:lnTo>
                  <a:pt x="2817621" y="1408810"/>
                </a:lnTo>
                <a:lnTo>
                  <a:pt x="2812952" y="1524366"/>
                </a:lnTo>
                <a:lnTo>
                  <a:pt x="2799184" y="1637348"/>
                </a:lnTo>
                <a:lnTo>
                  <a:pt x="2776681" y="1747394"/>
                </a:lnTo>
                <a:lnTo>
                  <a:pt x="2745806" y="1854143"/>
                </a:lnTo>
                <a:lnTo>
                  <a:pt x="2706919" y="1957230"/>
                </a:lnTo>
                <a:lnTo>
                  <a:pt x="2660385" y="2056293"/>
                </a:lnTo>
                <a:lnTo>
                  <a:pt x="2606565" y="2150971"/>
                </a:lnTo>
                <a:lnTo>
                  <a:pt x="2545821" y="2240900"/>
                </a:lnTo>
                <a:lnTo>
                  <a:pt x="2478517" y="2325719"/>
                </a:lnTo>
                <a:lnTo>
                  <a:pt x="2405014" y="2405064"/>
                </a:lnTo>
                <a:lnTo>
                  <a:pt x="2325676" y="2478572"/>
                </a:lnTo>
                <a:lnTo>
                  <a:pt x="2240864" y="2545882"/>
                </a:lnTo>
                <a:lnTo>
                  <a:pt x="2150940" y="2606631"/>
                </a:lnTo>
                <a:lnTo>
                  <a:pt x="2056269" y="2660457"/>
                </a:lnTo>
                <a:lnTo>
                  <a:pt x="1957210" y="2706996"/>
                </a:lnTo>
                <a:lnTo>
                  <a:pt x="1854128" y="2745886"/>
                </a:lnTo>
                <a:lnTo>
                  <a:pt x="1747385" y="2776766"/>
                </a:lnTo>
                <a:lnTo>
                  <a:pt x="1637343" y="2799271"/>
                </a:lnTo>
                <a:lnTo>
                  <a:pt x="1524364" y="2813040"/>
                </a:lnTo>
                <a:lnTo>
                  <a:pt x="1408811" y="2817710"/>
                </a:lnTo>
                <a:lnTo>
                  <a:pt x="1293257" y="2813040"/>
                </a:lnTo>
                <a:lnTo>
                  <a:pt x="1180278" y="2799271"/>
                </a:lnTo>
                <a:lnTo>
                  <a:pt x="1070236" y="2776766"/>
                </a:lnTo>
                <a:lnTo>
                  <a:pt x="963493" y="2745886"/>
                </a:lnTo>
                <a:lnTo>
                  <a:pt x="860411" y="2706996"/>
                </a:lnTo>
                <a:lnTo>
                  <a:pt x="761352" y="2660457"/>
                </a:lnTo>
                <a:lnTo>
                  <a:pt x="666681" y="2606631"/>
                </a:lnTo>
                <a:lnTo>
                  <a:pt x="576757" y="2545882"/>
                </a:lnTo>
                <a:lnTo>
                  <a:pt x="491945" y="2478572"/>
                </a:lnTo>
                <a:lnTo>
                  <a:pt x="412607" y="2405064"/>
                </a:lnTo>
                <a:lnTo>
                  <a:pt x="339104" y="2325719"/>
                </a:lnTo>
                <a:lnTo>
                  <a:pt x="271800" y="2240900"/>
                </a:lnTo>
                <a:lnTo>
                  <a:pt x="211056" y="2150971"/>
                </a:lnTo>
                <a:lnTo>
                  <a:pt x="157236" y="2056293"/>
                </a:lnTo>
                <a:lnTo>
                  <a:pt x="110702" y="1957230"/>
                </a:lnTo>
                <a:lnTo>
                  <a:pt x="71815" y="1854143"/>
                </a:lnTo>
                <a:lnTo>
                  <a:pt x="40940" y="1747394"/>
                </a:lnTo>
                <a:lnTo>
                  <a:pt x="18437" y="1637348"/>
                </a:lnTo>
                <a:lnTo>
                  <a:pt x="4669" y="1524366"/>
                </a:lnTo>
                <a:lnTo>
                  <a:pt x="0" y="1408810"/>
                </a:lnTo>
                <a:close/>
              </a:path>
            </a:pathLst>
          </a:custGeom>
          <a:ln w="12700">
            <a:solidFill>
              <a:srgbClr val="E6E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47259" y="5431601"/>
            <a:ext cx="169672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marR="5080" indent="-325120">
              <a:lnSpc>
                <a:spcPts val="1190"/>
              </a:lnSpc>
            </a:pP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Inf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ras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tu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re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15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gy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&amp; 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H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ma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 Ca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pit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4527" y="2382139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1408811" y="0"/>
                </a:moveTo>
                <a:lnTo>
                  <a:pt x="1293257" y="4669"/>
                </a:lnTo>
                <a:lnTo>
                  <a:pt x="1180278" y="18437"/>
                </a:lnTo>
                <a:lnTo>
                  <a:pt x="1070236" y="40940"/>
                </a:lnTo>
                <a:lnTo>
                  <a:pt x="963493" y="71815"/>
                </a:lnTo>
                <a:lnTo>
                  <a:pt x="860411" y="110702"/>
                </a:lnTo>
                <a:lnTo>
                  <a:pt x="761352" y="157236"/>
                </a:lnTo>
                <a:lnTo>
                  <a:pt x="666681" y="211056"/>
                </a:lnTo>
                <a:lnTo>
                  <a:pt x="576757" y="271800"/>
                </a:lnTo>
                <a:lnTo>
                  <a:pt x="491945" y="339104"/>
                </a:lnTo>
                <a:lnTo>
                  <a:pt x="412607" y="412607"/>
                </a:lnTo>
                <a:lnTo>
                  <a:pt x="339104" y="491945"/>
                </a:lnTo>
                <a:lnTo>
                  <a:pt x="271800" y="576757"/>
                </a:lnTo>
                <a:lnTo>
                  <a:pt x="211056" y="666681"/>
                </a:lnTo>
                <a:lnTo>
                  <a:pt x="157236" y="761352"/>
                </a:lnTo>
                <a:lnTo>
                  <a:pt x="110702" y="860411"/>
                </a:lnTo>
                <a:lnTo>
                  <a:pt x="71815" y="963493"/>
                </a:lnTo>
                <a:lnTo>
                  <a:pt x="40940" y="1070236"/>
                </a:lnTo>
                <a:lnTo>
                  <a:pt x="18437" y="1180278"/>
                </a:lnTo>
                <a:lnTo>
                  <a:pt x="4669" y="1293257"/>
                </a:lnTo>
                <a:lnTo>
                  <a:pt x="0" y="1408811"/>
                </a:lnTo>
                <a:lnTo>
                  <a:pt x="4669" y="1524364"/>
                </a:lnTo>
                <a:lnTo>
                  <a:pt x="18437" y="1637343"/>
                </a:lnTo>
                <a:lnTo>
                  <a:pt x="40940" y="1747385"/>
                </a:lnTo>
                <a:lnTo>
                  <a:pt x="71815" y="1854128"/>
                </a:lnTo>
                <a:lnTo>
                  <a:pt x="110702" y="1957210"/>
                </a:lnTo>
                <a:lnTo>
                  <a:pt x="157236" y="2056269"/>
                </a:lnTo>
                <a:lnTo>
                  <a:pt x="211056" y="2150940"/>
                </a:lnTo>
                <a:lnTo>
                  <a:pt x="271800" y="2240864"/>
                </a:lnTo>
                <a:lnTo>
                  <a:pt x="339104" y="2325676"/>
                </a:lnTo>
                <a:lnTo>
                  <a:pt x="412607" y="2405014"/>
                </a:lnTo>
                <a:lnTo>
                  <a:pt x="491945" y="2478517"/>
                </a:lnTo>
                <a:lnTo>
                  <a:pt x="576757" y="2545821"/>
                </a:lnTo>
                <a:lnTo>
                  <a:pt x="666681" y="2606565"/>
                </a:lnTo>
                <a:lnTo>
                  <a:pt x="761352" y="2660385"/>
                </a:lnTo>
                <a:lnTo>
                  <a:pt x="860411" y="2706919"/>
                </a:lnTo>
                <a:lnTo>
                  <a:pt x="963493" y="2745806"/>
                </a:lnTo>
                <a:lnTo>
                  <a:pt x="1070236" y="2776681"/>
                </a:lnTo>
                <a:lnTo>
                  <a:pt x="1180278" y="2799184"/>
                </a:lnTo>
                <a:lnTo>
                  <a:pt x="1293257" y="2812952"/>
                </a:lnTo>
                <a:lnTo>
                  <a:pt x="1408811" y="2817622"/>
                </a:lnTo>
                <a:lnTo>
                  <a:pt x="1524364" y="2812952"/>
                </a:lnTo>
                <a:lnTo>
                  <a:pt x="1637343" y="2799184"/>
                </a:lnTo>
                <a:lnTo>
                  <a:pt x="1747385" y="2776681"/>
                </a:lnTo>
                <a:lnTo>
                  <a:pt x="1854128" y="2745806"/>
                </a:lnTo>
                <a:lnTo>
                  <a:pt x="1957210" y="2706919"/>
                </a:lnTo>
                <a:lnTo>
                  <a:pt x="2056269" y="2660385"/>
                </a:lnTo>
                <a:lnTo>
                  <a:pt x="2150940" y="2606565"/>
                </a:lnTo>
                <a:lnTo>
                  <a:pt x="2240864" y="2545821"/>
                </a:lnTo>
                <a:lnTo>
                  <a:pt x="2325676" y="2478517"/>
                </a:lnTo>
                <a:lnTo>
                  <a:pt x="2405014" y="2405014"/>
                </a:lnTo>
                <a:lnTo>
                  <a:pt x="2478517" y="2325676"/>
                </a:lnTo>
                <a:lnTo>
                  <a:pt x="2545821" y="2240864"/>
                </a:lnTo>
                <a:lnTo>
                  <a:pt x="2606565" y="2150940"/>
                </a:lnTo>
                <a:lnTo>
                  <a:pt x="2660385" y="2056269"/>
                </a:lnTo>
                <a:lnTo>
                  <a:pt x="2706919" y="1957210"/>
                </a:lnTo>
                <a:lnTo>
                  <a:pt x="2745806" y="1854128"/>
                </a:lnTo>
                <a:lnTo>
                  <a:pt x="2776681" y="1747385"/>
                </a:lnTo>
                <a:lnTo>
                  <a:pt x="2799184" y="1637343"/>
                </a:lnTo>
                <a:lnTo>
                  <a:pt x="2812952" y="1524364"/>
                </a:lnTo>
                <a:lnTo>
                  <a:pt x="2817622" y="1408811"/>
                </a:lnTo>
                <a:lnTo>
                  <a:pt x="2812952" y="1293257"/>
                </a:lnTo>
                <a:lnTo>
                  <a:pt x="2799184" y="1180278"/>
                </a:lnTo>
                <a:lnTo>
                  <a:pt x="2776681" y="1070236"/>
                </a:lnTo>
                <a:lnTo>
                  <a:pt x="2745806" y="963493"/>
                </a:lnTo>
                <a:lnTo>
                  <a:pt x="2706919" y="860411"/>
                </a:lnTo>
                <a:lnTo>
                  <a:pt x="2660385" y="761352"/>
                </a:lnTo>
                <a:lnTo>
                  <a:pt x="2606565" y="666681"/>
                </a:lnTo>
                <a:lnTo>
                  <a:pt x="2545821" y="576757"/>
                </a:lnTo>
                <a:lnTo>
                  <a:pt x="2478517" y="491945"/>
                </a:lnTo>
                <a:lnTo>
                  <a:pt x="2405014" y="412607"/>
                </a:lnTo>
                <a:lnTo>
                  <a:pt x="2325676" y="339104"/>
                </a:lnTo>
                <a:lnTo>
                  <a:pt x="2240864" y="271800"/>
                </a:lnTo>
                <a:lnTo>
                  <a:pt x="2150940" y="211056"/>
                </a:lnTo>
                <a:lnTo>
                  <a:pt x="2056269" y="157236"/>
                </a:lnTo>
                <a:lnTo>
                  <a:pt x="1957210" y="110702"/>
                </a:lnTo>
                <a:lnTo>
                  <a:pt x="1854128" y="71815"/>
                </a:lnTo>
                <a:lnTo>
                  <a:pt x="1747385" y="40940"/>
                </a:lnTo>
                <a:lnTo>
                  <a:pt x="1637343" y="18437"/>
                </a:lnTo>
                <a:lnTo>
                  <a:pt x="1524364" y="4669"/>
                </a:lnTo>
                <a:lnTo>
                  <a:pt x="1408811" y="0"/>
                </a:lnTo>
                <a:close/>
              </a:path>
            </a:pathLst>
          </a:custGeom>
          <a:solidFill>
            <a:srgbClr val="36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4527" y="2382139"/>
            <a:ext cx="2818130" cy="2818130"/>
          </a:xfrm>
          <a:custGeom>
            <a:avLst/>
            <a:gdLst/>
            <a:ahLst/>
            <a:cxnLst/>
            <a:rect l="l" t="t" r="r" b="b"/>
            <a:pathLst>
              <a:path w="2818129" h="2818129">
                <a:moveTo>
                  <a:pt x="0" y="1408811"/>
                </a:moveTo>
                <a:lnTo>
                  <a:pt x="4669" y="1293257"/>
                </a:lnTo>
                <a:lnTo>
                  <a:pt x="18437" y="1180278"/>
                </a:lnTo>
                <a:lnTo>
                  <a:pt x="40940" y="1070236"/>
                </a:lnTo>
                <a:lnTo>
                  <a:pt x="71815" y="963493"/>
                </a:lnTo>
                <a:lnTo>
                  <a:pt x="110702" y="860411"/>
                </a:lnTo>
                <a:lnTo>
                  <a:pt x="157236" y="761352"/>
                </a:lnTo>
                <a:lnTo>
                  <a:pt x="211056" y="666681"/>
                </a:lnTo>
                <a:lnTo>
                  <a:pt x="271800" y="576757"/>
                </a:lnTo>
                <a:lnTo>
                  <a:pt x="339104" y="491945"/>
                </a:lnTo>
                <a:lnTo>
                  <a:pt x="412607" y="412607"/>
                </a:lnTo>
                <a:lnTo>
                  <a:pt x="491945" y="339104"/>
                </a:lnTo>
                <a:lnTo>
                  <a:pt x="576757" y="271800"/>
                </a:lnTo>
                <a:lnTo>
                  <a:pt x="666681" y="211056"/>
                </a:lnTo>
                <a:lnTo>
                  <a:pt x="761352" y="157236"/>
                </a:lnTo>
                <a:lnTo>
                  <a:pt x="860411" y="110702"/>
                </a:lnTo>
                <a:lnTo>
                  <a:pt x="963493" y="71815"/>
                </a:lnTo>
                <a:lnTo>
                  <a:pt x="1070236" y="40940"/>
                </a:lnTo>
                <a:lnTo>
                  <a:pt x="1180278" y="18437"/>
                </a:lnTo>
                <a:lnTo>
                  <a:pt x="1293257" y="4669"/>
                </a:lnTo>
                <a:lnTo>
                  <a:pt x="1408811" y="0"/>
                </a:lnTo>
                <a:lnTo>
                  <a:pt x="1524364" y="4669"/>
                </a:lnTo>
                <a:lnTo>
                  <a:pt x="1637343" y="18437"/>
                </a:lnTo>
                <a:lnTo>
                  <a:pt x="1747385" y="40940"/>
                </a:lnTo>
                <a:lnTo>
                  <a:pt x="1854128" y="71815"/>
                </a:lnTo>
                <a:lnTo>
                  <a:pt x="1957210" y="110702"/>
                </a:lnTo>
                <a:lnTo>
                  <a:pt x="2056269" y="157236"/>
                </a:lnTo>
                <a:lnTo>
                  <a:pt x="2150940" y="211056"/>
                </a:lnTo>
                <a:lnTo>
                  <a:pt x="2240864" y="271800"/>
                </a:lnTo>
                <a:lnTo>
                  <a:pt x="2325676" y="339104"/>
                </a:lnTo>
                <a:lnTo>
                  <a:pt x="2405014" y="412607"/>
                </a:lnTo>
                <a:lnTo>
                  <a:pt x="2478517" y="491945"/>
                </a:lnTo>
                <a:lnTo>
                  <a:pt x="2545821" y="576757"/>
                </a:lnTo>
                <a:lnTo>
                  <a:pt x="2606565" y="666681"/>
                </a:lnTo>
                <a:lnTo>
                  <a:pt x="2660385" y="761352"/>
                </a:lnTo>
                <a:lnTo>
                  <a:pt x="2706919" y="860411"/>
                </a:lnTo>
                <a:lnTo>
                  <a:pt x="2745806" y="963493"/>
                </a:lnTo>
                <a:lnTo>
                  <a:pt x="2776681" y="1070236"/>
                </a:lnTo>
                <a:lnTo>
                  <a:pt x="2799184" y="1180278"/>
                </a:lnTo>
                <a:lnTo>
                  <a:pt x="2812952" y="1293257"/>
                </a:lnTo>
                <a:lnTo>
                  <a:pt x="2817622" y="1408811"/>
                </a:lnTo>
                <a:lnTo>
                  <a:pt x="2812952" y="1524364"/>
                </a:lnTo>
                <a:lnTo>
                  <a:pt x="2799184" y="1637343"/>
                </a:lnTo>
                <a:lnTo>
                  <a:pt x="2776681" y="1747385"/>
                </a:lnTo>
                <a:lnTo>
                  <a:pt x="2745806" y="1854128"/>
                </a:lnTo>
                <a:lnTo>
                  <a:pt x="2706919" y="1957210"/>
                </a:lnTo>
                <a:lnTo>
                  <a:pt x="2660385" y="2056269"/>
                </a:lnTo>
                <a:lnTo>
                  <a:pt x="2606565" y="2150940"/>
                </a:lnTo>
                <a:lnTo>
                  <a:pt x="2545821" y="2240864"/>
                </a:lnTo>
                <a:lnTo>
                  <a:pt x="2478517" y="2325676"/>
                </a:lnTo>
                <a:lnTo>
                  <a:pt x="2405014" y="2405014"/>
                </a:lnTo>
                <a:lnTo>
                  <a:pt x="2325676" y="2478517"/>
                </a:lnTo>
                <a:lnTo>
                  <a:pt x="2240864" y="2545821"/>
                </a:lnTo>
                <a:lnTo>
                  <a:pt x="2150940" y="2606565"/>
                </a:lnTo>
                <a:lnTo>
                  <a:pt x="2056269" y="2660385"/>
                </a:lnTo>
                <a:lnTo>
                  <a:pt x="1957210" y="2706919"/>
                </a:lnTo>
                <a:lnTo>
                  <a:pt x="1854128" y="2745806"/>
                </a:lnTo>
                <a:lnTo>
                  <a:pt x="1747385" y="2776681"/>
                </a:lnTo>
                <a:lnTo>
                  <a:pt x="1637343" y="2799184"/>
                </a:lnTo>
                <a:lnTo>
                  <a:pt x="1524364" y="2812952"/>
                </a:lnTo>
                <a:lnTo>
                  <a:pt x="1408811" y="2817622"/>
                </a:lnTo>
                <a:lnTo>
                  <a:pt x="1293257" y="2812952"/>
                </a:lnTo>
                <a:lnTo>
                  <a:pt x="1180278" y="2799184"/>
                </a:lnTo>
                <a:lnTo>
                  <a:pt x="1070236" y="2776681"/>
                </a:lnTo>
                <a:lnTo>
                  <a:pt x="963493" y="2745806"/>
                </a:lnTo>
                <a:lnTo>
                  <a:pt x="860411" y="2706919"/>
                </a:lnTo>
                <a:lnTo>
                  <a:pt x="761352" y="2660385"/>
                </a:lnTo>
                <a:lnTo>
                  <a:pt x="666681" y="2606565"/>
                </a:lnTo>
                <a:lnTo>
                  <a:pt x="576757" y="2545821"/>
                </a:lnTo>
                <a:lnTo>
                  <a:pt x="491945" y="2478517"/>
                </a:lnTo>
                <a:lnTo>
                  <a:pt x="412607" y="2405014"/>
                </a:lnTo>
                <a:lnTo>
                  <a:pt x="339104" y="2325676"/>
                </a:lnTo>
                <a:lnTo>
                  <a:pt x="271800" y="2240864"/>
                </a:lnTo>
                <a:lnTo>
                  <a:pt x="211056" y="2150940"/>
                </a:lnTo>
                <a:lnTo>
                  <a:pt x="157236" y="2056269"/>
                </a:lnTo>
                <a:lnTo>
                  <a:pt x="110702" y="1957210"/>
                </a:lnTo>
                <a:lnTo>
                  <a:pt x="71815" y="1854128"/>
                </a:lnTo>
                <a:lnTo>
                  <a:pt x="40940" y="1747385"/>
                </a:lnTo>
                <a:lnTo>
                  <a:pt x="18437" y="1637343"/>
                </a:lnTo>
                <a:lnTo>
                  <a:pt x="4669" y="1524364"/>
                </a:lnTo>
                <a:lnTo>
                  <a:pt x="0" y="1408811"/>
                </a:lnTo>
                <a:close/>
              </a:path>
            </a:pathLst>
          </a:custGeom>
          <a:ln w="12700">
            <a:solidFill>
              <a:srgbClr val="E6E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8034" y="3629725"/>
            <a:ext cx="77152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ts val="1190"/>
              </a:lnSpc>
            </a:pP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Fin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l 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Res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ou</a:t>
            </a:r>
            <a:r>
              <a:rPr sz="1150" b="1" spc="-5" dirty="0">
                <a:solidFill>
                  <a:srgbClr val="434953"/>
                </a:solidFill>
                <a:latin typeface="Arial"/>
                <a:cs typeface="Arial"/>
              </a:rPr>
              <a:t>rce</a:t>
            </a:r>
            <a:r>
              <a:rPr sz="1150" b="1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5391" y="2920619"/>
            <a:ext cx="1597025" cy="1569720"/>
          </a:xfrm>
          <a:custGeom>
            <a:avLst/>
            <a:gdLst/>
            <a:ahLst/>
            <a:cxnLst/>
            <a:rect l="l" t="t" r="r" b="b"/>
            <a:pathLst>
              <a:path w="1597025" h="1569720">
                <a:moveTo>
                  <a:pt x="798322" y="0"/>
                </a:moveTo>
                <a:lnTo>
                  <a:pt x="732841" y="2600"/>
                </a:lnTo>
                <a:lnTo>
                  <a:pt x="668819" y="10269"/>
                </a:lnTo>
                <a:lnTo>
                  <a:pt x="606462" y="22803"/>
                </a:lnTo>
                <a:lnTo>
                  <a:pt x="545974" y="40000"/>
                </a:lnTo>
                <a:lnTo>
                  <a:pt x="487560" y="61660"/>
                </a:lnTo>
                <a:lnTo>
                  <a:pt x="431428" y="87580"/>
                </a:lnTo>
                <a:lnTo>
                  <a:pt x="377780" y="117557"/>
                </a:lnTo>
                <a:lnTo>
                  <a:pt x="326824" y="151392"/>
                </a:lnTo>
                <a:lnTo>
                  <a:pt x="278765" y="188880"/>
                </a:lnTo>
                <a:lnTo>
                  <a:pt x="233807" y="229822"/>
                </a:lnTo>
                <a:lnTo>
                  <a:pt x="192156" y="274014"/>
                </a:lnTo>
                <a:lnTo>
                  <a:pt x="154017" y="321256"/>
                </a:lnTo>
                <a:lnTo>
                  <a:pt x="119596" y="371344"/>
                </a:lnTo>
                <a:lnTo>
                  <a:pt x="89099" y="424078"/>
                </a:lnTo>
                <a:lnTo>
                  <a:pt x="62730" y="479256"/>
                </a:lnTo>
                <a:lnTo>
                  <a:pt x="40694" y="536675"/>
                </a:lnTo>
                <a:lnTo>
                  <a:pt x="23198" y="596134"/>
                </a:lnTo>
                <a:lnTo>
                  <a:pt x="10447" y="657431"/>
                </a:lnTo>
                <a:lnTo>
                  <a:pt x="2646" y="720365"/>
                </a:lnTo>
                <a:lnTo>
                  <a:pt x="0" y="784732"/>
                </a:lnTo>
                <a:lnTo>
                  <a:pt x="2646" y="849100"/>
                </a:lnTo>
                <a:lnTo>
                  <a:pt x="10447" y="912034"/>
                </a:lnTo>
                <a:lnTo>
                  <a:pt x="23198" y="973331"/>
                </a:lnTo>
                <a:lnTo>
                  <a:pt x="40694" y="1032790"/>
                </a:lnTo>
                <a:lnTo>
                  <a:pt x="62730" y="1090209"/>
                </a:lnTo>
                <a:lnTo>
                  <a:pt x="89099" y="1145387"/>
                </a:lnTo>
                <a:lnTo>
                  <a:pt x="119596" y="1198121"/>
                </a:lnTo>
                <a:lnTo>
                  <a:pt x="154017" y="1248209"/>
                </a:lnTo>
                <a:lnTo>
                  <a:pt x="192156" y="1295451"/>
                </a:lnTo>
                <a:lnTo>
                  <a:pt x="233807" y="1339643"/>
                </a:lnTo>
                <a:lnTo>
                  <a:pt x="278765" y="1380585"/>
                </a:lnTo>
                <a:lnTo>
                  <a:pt x="326824" y="1418073"/>
                </a:lnTo>
                <a:lnTo>
                  <a:pt x="377780" y="1451908"/>
                </a:lnTo>
                <a:lnTo>
                  <a:pt x="431428" y="1481885"/>
                </a:lnTo>
                <a:lnTo>
                  <a:pt x="487560" y="1507805"/>
                </a:lnTo>
                <a:lnTo>
                  <a:pt x="545974" y="1529465"/>
                </a:lnTo>
                <a:lnTo>
                  <a:pt x="606462" y="1546662"/>
                </a:lnTo>
                <a:lnTo>
                  <a:pt x="668819" y="1559196"/>
                </a:lnTo>
                <a:lnTo>
                  <a:pt x="732841" y="1566865"/>
                </a:lnTo>
                <a:lnTo>
                  <a:pt x="798322" y="1569465"/>
                </a:lnTo>
                <a:lnTo>
                  <a:pt x="863803" y="1566865"/>
                </a:lnTo>
                <a:lnTo>
                  <a:pt x="927827" y="1559196"/>
                </a:lnTo>
                <a:lnTo>
                  <a:pt x="990189" y="1546662"/>
                </a:lnTo>
                <a:lnTo>
                  <a:pt x="1050683" y="1529465"/>
                </a:lnTo>
                <a:lnTo>
                  <a:pt x="1109102" y="1507805"/>
                </a:lnTo>
                <a:lnTo>
                  <a:pt x="1165243" y="1481885"/>
                </a:lnTo>
                <a:lnTo>
                  <a:pt x="1218898" y="1451908"/>
                </a:lnTo>
                <a:lnTo>
                  <a:pt x="1269863" y="1418073"/>
                </a:lnTo>
                <a:lnTo>
                  <a:pt x="1317932" y="1380585"/>
                </a:lnTo>
                <a:lnTo>
                  <a:pt x="1362900" y="1339643"/>
                </a:lnTo>
                <a:lnTo>
                  <a:pt x="1404560" y="1295451"/>
                </a:lnTo>
                <a:lnTo>
                  <a:pt x="1442708" y="1248209"/>
                </a:lnTo>
                <a:lnTo>
                  <a:pt x="1477138" y="1198121"/>
                </a:lnTo>
                <a:lnTo>
                  <a:pt x="1507644" y="1145387"/>
                </a:lnTo>
                <a:lnTo>
                  <a:pt x="1534021" y="1090209"/>
                </a:lnTo>
                <a:lnTo>
                  <a:pt x="1556062" y="1032790"/>
                </a:lnTo>
                <a:lnTo>
                  <a:pt x="1573564" y="973331"/>
                </a:lnTo>
                <a:lnTo>
                  <a:pt x="1586319" y="912034"/>
                </a:lnTo>
                <a:lnTo>
                  <a:pt x="1594123" y="849100"/>
                </a:lnTo>
                <a:lnTo>
                  <a:pt x="1596771" y="784732"/>
                </a:lnTo>
                <a:lnTo>
                  <a:pt x="1594123" y="720365"/>
                </a:lnTo>
                <a:lnTo>
                  <a:pt x="1586319" y="657431"/>
                </a:lnTo>
                <a:lnTo>
                  <a:pt x="1573564" y="596134"/>
                </a:lnTo>
                <a:lnTo>
                  <a:pt x="1556062" y="536675"/>
                </a:lnTo>
                <a:lnTo>
                  <a:pt x="1534021" y="479256"/>
                </a:lnTo>
                <a:lnTo>
                  <a:pt x="1507644" y="424078"/>
                </a:lnTo>
                <a:lnTo>
                  <a:pt x="1477138" y="371344"/>
                </a:lnTo>
                <a:lnTo>
                  <a:pt x="1442708" y="321256"/>
                </a:lnTo>
                <a:lnTo>
                  <a:pt x="1404560" y="274014"/>
                </a:lnTo>
                <a:lnTo>
                  <a:pt x="1362900" y="229822"/>
                </a:lnTo>
                <a:lnTo>
                  <a:pt x="1317932" y="188880"/>
                </a:lnTo>
                <a:lnTo>
                  <a:pt x="1269863" y="151392"/>
                </a:lnTo>
                <a:lnTo>
                  <a:pt x="1218898" y="117557"/>
                </a:lnTo>
                <a:lnTo>
                  <a:pt x="1165243" y="87580"/>
                </a:lnTo>
                <a:lnTo>
                  <a:pt x="1109102" y="61660"/>
                </a:lnTo>
                <a:lnTo>
                  <a:pt x="1050683" y="40000"/>
                </a:lnTo>
                <a:lnTo>
                  <a:pt x="990189" y="22803"/>
                </a:lnTo>
                <a:lnTo>
                  <a:pt x="927827" y="10269"/>
                </a:lnTo>
                <a:lnTo>
                  <a:pt x="863803" y="2600"/>
                </a:lnTo>
                <a:lnTo>
                  <a:pt x="798322" y="0"/>
                </a:lnTo>
                <a:close/>
              </a:path>
            </a:pathLst>
          </a:custGeom>
          <a:solidFill>
            <a:srgbClr val="957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16321" y="3351989"/>
            <a:ext cx="95567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200" b="1" dirty="0">
                <a:solidFill>
                  <a:srgbClr val="E6E9ED"/>
                </a:solidFill>
                <a:latin typeface="Arial"/>
                <a:cs typeface="Arial"/>
              </a:rPr>
              <a:t>Stro</a:t>
            </a:r>
            <a:r>
              <a:rPr sz="1200" b="1" spc="-5" dirty="0">
                <a:solidFill>
                  <a:srgbClr val="E6E9ED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E6E9ED"/>
                </a:solidFill>
                <a:latin typeface="Arial"/>
                <a:cs typeface="Arial"/>
              </a:rPr>
              <a:t>g En</a:t>
            </a:r>
            <a:r>
              <a:rPr sz="1200" b="1" spc="-5" dirty="0">
                <a:solidFill>
                  <a:srgbClr val="E6E9ED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E6E9ED"/>
                </a:solidFill>
                <a:latin typeface="Arial"/>
                <a:cs typeface="Arial"/>
              </a:rPr>
              <a:t>erprise Enabling En</a:t>
            </a:r>
            <a:r>
              <a:rPr sz="1200" b="1" spc="-25" dirty="0">
                <a:solidFill>
                  <a:srgbClr val="E6E9ED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E6E9ED"/>
                </a:solidFill>
                <a:latin typeface="Arial"/>
                <a:cs typeface="Arial"/>
              </a:rPr>
              <a:t>ironm</a:t>
            </a:r>
            <a:r>
              <a:rPr sz="1200" b="1" spc="5" dirty="0">
                <a:solidFill>
                  <a:srgbClr val="E6E9ED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E6E9ED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570" y="969022"/>
            <a:ext cx="969441" cy="73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483" y="4015701"/>
            <a:ext cx="526097" cy="721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17858" y="5193449"/>
            <a:ext cx="541807" cy="423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81842" y="2741612"/>
            <a:ext cx="646188" cy="541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5941" y="1375994"/>
            <a:ext cx="3797300" cy="142240"/>
          </a:xfrm>
          <a:custGeom>
            <a:avLst/>
            <a:gdLst/>
            <a:ahLst/>
            <a:cxnLst/>
            <a:rect l="l" t="t" r="r" b="b"/>
            <a:pathLst>
              <a:path w="3797300" h="142240">
                <a:moveTo>
                  <a:pt x="3734200" y="70669"/>
                </a:moveTo>
                <a:lnTo>
                  <a:pt x="3661345" y="113256"/>
                </a:lnTo>
                <a:lnTo>
                  <a:pt x="3655049" y="122868"/>
                </a:lnTo>
                <a:lnTo>
                  <a:pt x="3657080" y="134882"/>
                </a:lnTo>
                <a:lnTo>
                  <a:pt x="3666744" y="141639"/>
                </a:lnTo>
                <a:lnTo>
                  <a:pt x="3678428" y="139877"/>
                </a:lnTo>
                <a:lnTo>
                  <a:pt x="3769937" y="86537"/>
                </a:lnTo>
                <a:lnTo>
                  <a:pt x="3765804" y="86537"/>
                </a:lnTo>
                <a:lnTo>
                  <a:pt x="3765804" y="84378"/>
                </a:lnTo>
                <a:lnTo>
                  <a:pt x="3757676" y="84378"/>
                </a:lnTo>
                <a:lnTo>
                  <a:pt x="3734200" y="70669"/>
                </a:lnTo>
                <a:close/>
              </a:path>
              <a:path w="3797300" h="142240">
                <a:moveTo>
                  <a:pt x="3707006" y="54787"/>
                </a:moveTo>
                <a:lnTo>
                  <a:pt x="0" y="54787"/>
                </a:lnTo>
                <a:lnTo>
                  <a:pt x="0" y="86537"/>
                </a:lnTo>
                <a:lnTo>
                  <a:pt x="3707053" y="86537"/>
                </a:lnTo>
                <a:lnTo>
                  <a:pt x="3734200" y="70669"/>
                </a:lnTo>
                <a:lnTo>
                  <a:pt x="3707006" y="54787"/>
                </a:lnTo>
                <a:close/>
              </a:path>
              <a:path w="3797300" h="142240">
                <a:moveTo>
                  <a:pt x="3769937" y="54787"/>
                </a:moveTo>
                <a:lnTo>
                  <a:pt x="3765804" y="54787"/>
                </a:lnTo>
                <a:lnTo>
                  <a:pt x="3765804" y="86537"/>
                </a:lnTo>
                <a:lnTo>
                  <a:pt x="3769937" y="86537"/>
                </a:lnTo>
                <a:lnTo>
                  <a:pt x="3797173" y="70662"/>
                </a:lnTo>
                <a:lnTo>
                  <a:pt x="3769937" y="54787"/>
                </a:lnTo>
                <a:close/>
              </a:path>
              <a:path w="3797300" h="142240">
                <a:moveTo>
                  <a:pt x="3757676" y="56946"/>
                </a:moveTo>
                <a:lnTo>
                  <a:pt x="3734200" y="70669"/>
                </a:lnTo>
                <a:lnTo>
                  <a:pt x="3757676" y="84378"/>
                </a:lnTo>
                <a:lnTo>
                  <a:pt x="3757676" y="56946"/>
                </a:lnTo>
                <a:close/>
              </a:path>
              <a:path w="3797300" h="142240">
                <a:moveTo>
                  <a:pt x="3765804" y="56946"/>
                </a:moveTo>
                <a:lnTo>
                  <a:pt x="3757676" y="56946"/>
                </a:lnTo>
                <a:lnTo>
                  <a:pt x="3757676" y="84378"/>
                </a:lnTo>
                <a:lnTo>
                  <a:pt x="3765804" y="84378"/>
                </a:lnTo>
                <a:lnTo>
                  <a:pt x="3765804" y="56946"/>
                </a:lnTo>
                <a:close/>
              </a:path>
              <a:path w="3797300" h="142240">
                <a:moveTo>
                  <a:pt x="3665843" y="0"/>
                </a:moveTo>
                <a:lnTo>
                  <a:pt x="3656457" y="7620"/>
                </a:lnTo>
                <a:lnTo>
                  <a:pt x="3655203" y="19385"/>
                </a:lnTo>
                <a:lnTo>
                  <a:pt x="3662426" y="28752"/>
                </a:lnTo>
                <a:lnTo>
                  <a:pt x="3734211" y="70662"/>
                </a:lnTo>
                <a:lnTo>
                  <a:pt x="3757676" y="56946"/>
                </a:lnTo>
                <a:lnTo>
                  <a:pt x="3765804" y="56946"/>
                </a:lnTo>
                <a:lnTo>
                  <a:pt x="3765804" y="54787"/>
                </a:lnTo>
                <a:lnTo>
                  <a:pt x="3769937" y="54787"/>
                </a:lnTo>
                <a:lnTo>
                  <a:pt x="3678428" y="1447"/>
                </a:lnTo>
                <a:lnTo>
                  <a:pt x="3677369" y="873"/>
                </a:lnTo>
                <a:lnTo>
                  <a:pt x="3665843" y="0"/>
                </a:lnTo>
                <a:close/>
              </a:path>
            </a:pathLst>
          </a:custGeom>
          <a:solidFill>
            <a:srgbClr val="E98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48257" y="1623100"/>
            <a:ext cx="267081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egulatory</a:t>
            </a:r>
            <a:r>
              <a:rPr sz="1400" spc="-3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(o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nership,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IP Protecti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pri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ate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enterpri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 legislation)</a:t>
            </a:r>
            <a:endParaRPr sz="1400">
              <a:latin typeface="Arial"/>
              <a:cs typeface="Arial"/>
            </a:endParaRPr>
          </a:p>
          <a:p>
            <a:pPr marL="299085" marR="30162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Goods</a:t>
            </a:r>
            <a:r>
              <a:rPr sz="1400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Labour</a:t>
            </a:r>
            <a:r>
              <a:rPr sz="1400" spc="-3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arket 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ficien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61502" y="2912558"/>
            <a:ext cx="2720975" cy="142240"/>
          </a:xfrm>
          <a:custGeom>
            <a:avLst/>
            <a:gdLst/>
            <a:ahLst/>
            <a:cxnLst/>
            <a:rect l="l" t="t" r="r" b="b"/>
            <a:pathLst>
              <a:path w="2720975" h="142239">
                <a:moveTo>
                  <a:pt x="131254" y="0"/>
                </a:moveTo>
                <a:lnTo>
                  <a:pt x="119506" y="1583"/>
                </a:lnTo>
                <a:lnTo>
                  <a:pt x="0" y="69528"/>
                </a:lnTo>
                <a:lnTo>
                  <a:pt x="117982" y="140140"/>
                </a:lnTo>
                <a:lnTo>
                  <a:pt x="119150" y="140769"/>
                </a:lnTo>
                <a:lnTo>
                  <a:pt x="130649" y="141626"/>
                </a:lnTo>
                <a:lnTo>
                  <a:pt x="140137" y="134004"/>
                </a:lnTo>
                <a:lnTo>
                  <a:pt x="141499" y="122265"/>
                </a:lnTo>
                <a:lnTo>
                  <a:pt x="134366" y="112835"/>
                </a:lnTo>
                <a:lnTo>
                  <a:pt x="90070" y="86317"/>
                </a:lnTo>
                <a:lnTo>
                  <a:pt x="31369" y="85657"/>
                </a:lnTo>
                <a:lnTo>
                  <a:pt x="31750" y="53907"/>
                </a:lnTo>
                <a:lnTo>
                  <a:pt x="91607" y="53907"/>
                </a:lnTo>
                <a:lnTo>
                  <a:pt x="136434" y="28405"/>
                </a:lnTo>
                <a:lnTo>
                  <a:pt x="142818" y="18859"/>
                </a:lnTo>
                <a:lnTo>
                  <a:pt x="140828" y="6892"/>
                </a:lnTo>
                <a:lnTo>
                  <a:pt x="131254" y="0"/>
                </a:lnTo>
                <a:close/>
              </a:path>
              <a:path w="2720975" h="142239">
                <a:moveTo>
                  <a:pt x="90447" y="54567"/>
                </a:moveTo>
                <a:lnTo>
                  <a:pt x="63060" y="70148"/>
                </a:lnTo>
                <a:lnTo>
                  <a:pt x="90070" y="86317"/>
                </a:lnTo>
                <a:lnTo>
                  <a:pt x="2720086" y="115883"/>
                </a:lnTo>
                <a:lnTo>
                  <a:pt x="2720467" y="84133"/>
                </a:lnTo>
                <a:lnTo>
                  <a:pt x="90447" y="54567"/>
                </a:lnTo>
                <a:close/>
              </a:path>
              <a:path w="2720975" h="142239">
                <a:moveTo>
                  <a:pt x="31750" y="53907"/>
                </a:moveTo>
                <a:lnTo>
                  <a:pt x="31369" y="85657"/>
                </a:lnTo>
                <a:lnTo>
                  <a:pt x="90070" y="86317"/>
                </a:lnTo>
                <a:lnTo>
                  <a:pt x="85573" y="83625"/>
                </a:lnTo>
                <a:lnTo>
                  <a:pt x="39370" y="83625"/>
                </a:lnTo>
                <a:lnTo>
                  <a:pt x="39750" y="56193"/>
                </a:lnTo>
                <a:lnTo>
                  <a:pt x="87589" y="56193"/>
                </a:lnTo>
                <a:lnTo>
                  <a:pt x="90447" y="54567"/>
                </a:lnTo>
                <a:lnTo>
                  <a:pt x="31750" y="53907"/>
                </a:lnTo>
                <a:close/>
              </a:path>
              <a:path w="2720975" h="142239">
                <a:moveTo>
                  <a:pt x="39750" y="56193"/>
                </a:moveTo>
                <a:lnTo>
                  <a:pt x="39370" y="83625"/>
                </a:lnTo>
                <a:lnTo>
                  <a:pt x="63060" y="70148"/>
                </a:lnTo>
                <a:lnTo>
                  <a:pt x="39750" y="56193"/>
                </a:lnTo>
                <a:close/>
              </a:path>
              <a:path w="2720975" h="142239">
                <a:moveTo>
                  <a:pt x="63060" y="70148"/>
                </a:moveTo>
                <a:lnTo>
                  <a:pt x="39370" y="83625"/>
                </a:lnTo>
                <a:lnTo>
                  <a:pt x="85573" y="83625"/>
                </a:lnTo>
                <a:lnTo>
                  <a:pt x="63060" y="70148"/>
                </a:lnTo>
                <a:close/>
              </a:path>
              <a:path w="2720975" h="142239">
                <a:moveTo>
                  <a:pt x="87589" y="56193"/>
                </a:moveTo>
                <a:lnTo>
                  <a:pt x="39750" y="56193"/>
                </a:lnTo>
                <a:lnTo>
                  <a:pt x="63060" y="70148"/>
                </a:lnTo>
                <a:lnTo>
                  <a:pt x="87589" y="56193"/>
                </a:lnTo>
                <a:close/>
              </a:path>
              <a:path w="2720975" h="142239">
                <a:moveTo>
                  <a:pt x="91607" y="53907"/>
                </a:moveTo>
                <a:lnTo>
                  <a:pt x="31750" y="53907"/>
                </a:lnTo>
                <a:lnTo>
                  <a:pt x="90447" y="54567"/>
                </a:lnTo>
                <a:lnTo>
                  <a:pt x="91607" y="53907"/>
                </a:lnTo>
                <a:close/>
              </a:path>
            </a:pathLst>
          </a:custGeom>
          <a:solidFill>
            <a:srgbClr val="DF9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32646" y="3226094"/>
            <a:ext cx="265112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ift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coordinat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d</a:t>
            </a:r>
            <a:r>
              <a:rPr sz="1400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internal go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ern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ent</a:t>
            </a:r>
            <a:r>
              <a:rPr sz="1400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ste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6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echnology</a:t>
            </a:r>
            <a:r>
              <a:rPr sz="1400" spc="-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  <a:p>
            <a:pPr marL="299085" marR="950594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inancial</a:t>
            </a:r>
            <a:r>
              <a:rPr sz="1400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arkets de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elop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69466" y="4184372"/>
            <a:ext cx="2365375" cy="142240"/>
          </a:xfrm>
          <a:custGeom>
            <a:avLst/>
            <a:gdLst/>
            <a:ahLst/>
            <a:cxnLst/>
            <a:rect l="l" t="t" r="r" b="b"/>
            <a:pathLst>
              <a:path w="2365375" h="142239">
                <a:moveTo>
                  <a:pt x="2302330" y="70660"/>
                </a:moveTo>
                <a:lnTo>
                  <a:pt x="2229439" y="113286"/>
                </a:lnTo>
                <a:lnTo>
                  <a:pt x="2223199" y="122929"/>
                </a:lnTo>
                <a:lnTo>
                  <a:pt x="2225268" y="134922"/>
                </a:lnTo>
                <a:lnTo>
                  <a:pt x="2234926" y="141731"/>
                </a:lnTo>
                <a:lnTo>
                  <a:pt x="2246579" y="139977"/>
                </a:lnTo>
                <a:lnTo>
                  <a:pt x="2338138" y="86510"/>
                </a:lnTo>
                <a:lnTo>
                  <a:pt x="2333828" y="86510"/>
                </a:lnTo>
                <a:lnTo>
                  <a:pt x="2333828" y="84351"/>
                </a:lnTo>
                <a:lnTo>
                  <a:pt x="2325827" y="84351"/>
                </a:lnTo>
                <a:lnTo>
                  <a:pt x="2302330" y="70660"/>
                </a:lnTo>
                <a:close/>
              </a:path>
              <a:path w="2365375" h="142239">
                <a:moveTo>
                  <a:pt x="2275041" y="54760"/>
                </a:moveTo>
                <a:lnTo>
                  <a:pt x="0" y="54760"/>
                </a:lnTo>
                <a:lnTo>
                  <a:pt x="0" y="86510"/>
                </a:lnTo>
                <a:lnTo>
                  <a:pt x="2275226" y="86510"/>
                </a:lnTo>
                <a:lnTo>
                  <a:pt x="2302330" y="70660"/>
                </a:lnTo>
                <a:lnTo>
                  <a:pt x="2275041" y="54760"/>
                </a:lnTo>
                <a:close/>
              </a:path>
              <a:path w="2365375" h="142239">
                <a:moveTo>
                  <a:pt x="2338089" y="54760"/>
                </a:moveTo>
                <a:lnTo>
                  <a:pt x="2333828" y="54760"/>
                </a:lnTo>
                <a:lnTo>
                  <a:pt x="2333828" y="86510"/>
                </a:lnTo>
                <a:lnTo>
                  <a:pt x="2338138" y="86510"/>
                </a:lnTo>
                <a:lnTo>
                  <a:pt x="2365324" y="70635"/>
                </a:lnTo>
                <a:lnTo>
                  <a:pt x="2338089" y="54760"/>
                </a:lnTo>
                <a:close/>
              </a:path>
              <a:path w="2365375" h="142239">
                <a:moveTo>
                  <a:pt x="2325827" y="56919"/>
                </a:moveTo>
                <a:lnTo>
                  <a:pt x="2302330" y="70660"/>
                </a:lnTo>
                <a:lnTo>
                  <a:pt x="2325827" y="84351"/>
                </a:lnTo>
                <a:lnTo>
                  <a:pt x="2325827" y="56919"/>
                </a:lnTo>
                <a:close/>
              </a:path>
              <a:path w="2365375" h="142239">
                <a:moveTo>
                  <a:pt x="2333828" y="56919"/>
                </a:moveTo>
                <a:lnTo>
                  <a:pt x="2325827" y="56919"/>
                </a:lnTo>
                <a:lnTo>
                  <a:pt x="2325827" y="84351"/>
                </a:lnTo>
                <a:lnTo>
                  <a:pt x="2333828" y="84351"/>
                </a:lnTo>
                <a:lnTo>
                  <a:pt x="2333828" y="56919"/>
                </a:lnTo>
                <a:close/>
              </a:path>
              <a:path w="2365375" h="142239">
                <a:moveTo>
                  <a:pt x="2233947" y="0"/>
                </a:moveTo>
                <a:lnTo>
                  <a:pt x="2224560" y="7692"/>
                </a:lnTo>
                <a:lnTo>
                  <a:pt x="2223368" y="19468"/>
                </a:lnTo>
                <a:lnTo>
                  <a:pt x="2230577" y="28852"/>
                </a:lnTo>
                <a:lnTo>
                  <a:pt x="2302330" y="70660"/>
                </a:lnTo>
                <a:lnTo>
                  <a:pt x="2325827" y="56919"/>
                </a:lnTo>
                <a:lnTo>
                  <a:pt x="2333828" y="56919"/>
                </a:lnTo>
                <a:lnTo>
                  <a:pt x="2333828" y="54760"/>
                </a:lnTo>
                <a:lnTo>
                  <a:pt x="2338089" y="54760"/>
                </a:lnTo>
                <a:lnTo>
                  <a:pt x="2246579" y="1420"/>
                </a:lnTo>
                <a:lnTo>
                  <a:pt x="2245441" y="807"/>
                </a:lnTo>
                <a:lnTo>
                  <a:pt x="223394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84808" y="4566960"/>
            <a:ext cx="2420620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Indus</a:t>
            </a:r>
            <a:r>
              <a:rPr sz="1400" spc="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ial</a:t>
            </a:r>
            <a:r>
              <a:rPr sz="1400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financing,</a:t>
            </a:r>
            <a:r>
              <a:rPr sz="1400" spc="-5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state o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ned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enterpri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 pr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cur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em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nt</a:t>
            </a:r>
            <a:r>
              <a:rPr sz="1400" spc="-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le</a:t>
            </a:r>
            <a:r>
              <a:rPr sz="1400" spc="-25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ge,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raw 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aterials,</a:t>
            </a:r>
            <a:r>
              <a:rPr sz="1400" spc="-5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local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content, corpora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ta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custo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 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ptions,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port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credit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06918" y="5301528"/>
            <a:ext cx="2512695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petiti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energ</a:t>
            </a:r>
            <a:r>
              <a:rPr sz="1400" spc="-13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fully de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eloped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econo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ic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zones, ports,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airport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rail,</a:t>
            </a:r>
            <a:r>
              <a:rPr sz="1400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roads, industrial</a:t>
            </a:r>
            <a:r>
              <a:rPr sz="1400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cluster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hu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an resour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ailabilit</a:t>
            </a:r>
            <a:r>
              <a:rPr sz="1400" spc="-13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spc="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robust 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&amp;D</a:t>
            </a:r>
            <a:r>
              <a:rPr sz="1400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iron</a:t>
            </a:r>
            <a:r>
              <a:rPr sz="1400" spc="-10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ent,</a:t>
            </a:r>
            <a:r>
              <a:rPr sz="1400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higher educa</a:t>
            </a:r>
            <a:r>
              <a:rPr sz="1400" spc="5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ion</a:t>
            </a:r>
            <a:r>
              <a:rPr sz="1400" spc="-5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953"/>
                </a:solidFill>
                <a:latin typeface="Arial"/>
                <a:cs typeface="Arial"/>
              </a:rPr>
              <a:t>training.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10780" y="5151969"/>
            <a:ext cx="3980815" cy="142240"/>
          </a:xfrm>
          <a:custGeom>
            <a:avLst/>
            <a:gdLst/>
            <a:ahLst/>
            <a:cxnLst/>
            <a:rect l="l" t="t" r="r" b="b"/>
            <a:pathLst>
              <a:path w="3980815" h="142239">
                <a:moveTo>
                  <a:pt x="131380" y="0"/>
                </a:moveTo>
                <a:lnTo>
                  <a:pt x="119870" y="720"/>
                </a:lnTo>
                <a:lnTo>
                  <a:pt x="118745" y="1309"/>
                </a:lnTo>
                <a:lnTo>
                  <a:pt x="0" y="70651"/>
                </a:lnTo>
                <a:lnTo>
                  <a:pt x="118745" y="139866"/>
                </a:lnTo>
                <a:lnTo>
                  <a:pt x="130397" y="141621"/>
                </a:lnTo>
                <a:lnTo>
                  <a:pt x="140055" y="134812"/>
                </a:lnTo>
                <a:lnTo>
                  <a:pt x="142186" y="122929"/>
                </a:lnTo>
                <a:lnTo>
                  <a:pt x="135988" y="113251"/>
                </a:lnTo>
                <a:lnTo>
                  <a:pt x="134747" y="112434"/>
                </a:lnTo>
                <a:lnTo>
                  <a:pt x="90282" y="86526"/>
                </a:lnTo>
                <a:lnTo>
                  <a:pt x="31496" y="86526"/>
                </a:lnTo>
                <a:lnTo>
                  <a:pt x="31496" y="54776"/>
                </a:lnTo>
                <a:lnTo>
                  <a:pt x="90166" y="54776"/>
                </a:lnTo>
                <a:lnTo>
                  <a:pt x="134747" y="28741"/>
                </a:lnTo>
                <a:lnTo>
                  <a:pt x="141984" y="19419"/>
                </a:lnTo>
                <a:lnTo>
                  <a:pt x="140836" y="7703"/>
                </a:lnTo>
                <a:lnTo>
                  <a:pt x="131380" y="0"/>
                </a:lnTo>
                <a:close/>
              </a:path>
              <a:path w="3980815" h="142239">
                <a:moveTo>
                  <a:pt x="90166" y="54776"/>
                </a:moveTo>
                <a:lnTo>
                  <a:pt x="31496" y="54776"/>
                </a:lnTo>
                <a:lnTo>
                  <a:pt x="31496" y="86526"/>
                </a:lnTo>
                <a:lnTo>
                  <a:pt x="90282" y="86526"/>
                </a:lnTo>
                <a:lnTo>
                  <a:pt x="86577" y="84367"/>
                </a:lnTo>
                <a:lnTo>
                  <a:pt x="39497" y="84367"/>
                </a:lnTo>
                <a:lnTo>
                  <a:pt x="39497" y="56935"/>
                </a:lnTo>
                <a:lnTo>
                  <a:pt x="86469" y="56935"/>
                </a:lnTo>
                <a:lnTo>
                  <a:pt x="90166" y="54776"/>
                </a:lnTo>
                <a:close/>
              </a:path>
              <a:path w="3980815" h="142239">
                <a:moveTo>
                  <a:pt x="3980434" y="54776"/>
                </a:moveTo>
                <a:lnTo>
                  <a:pt x="90166" y="54776"/>
                </a:lnTo>
                <a:lnTo>
                  <a:pt x="63010" y="70636"/>
                </a:lnTo>
                <a:lnTo>
                  <a:pt x="90282" y="86526"/>
                </a:lnTo>
                <a:lnTo>
                  <a:pt x="3980434" y="86526"/>
                </a:lnTo>
                <a:lnTo>
                  <a:pt x="3980434" y="54776"/>
                </a:lnTo>
                <a:close/>
              </a:path>
              <a:path w="3980815" h="142239">
                <a:moveTo>
                  <a:pt x="39497" y="56935"/>
                </a:moveTo>
                <a:lnTo>
                  <a:pt x="39497" y="84367"/>
                </a:lnTo>
                <a:lnTo>
                  <a:pt x="63010" y="70636"/>
                </a:lnTo>
                <a:lnTo>
                  <a:pt x="39497" y="56935"/>
                </a:lnTo>
                <a:close/>
              </a:path>
              <a:path w="3980815" h="142239">
                <a:moveTo>
                  <a:pt x="63010" y="70636"/>
                </a:moveTo>
                <a:lnTo>
                  <a:pt x="39497" y="84367"/>
                </a:lnTo>
                <a:lnTo>
                  <a:pt x="86577" y="84367"/>
                </a:lnTo>
                <a:lnTo>
                  <a:pt x="63010" y="70636"/>
                </a:lnTo>
                <a:close/>
              </a:path>
              <a:path w="3980815" h="142239">
                <a:moveTo>
                  <a:pt x="86469" y="56935"/>
                </a:moveTo>
                <a:lnTo>
                  <a:pt x="39497" y="56935"/>
                </a:lnTo>
                <a:lnTo>
                  <a:pt x="63010" y="70636"/>
                </a:lnTo>
                <a:lnTo>
                  <a:pt x="86469" y="5693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8036"/>
            <a:ext cx="11984736" cy="5960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361" y="877512"/>
            <a:ext cx="10323195" cy="5155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u="heavy" spc="-5" dirty="0">
                <a:solidFill>
                  <a:srgbClr val="12161C"/>
                </a:solidFill>
                <a:latin typeface="Arial"/>
                <a:cs typeface="Arial"/>
              </a:rPr>
              <a:t>F</a:t>
            </a:r>
            <a:r>
              <a:rPr sz="2200" b="1" u="heavy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200" b="1" u="heavy" spc="-5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200" b="1" u="heavy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200" b="1" u="heavy" spc="-5" dirty="0">
                <a:solidFill>
                  <a:srgbClr val="12161C"/>
                </a:solidFill>
                <a:latin typeface="Arial"/>
                <a:cs typeface="Arial"/>
              </a:rPr>
              <a:t>lti</a:t>
            </a:r>
            <a:r>
              <a:rPr sz="2200" b="1" u="heavy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2200" b="1" u="heavy" spc="-5" dirty="0">
                <a:solidFill>
                  <a:srgbClr val="12161C"/>
                </a:solidFill>
                <a:latin typeface="Arial"/>
                <a:cs typeface="Arial"/>
              </a:rPr>
              <a:t>s: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  <a:tab pos="3051810" algn="l"/>
              </a:tabLst>
            </a:pP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DC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000" b="1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usiness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Scho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l	|</a:t>
            </a:r>
            <a:r>
              <a:rPr sz="2000" b="1" spc="-8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dem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Gro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ps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x 5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Econ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cs,</a:t>
            </a:r>
            <a:r>
              <a:rPr sz="1200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F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nce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Entrep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ur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9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Accountin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 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O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ation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spc="-4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Ps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cholo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 Mana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em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nt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arketing</a:t>
            </a:r>
            <a:endParaRPr sz="1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CENTRE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EXECUTIVE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&amp; INTERN</a:t>
            </a:r>
            <a:r>
              <a:rPr lang="en-GB" sz="1600" b="1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TION</a:t>
            </a:r>
            <a:r>
              <a:rPr sz="1600" b="1" spc="-5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EDUC</a:t>
            </a:r>
            <a:r>
              <a:rPr sz="1600" b="1" spc="-17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TI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(CEIE)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DC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000" b="1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Instit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te</a:t>
            </a:r>
            <a:r>
              <a:rPr sz="2000" b="1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Educ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tion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|</a:t>
            </a:r>
            <a:r>
              <a:rPr sz="2000" b="1" spc="-7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dem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Gro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ps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x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6:</a:t>
            </a:r>
            <a:endParaRPr sz="2000" dirty="0">
              <a:latin typeface="Arial"/>
              <a:cs typeface="Arial"/>
            </a:endParaRPr>
          </a:p>
          <a:p>
            <a:pPr marL="469900" marR="80645">
              <a:lnSpc>
                <a:spcPts val="1300"/>
              </a:lnSpc>
              <a:spcBef>
                <a:spcPts val="540"/>
              </a:spcBef>
            </a:pP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Arts Education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ent;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Hu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elo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pm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t;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clusi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Special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Educati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n;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Lan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e,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Literacy</a:t>
            </a:r>
            <a:r>
              <a:rPr sz="1200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Ear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Chi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dh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od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Educat</a:t>
            </a:r>
            <a:r>
              <a:rPr sz="1200" spc="7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n;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Pol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cy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Practice;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EM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Educati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n,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no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ation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Global</a:t>
            </a:r>
            <a:r>
              <a:rPr sz="1200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dies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Faculty</a:t>
            </a:r>
            <a:r>
              <a:rPr sz="2000" b="1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Scien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&amp;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lth</a:t>
            </a:r>
            <a:r>
              <a:rPr sz="2000" b="1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|</a:t>
            </a:r>
            <a:r>
              <a:rPr sz="2000" b="1" spc="-7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dem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Scho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ls</a:t>
            </a:r>
            <a:r>
              <a:rPr sz="2000" b="1" spc="-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x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6 :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</a:pP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atic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spc="-4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Scie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ces;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Ch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em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ical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Scie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ces;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Ph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sical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Scie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ces;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Biotech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no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lo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Nurs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ng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Hu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Sci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nc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s;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He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lth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Hu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Per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orm</a:t>
            </a:r>
            <a:r>
              <a:rPr sz="1200" spc="6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ce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Faculty</a:t>
            </a:r>
            <a:r>
              <a:rPr sz="2000" b="1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umanities</a:t>
            </a:r>
            <a:r>
              <a:rPr sz="2000" b="1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&amp;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ocial</a:t>
            </a:r>
            <a:r>
              <a:rPr sz="2000" b="1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Scien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es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|</a:t>
            </a:r>
            <a:r>
              <a:rPr sz="2000" b="1" spc="-8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dem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Scho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ls</a:t>
            </a:r>
            <a:r>
              <a:rPr sz="2000" b="1" spc="-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x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8</a:t>
            </a:r>
            <a:r>
              <a:rPr sz="2000" b="1" spc="-4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2161C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69900" marR="5080" indent="42545">
              <a:lnSpc>
                <a:spcPts val="1300"/>
              </a:lnSpc>
              <a:spcBef>
                <a:spcPts val="540"/>
              </a:spcBef>
            </a:pP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Appl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ed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Lan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ua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Int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rcultural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dies;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ic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ti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sh;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ry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 Geo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raph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heol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og</a:t>
            </a:r>
            <a:r>
              <a:rPr sz="1200" spc="-100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Phi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oso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ph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y</a:t>
            </a:r>
            <a:r>
              <a:rPr sz="1200" spc="-3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usic; </a:t>
            </a:r>
            <a:r>
              <a:rPr sz="1200" spc="6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Fiont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Schoil</a:t>
            </a:r>
            <a:r>
              <a:rPr sz="1200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na G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ei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(I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ish st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dies);</a:t>
            </a:r>
            <a:r>
              <a:rPr sz="1200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Education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dies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Faculty</a:t>
            </a:r>
            <a:r>
              <a:rPr sz="2000" b="1" spc="-3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Engineering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&amp;</a:t>
            </a:r>
            <a:r>
              <a:rPr sz="2000" b="1" spc="-1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ompu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ing</a:t>
            </a:r>
            <a:r>
              <a:rPr sz="2000" b="1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|</a:t>
            </a:r>
            <a:r>
              <a:rPr sz="2000" b="1" spc="-7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dem</a:t>
            </a:r>
            <a:r>
              <a:rPr sz="2000" b="1" spc="-10" dirty="0">
                <a:solidFill>
                  <a:srgbClr val="12161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Scho</a:t>
            </a:r>
            <a:r>
              <a:rPr sz="2000" b="1" spc="5" dirty="0">
                <a:solidFill>
                  <a:srgbClr val="12161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ls</a:t>
            </a:r>
            <a:r>
              <a:rPr sz="2000" b="1" spc="-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161C"/>
                </a:solidFill>
                <a:latin typeface="Arial"/>
                <a:cs typeface="Arial"/>
              </a:rPr>
              <a:t>x 3: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</a:pP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echanic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l</a:t>
            </a:r>
            <a:r>
              <a:rPr sz="1200" spc="-4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anu</a:t>
            </a:r>
            <a:r>
              <a:rPr sz="1200" spc="10" dirty="0">
                <a:solidFill>
                  <a:srgbClr val="12161C"/>
                </a:solidFill>
                <a:latin typeface="Arial"/>
                <a:cs typeface="Arial"/>
              </a:rPr>
              <a:t>f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ct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spc="-45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er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ing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Electronic</a:t>
            </a:r>
            <a:r>
              <a:rPr sz="1200" spc="-4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er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ing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;</a:t>
            </a:r>
            <a:r>
              <a:rPr sz="1200" spc="-20" dirty="0">
                <a:solidFill>
                  <a:srgbClr val="1216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12161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puti</a:t>
            </a:r>
            <a:r>
              <a:rPr sz="1200" spc="-10" dirty="0">
                <a:solidFill>
                  <a:srgbClr val="12161C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2161C"/>
                </a:solidFill>
                <a:latin typeface="Arial"/>
                <a:cs typeface="Arial"/>
              </a:rPr>
              <a:t>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847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DCU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Facul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ies</a:t>
            </a:r>
          </a:p>
        </p:txBody>
      </p:sp>
      <p:sp>
        <p:nvSpPr>
          <p:cNvPr id="5" name="object 5"/>
          <p:cNvSpPr/>
          <p:nvPr/>
        </p:nvSpPr>
        <p:spPr>
          <a:xfrm>
            <a:off x="880275" y="1555877"/>
            <a:ext cx="389255" cy="628015"/>
          </a:xfrm>
          <a:custGeom>
            <a:avLst/>
            <a:gdLst/>
            <a:ahLst/>
            <a:cxnLst/>
            <a:rect l="l" t="t" r="r" b="b"/>
            <a:pathLst>
              <a:path w="389255" h="628014">
                <a:moveTo>
                  <a:pt x="97243" y="0"/>
                </a:moveTo>
                <a:lnTo>
                  <a:pt x="0" y="0"/>
                </a:lnTo>
                <a:lnTo>
                  <a:pt x="0" y="551814"/>
                </a:lnTo>
                <a:lnTo>
                  <a:pt x="291731" y="551814"/>
                </a:lnTo>
                <a:lnTo>
                  <a:pt x="291731" y="627761"/>
                </a:lnTo>
                <a:lnTo>
                  <a:pt x="388962" y="503174"/>
                </a:lnTo>
                <a:lnTo>
                  <a:pt x="351062" y="454660"/>
                </a:lnTo>
                <a:lnTo>
                  <a:pt x="97243" y="454660"/>
                </a:lnTo>
                <a:lnTo>
                  <a:pt x="97243" y="0"/>
                </a:lnTo>
                <a:close/>
              </a:path>
              <a:path w="389255" h="628014">
                <a:moveTo>
                  <a:pt x="291731" y="378713"/>
                </a:moveTo>
                <a:lnTo>
                  <a:pt x="291731" y="454660"/>
                </a:lnTo>
                <a:lnTo>
                  <a:pt x="351062" y="454660"/>
                </a:lnTo>
                <a:lnTo>
                  <a:pt x="291731" y="37871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275" y="1555877"/>
            <a:ext cx="389255" cy="628015"/>
          </a:xfrm>
          <a:custGeom>
            <a:avLst/>
            <a:gdLst/>
            <a:ahLst/>
            <a:cxnLst/>
            <a:rect l="l" t="t" r="r" b="b"/>
            <a:pathLst>
              <a:path w="389255" h="628014">
                <a:moveTo>
                  <a:pt x="97243" y="0"/>
                </a:moveTo>
                <a:lnTo>
                  <a:pt x="97243" y="454660"/>
                </a:lnTo>
                <a:lnTo>
                  <a:pt x="291731" y="454660"/>
                </a:lnTo>
                <a:lnTo>
                  <a:pt x="291731" y="378713"/>
                </a:lnTo>
                <a:lnTo>
                  <a:pt x="388962" y="503174"/>
                </a:lnTo>
                <a:lnTo>
                  <a:pt x="291731" y="627761"/>
                </a:lnTo>
                <a:lnTo>
                  <a:pt x="291731" y="551814"/>
                </a:lnTo>
                <a:lnTo>
                  <a:pt x="0" y="551814"/>
                </a:lnTo>
                <a:lnTo>
                  <a:pt x="0" y="0"/>
                </a:lnTo>
                <a:lnTo>
                  <a:pt x="97243" y="0"/>
                </a:lnTo>
                <a:close/>
              </a:path>
            </a:pathLst>
          </a:custGeom>
          <a:ln w="12700">
            <a:solidFill>
              <a:srgbClr val="4A88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8407" y="2074164"/>
            <a:ext cx="3252215" cy="342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DCU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in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Nu</a:t>
            </a:r>
            <a:r>
              <a:rPr spc="-15" dirty="0">
                <a:solidFill>
                  <a:srgbClr val="001F5F"/>
                </a:solidFill>
              </a:rPr>
              <a:t>m</a:t>
            </a:r>
            <a:r>
              <a:rPr spc="-5" dirty="0">
                <a:solidFill>
                  <a:srgbClr val="001F5F"/>
                </a:solidFill>
              </a:rPr>
              <a:t>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838200"/>
            <a:ext cx="8688069" cy="51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3,072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tude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  <a:tab pos="121666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2,458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Unde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adu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Stude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  <a:tab pos="200088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549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1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aug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po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tg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adu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tude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65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Do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Stude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800" spc="-5" dirty="0">
                <a:solidFill>
                  <a:srgbClr val="FF0000"/>
                </a:solidFill>
                <a:latin typeface="Calibri"/>
                <a:cs typeface="Calibri"/>
              </a:rPr>
              <a:t>1165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nt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tional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Stude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r>
              <a:rPr lang="en-GB" sz="2800" spc="-5" dirty="0">
                <a:solidFill>
                  <a:srgbClr val="434953"/>
                </a:solidFill>
                <a:latin typeface="Calibri"/>
                <a:cs typeface="Calibri"/>
              </a:rPr>
              <a:t> (563 PNU,SA);…31.4%</a:t>
            </a: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800" spc="-5" dirty="0">
                <a:solidFill>
                  <a:srgbClr val="434953"/>
                </a:solidFill>
                <a:latin typeface="Calibri"/>
                <a:cs typeface="Calibri"/>
              </a:rPr>
              <a:t>On campus 602 ;…19.1%.</a:t>
            </a:r>
            <a:endParaRPr sz="2800" dirty="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2258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229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cess</a:t>
            </a:r>
            <a:r>
              <a:rPr sz="28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Nou</a:t>
            </a:r>
            <a:r>
              <a:rPr sz="2800" spc="-8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ah</a:t>
            </a:r>
            <a:r>
              <a:rPr sz="2800" spc="3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Uni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ty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(PNU)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,</a:t>
            </a:r>
            <a:r>
              <a:rPr sz="2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Saud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abia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 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ese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che</a:t>
            </a:r>
            <a:r>
              <a:rPr sz="2800" spc="-5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(publ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sh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8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/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doing</a:t>
            </a:r>
            <a:r>
              <a:rPr sz="2800" spc="6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PhD</a:t>
            </a:r>
            <a:r>
              <a:rPr sz="2800" spc="-185" dirty="0">
                <a:solidFill>
                  <a:srgbClr val="434953"/>
                </a:solidFill>
                <a:latin typeface="Calibri"/>
                <a:cs typeface="Calibri"/>
              </a:rPr>
              <a:t>’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70%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pub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is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ing</a:t>
            </a:r>
            <a:r>
              <a:rPr sz="2800" spc="5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p 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Q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uarti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Journals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2,800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du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try</a:t>
            </a:r>
            <a:r>
              <a:rPr sz="2800" spc="6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endees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 e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/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80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enc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Stude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r>
              <a:rPr sz="2800" spc="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orkin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ith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du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try</a:t>
            </a:r>
            <a:r>
              <a:rPr sz="2800" spc="6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(IN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/P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ticum)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5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DCU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Pro</a:t>
            </a:r>
            <a:r>
              <a:rPr spc="-15" dirty="0">
                <a:solidFill>
                  <a:srgbClr val="001F5F"/>
                </a:solidFill>
              </a:rPr>
              <a:t>g</a:t>
            </a:r>
            <a:r>
              <a:rPr spc="-5" dirty="0">
                <a:solidFill>
                  <a:srgbClr val="001F5F"/>
                </a:solidFill>
              </a:rPr>
              <a:t>r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-5" dirty="0">
                <a:solidFill>
                  <a:srgbClr val="001F5F"/>
                </a:solidFill>
              </a:rPr>
              <a:t>mmes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1858" y="2281070"/>
            <a:ext cx="3900170" cy="246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6</a:t>
            </a:r>
            <a:r>
              <a:rPr sz="2000" b="1" spc="-17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Und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ate</a:t>
            </a:r>
            <a:r>
              <a:rPr sz="1400" b="1" spc="-5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Pr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ram</a:t>
            </a:r>
            <a:r>
              <a:rPr sz="1400" b="1" spc="5" dirty="0">
                <a:solidFill>
                  <a:srgbClr val="434953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3</a:t>
            </a:r>
            <a:r>
              <a:rPr sz="2000" b="1" spc="-17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Und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er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ate</a:t>
            </a:r>
            <a:r>
              <a:rPr sz="1400" b="1" spc="-4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Pr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rammes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(P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NU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dh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))</a:t>
            </a:r>
            <a:endParaRPr sz="1400">
              <a:latin typeface="Arial"/>
              <a:cs typeface="Arial"/>
            </a:endParaRPr>
          </a:p>
          <a:p>
            <a:pPr marL="309880" marR="303530" algn="ctr">
              <a:lnSpc>
                <a:spcPct val="93500"/>
              </a:lnSpc>
              <a:spcBef>
                <a:spcPts val="919"/>
              </a:spcBef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15</a:t>
            </a:r>
            <a:r>
              <a:rPr sz="2000" b="1" spc="-17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Fu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ll</a:t>
            </a:r>
            <a:r>
              <a:rPr sz="14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time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Part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434953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ime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ate Pr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rammes</a:t>
            </a:r>
            <a:endParaRPr sz="1400">
              <a:latin typeface="Arial"/>
              <a:cs typeface="Arial"/>
            </a:endParaRPr>
          </a:p>
          <a:p>
            <a:pPr marL="73025" marR="67945" algn="ctr">
              <a:lnSpc>
                <a:spcPct val="93500"/>
              </a:lnSpc>
              <a:spcBef>
                <a:spcPts val="900"/>
              </a:spcBef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1</a:t>
            </a:r>
            <a:r>
              <a:rPr sz="2000" b="1" spc="-17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Fu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ll</a:t>
            </a:r>
            <a:r>
              <a:rPr sz="1400" b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time</a:t>
            </a:r>
            <a:r>
              <a:rPr sz="14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Gra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ate</a:t>
            </a:r>
            <a:r>
              <a:rPr sz="14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Pr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og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ramme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(P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NU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,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434953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dh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274320" marR="267335" algn="ctr">
              <a:lnSpc>
                <a:spcPct val="94000"/>
              </a:lnSpc>
              <a:spcBef>
                <a:spcPts val="885"/>
              </a:spcBef>
            </a:pPr>
            <a:r>
              <a:rPr sz="2000" b="1" dirty="0">
                <a:solidFill>
                  <a:srgbClr val="434953"/>
                </a:solidFill>
                <a:latin typeface="Arial"/>
                <a:cs typeface="Arial"/>
              </a:rPr>
              <a:t>25</a:t>
            </a:r>
            <a:r>
              <a:rPr sz="2000" b="1" spc="-17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tre</a:t>
            </a:r>
            <a:r>
              <a:rPr sz="1400" b="1" spc="-2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Exec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ti</a:t>
            </a:r>
            <a:r>
              <a:rPr sz="1400" b="1" spc="-15" dirty="0">
                <a:solidFill>
                  <a:srgbClr val="434953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ter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at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ion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al E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cati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n</a:t>
            </a:r>
            <a:r>
              <a:rPr sz="1400" b="1" spc="-40" dirty="0">
                <a:solidFill>
                  <a:srgbClr val="434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(</a:t>
            </a:r>
            <a:r>
              <a:rPr sz="1400" b="1" spc="-10" dirty="0">
                <a:solidFill>
                  <a:srgbClr val="434953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434953"/>
                </a:solidFill>
                <a:latin typeface="Arial"/>
                <a:cs typeface="Arial"/>
              </a:rPr>
              <a:t>EIE)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508" y="1115822"/>
            <a:ext cx="7227570" cy="493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</a:rPr>
              <a:t>DCU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Business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Scho</a:t>
            </a:r>
            <a:r>
              <a:rPr spc="-20" dirty="0">
                <a:solidFill>
                  <a:srgbClr val="001F5F"/>
                </a:solidFill>
              </a:rPr>
              <a:t>o</a:t>
            </a:r>
            <a:r>
              <a:rPr spc="-5" dirty="0">
                <a:solidFill>
                  <a:srgbClr val="001F5F"/>
                </a:solidFill>
              </a:rPr>
              <a:t>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Opera</a:t>
            </a:r>
            <a:r>
              <a:rPr dirty="0">
                <a:solidFill>
                  <a:srgbClr val="001F5F"/>
                </a:solidFill>
              </a:rPr>
              <a:t>t</a:t>
            </a:r>
            <a:r>
              <a:rPr spc="-5" dirty="0">
                <a:solidFill>
                  <a:srgbClr val="001F5F"/>
                </a:solidFill>
              </a:rPr>
              <a:t>ing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Mo</a:t>
            </a:r>
            <a:r>
              <a:rPr spc="-15" dirty="0">
                <a:solidFill>
                  <a:srgbClr val="001F5F"/>
                </a:solidFill>
              </a:rPr>
              <a:t>d</a:t>
            </a:r>
            <a:r>
              <a:rPr spc="-5" dirty="0">
                <a:solidFill>
                  <a:srgbClr val="001F5F"/>
                </a:solidFill>
              </a:rPr>
              <a:t>el</a:t>
            </a:r>
          </a:p>
        </p:txBody>
      </p:sp>
      <p:sp>
        <p:nvSpPr>
          <p:cNvPr id="3" name="object 3"/>
          <p:cNvSpPr/>
          <p:nvPr/>
        </p:nvSpPr>
        <p:spPr>
          <a:xfrm>
            <a:off x="4668139" y="846200"/>
            <a:ext cx="2863088" cy="466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9195" y="1767713"/>
            <a:ext cx="4114800" cy="76200"/>
          </a:xfrm>
          <a:custGeom>
            <a:avLst/>
            <a:gdLst/>
            <a:ahLst/>
            <a:cxnLst/>
            <a:rect l="l" t="t" r="r" b="b"/>
            <a:pathLst>
              <a:path w="411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1275"/>
                </a:lnTo>
                <a:lnTo>
                  <a:pt x="63487" y="41275"/>
                </a:lnTo>
                <a:lnTo>
                  <a:pt x="63487" y="34925"/>
                </a:lnTo>
                <a:lnTo>
                  <a:pt x="76200" y="34925"/>
                </a:lnTo>
                <a:lnTo>
                  <a:pt x="76200" y="0"/>
                </a:lnTo>
                <a:close/>
              </a:path>
              <a:path w="4114800" h="76200">
                <a:moveTo>
                  <a:pt x="76200" y="34925"/>
                </a:moveTo>
                <a:lnTo>
                  <a:pt x="63487" y="34925"/>
                </a:lnTo>
                <a:lnTo>
                  <a:pt x="63487" y="41275"/>
                </a:lnTo>
                <a:lnTo>
                  <a:pt x="76200" y="41275"/>
                </a:lnTo>
                <a:lnTo>
                  <a:pt x="76200" y="34925"/>
                </a:lnTo>
                <a:close/>
              </a:path>
              <a:path w="4114800" h="76200">
                <a:moveTo>
                  <a:pt x="4114685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4114685" y="41275"/>
                </a:lnTo>
                <a:lnTo>
                  <a:pt x="4114685" y="34925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8049" y="1350670"/>
            <a:ext cx="333946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65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12161C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12161C"/>
                </a:solidFill>
                <a:latin typeface="Calibri"/>
                <a:cs typeface="Calibri"/>
              </a:rPr>
              <a:t>chin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g</a:t>
            </a:r>
            <a:r>
              <a:rPr sz="2000" b="1" spc="-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&amp;</a:t>
            </a:r>
            <a:r>
              <a:rPr sz="2000" b="1" spc="-1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Lea</a:t>
            </a:r>
            <a:r>
              <a:rPr sz="2000" b="1" spc="-1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ning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550">
              <a:latin typeface="Times New Roman"/>
              <a:cs typeface="Times New Roman"/>
            </a:endParaRPr>
          </a:p>
          <a:p>
            <a:pPr marL="90170" marR="5080">
              <a:lnSpc>
                <a:spcPct val="100000"/>
              </a:lnSpc>
            </a:pP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En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pris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1600" spc="4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educati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sp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conf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ms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DC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U</a:t>
            </a:r>
            <a:r>
              <a:rPr sz="1600" spc="1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Business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Schoo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l</a:t>
            </a:r>
            <a:r>
              <a:rPr sz="1600" spc="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as an 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nnov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Teach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&amp;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 Learni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49" y="3569208"/>
            <a:ext cx="3302635" cy="162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2000" b="1" spc="5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d</a:t>
            </a:r>
            <a:r>
              <a:rPr sz="2000" b="1" spc="5" dirty="0">
                <a:solidFill>
                  <a:srgbClr val="12161C"/>
                </a:solidFill>
                <a:latin typeface="Calibri"/>
                <a:cs typeface="Calibri"/>
              </a:rPr>
              <a:t>u</a:t>
            </a:r>
            <a:r>
              <a:rPr sz="2000" b="1" spc="-20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y</a:t>
            </a:r>
            <a:r>
              <a:rPr sz="2000" b="1" spc="-3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En</a:t>
            </a:r>
            <a:r>
              <a:rPr sz="2000" b="1" spc="-40" dirty="0">
                <a:solidFill>
                  <a:srgbClr val="12161C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12161C"/>
                </a:solidFill>
                <a:latin typeface="Calibri"/>
                <a:cs typeface="Calibri"/>
              </a:rPr>
              <a:t>g</a:t>
            </a:r>
            <a:r>
              <a:rPr sz="2000" b="1" spc="-5" dirty="0">
                <a:solidFill>
                  <a:srgbClr val="12161C"/>
                </a:solidFill>
                <a:latin typeface="Calibri"/>
                <a:cs typeface="Calibri"/>
              </a:rPr>
              <a:t>eme</a:t>
            </a:r>
            <a:r>
              <a:rPr sz="2000" b="1" spc="-20" dirty="0">
                <a:solidFill>
                  <a:srgbClr val="12161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72390" marR="5080">
              <a:lnSpc>
                <a:spcPct val="100000"/>
              </a:lnSpc>
            </a:pP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Embed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facu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ty</a:t>
            </a:r>
            <a:r>
              <a:rPr sz="1600" spc="-2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udent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entrep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eneu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1600" spc="5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hroug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hared</a:t>
            </a:r>
            <a:r>
              <a:rPr sz="1600" spc="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wo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rk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ng sp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ac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object</a:t>
            </a:r>
            <a:r>
              <a:rPr sz="1600" spc="0" dirty="0">
                <a:solidFill>
                  <a:srgbClr val="12161C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ves</a:t>
            </a:r>
            <a:r>
              <a:rPr sz="1600" spc="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12161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2161C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12161C"/>
                </a:solidFill>
                <a:latin typeface="Calibri"/>
                <a:cs typeface="Calibri"/>
              </a:rPr>
              <a:t>School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2545" y="2181860"/>
            <a:ext cx="4114800" cy="76200"/>
          </a:xfrm>
          <a:custGeom>
            <a:avLst/>
            <a:gdLst/>
            <a:ahLst/>
            <a:cxnLst/>
            <a:rect l="l" t="t" r="r" b="b"/>
            <a:pathLst>
              <a:path w="4114800" h="76200">
                <a:moveTo>
                  <a:pt x="4038473" y="0"/>
                </a:moveTo>
                <a:lnTo>
                  <a:pt x="4038473" y="76200"/>
                </a:lnTo>
                <a:lnTo>
                  <a:pt x="4108323" y="41275"/>
                </a:lnTo>
                <a:lnTo>
                  <a:pt x="4051173" y="41275"/>
                </a:lnTo>
                <a:lnTo>
                  <a:pt x="4051173" y="34925"/>
                </a:lnTo>
                <a:lnTo>
                  <a:pt x="4108323" y="34925"/>
                </a:lnTo>
                <a:lnTo>
                  <a:pt x="4038473" y="0"/>
                </a:lnTo>
                <a:close/>
              </a:path>
              <a:path w="4114800" h="76200">
                <a:moveTo>
                  <a:pt x="4038473" y="34925"/>
                </a:moveTo>
                <a:lnTo>
                  <a:pt x="0" y="34925"/>
                </a:lnTo>
                <a:lnTo>
                  <a:pt x="0" y="41275"/>
                </a:lnTo>
                <a:lnTo>
                  <a:pt x="4038473" y="41275"/>
                </a:lnTo>
                <a:lnTo>
                  <a:pt x="4038473" y="34925"/>
                </a:lnTo>
                <a:close/>
              </a:path>
              <a:path w="4114800" h="76200">
                <a:moveTo>
                  <a:pt x="4108323" y="34925"/>
                </a:moveTo>
                <a:lnTo>
                  <a:pt x="4051173" y="34925"/>
                </a:lnTo>
                <a:lnTo>
                  <a:pt x="4051173" y="41275"/>
                </a:lnTo>
                <a:lnTo>
                  <a:pt x="4108323" y="41275"/>
                </a:lnTo>
                <a:lnTo>
                  <a:pt x="4114673" y="38100"/>
                </a:lnTo>
                <a:lnTo>
                  <a:pt x="4108323" y="34925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5372" y="4417186"/>
            <a:ext cx="4114800" cy="76200"/>
          </a:xfrm>
          <a:custGeom>
            <a:avLst/>
            <a:gdLst/>
            <a:ahLst/>
            <a:cxnLst/>
            <a:rect l="l" t="t" r="r" b="b"/>
            <a:pathLst>
              <a:path w="4114800" h="76200">
                <a:moveTo>
                  <a:pt x="4038473" y="0"/>
                </a:moveTo>
                <a:lnTo>
                  <a:pt x="4038473" y="76200"/>
                </a:lnTo>
                <a:lnTo>
                  <a:pt x="4108323" y="41275"/>
                </a:lnTo>
                <a:lnTo>
                  <a:pt x="4051173" y="41275"/>
                </a:lnTo>
                <a:lnTo>
                  <a:pt x="4051173" y="34925"/>
                </a:lnTo>
                <a:lnTo>
                  <a:pt x="4108323" y="34925"/>
                </a:lnTo>
                <a:lnTo>
                  <a:pt x="4038473" y="0"/>
                </a:lnTo>
                <a:close/>
              </a:path>
              <a:path w="4114800" h="76200">
                <a:moveTo>
                  <a:pt x="4038473" y="34925"/>
                </a:moveTo>
                <a:lnTo>
                  <a:pt x="0" y="34925"/>
                </a:lnTo>
                <a:lnTo>
                  <a:pt x="0" y="41275"/>
                </a:lnTo>
                <a:lnTo>
                  <a:pt x="4038473" y="41275"/>
                </a:lnTo>
                <a:lnTo>
                  <a:pt x="4038473" y="34925"/>
                </a:lnTo>
                <a:close/>
              </a:path>
              <a:path w="4114800" h="76200">
                <a:moveTo>
                  <a:pt x="4108323" y="34925"/>
                </a:moveTo>
                <a:lnTo>
                  <a:pt x="4051173" y="34925"/>
                </a:lnTo>
                <a:lnTo>
                  <a:pt x="4051173" y="41275"/>
                </a:lnTo>
                <a:lnTo>
                  <a:pt x="4108323" y="41275"/>
                </a:lnTo>
                <a:lnTo>
                  <a:pt x="4114673" y="38100"/>
                </a:lnTo>
                <a:lnTo>
                  <a:pt x="4108323" y="34925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740" algn="r">
              <a:lnSpc>
                <a:spcPct val="100000"/>
              </a:lnSpc>
            </a:pPr>
            <a:r>
              <a:rPr spc="-25" dirty="0"/>
              <a:t>R</a:t>
            </a:r>
            <a:r>
              <a:rPr spc="-5" dirty="0"/>
              <a:t>esea</a:t>
            </a:r>
            <a:r>
              <a:rPr spc="-30" dirty="0"/>
              <a:t>r</a:t>
            </a:r>
            <a:r>
              <a:rPr spc="-5" dirty="0"/>
              <a:t>ch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72720" marR="77470" indent="46990" algn="r">
              <a:lnSpc>
                <a:spcPct val="100000"/>
              </a:lnSpc>
            </a:pPr>
            <a:r>
              <a:rPr sz="1600" b="0" spc="-10" dirty="0">
                <a:latin typeface="Calibri"/>
                <a:cs typeface="Calibri"/>
              </a:rPr>
              <a:t>Es</a:t>
            </a:r>
            <a:r>
              <a:rPr sz="1600" b="0" dirty="0">
                <a:latin typeface="Calibri"/>
                <a:cs typeface="Calibri"/>
              </a:rPr>
              <a:t>t</a:t>
            </a:r>
            <a:r>
              <a:rPr sz="1600" b="0" spc="-5" dirty="0">
                <a:latin typeface="Calibri"/>
                <a:cs typeface="Calibri"/>
              </a:rPr>
              <a:t>abli</a:t>
            </a:r>
            <a:r>
              <a:rPr sz="1600" b="0" spc="-10" dirty="0">
                <a:latin typeface="Calibri"/>
                <a:cs typeface="Calibri"/>
              </a:rPr>
              <a:t>she</a:t>
            </a:r>
            <a:r>
              <a:rPr sz="1600" b="0" spc="-5" dirty="0">
                <a:latin typeface="Calibri"/>
                <a:cs typeface="Calibri"/>
              </a:rPr>
              <a:t>d </a:t>
            </a:r>
            <a:r>
              <a:rPr sz="1600" b="0" spc="-10" dirty="0">
                <a:latin typeface="Calibri"/>
                <a:cs typeface="Calibri"/>
              </a:rPr>
              <a:t>r</a:t>
            </a:r>
            <a:r>
              <a:rPr sz="1600" b="0" spc="-5" dirty="0">
                <a:latin typeface="Calibri"/>
                <a:cs typeface="Calibri"/>
              </a:rPr>
              <a:t>es</a:t>
            </a:r>
            <a:r>
              <a:rPr sz="1600" b="0" spc="-15" dirty="0">
                <a:latin typeface="Calibri"/>
                <a:cs typeface="Calibri"/>
              </a:rPr>
              <a:t>e</a:t>
            </a:r>
            <a:r>
              <a:rPr sz="1600" b="0" spc="-5" dirty="0">
                <a:latin typeface="Calibri"/>
                <a:cs typeface="Calibri"/>
              </a:rPr>
              <a:t>arch</a:t>
            </a:r>
            <a:r>
              <a:rPr sz="1600" b="0" spc="3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c</a:t>
            </a:r>
            <a:r>
              <a:rPr sz="1600" b="0" spc="-15" dirty="0">
                <a:latin typeface="Calibri"/>
                <a:cs typeface="Calibri"/>
              </a:rPr>
              <a:t>e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dirty="0">
                <a:latin typeface="Calibri"/>
                <a:cs typeface="Calibri"/>
              </a:rPr>
              <a:t>t</a:t>
            </a:r>
            <a:r>
              <a:rPr sz="1600" b="0" spc="-10" dirty="0">
                <a:latin typeface="Calibri"/>
                <a:cs typeface="Calibri"/>
              </a:rPr>
              <a:t>r</a:t>
            </a:r>
            <a:r>
              <a:rPr sz="1600" b="0" spc="-5" dirty="0">
                <a:latin typeface="Calibri"/>
                <a:cs typeface="Calibri"/>
              </a:rPr>
              <a:t>es</a:t>
            </a:r>
            <a:r>
              <a:rPr sz="1600" b="0" spc="1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in</a:t>
            </a:r>
            <a:r>
              <a:rPr sz="1600" b="0" spc="-1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t</a:t>
            </a:r>
            <a:r>
              <a:rPr sz="1600" b="0" spc="-10" dirty="0">
                <a:latin typeface="Calibri"/>
                <a:cs typeface="Calibri"/>
              </a:rPr>
              <a:t>rus</a:t>
            </a:r>
            <a:r>
              <a:rPr sz="1600" b="0" dirty="0">
                <a:latin typeface="Calibri"/>
                <a:cs typeface="Calibri"/>
              </a:rPr>
              <a:t>t</a:t>
            </a:r>
            <a:r>
              <a:rPr sz="1600" b="0" spc="-5" dirty="0">
                <a:latin typeface="Calibri"/>
                <a:cs typeface="Calibri"/>
              </a:rPr>
              <a:t>, leade</a:t>
            </a:r>
            <a:r>
              <a:rPr sz="1600" b="0" spc="-15" dirty="0">
                <a:latin typeface="Calibri"/>
                <a:cs typeface="Calibri"/>
              </a:rPr>
              <a:t>r</a:t>
            </a:r>
            <a:r>
              <a:rPr sz="1600" b="0" spc="-10" dirty="0">
                <a:latin typeface="Calibri"/>
                <a:cs typeface="Calibri"/>
              </a:rPr>
              <a:t>shi</a:t>
            </a:r>
            <a:r>
              <a:rPr sz="1600" b="0" spc="-5" dirty="0">
                <a:latin typeface="Calibri"/>
                <a:cs typeface="Calibri"/>
              </a:rPr>
              <a:t>p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and</a:t>
            </a:r>
            <a:r>
              <a:rPr sz="1600" b="0" spc="-1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talent</a:t>
            </a:r>
            <a:r>
              <a:rPr sz="1600" b="0" spc="-10" dirty="0">
                <a:latin typeface="Calibri"/>
                <a:cs typeface="Calibri"/>
              </a:rPr>
              <a:t> m</a:t>
            </a:r>
            <a:r>
              <a:rPr sz="1600" b="0" spc="-5" dirty="0">
                <a:latin typeface="Calibri"/>
                <a:cs typeface="Calibri"/>
              </a:rPr>
              <a:t>anage</a:t>
            </a:r>
            <a:r>
              <a:rPr sz="1600" b="0" spc="-15" dirty="0">
                <a:latin typeface="Calibri"/>
                <a:cs typeface="Calibri"/>
              </a:rPr>
              <a:t>m</a:t>
            </a:r>
            <a:r>
              <a:rPr sz="1600" b="0" spc="-5" dirty="0">
                <a:latin typeface="Calibri"/>
                <a:cs typeface="Calibri"/>
              </a:rPr>
              <a:t>ent, cloud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c</a:t>
            </a:r>
            <a:r>
              <a:rPr sz="1600" b="0" spc="-15" dirty="0">
                <a:latin typeface="Calibri"/>
                <a:cs typeface="Calibri"/>
              </a:rPr>
              <a:t>o</a:t>
            </a:r>
            <a:r>
              <a:rPr sz="1600" b="0" spc="-5" dirty="0">
                <a:latin typeface="Calibri"/>
                <a:cs typeface="Calibri"/>
              </a:rPr>
              <a:t>mputi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dirty="0">
                <a:latin typeface="Calibri"/>
                <a:cs typeface="Calibri"/>
              </a:rPr>
              <a:t>g</a:t>
            </a:r>
            <a:r>
              <a:rPr sz="1600" b="0" spc="-5" dirty="0">
                <a:latin typeface="Calibri"/>
                <a:cs typeface="Calibri"/>
              </a:rPr>
              <a:t>, </a:t>
            </a:r>
            <a:r>
              <a:rPr sz="1600" b="0" spc="-10" dirty="0">
                <a:latin typeface="Calibri"/>
                <a:cs typeface="Calibri"/>
              </a:rPr>
              <a:t>f</a:t>
            </a:r>
            <a:r>
              <a:rPr sz="1600" b="0" spc="-5" dirty="0">
                <a:latin typeface="Calibri"/>
                <a:cs typeface="Calibri"/>
              </a:rPr>
              <a:t>ami</a:t>
            </a:r>
            <a:r>
              <a:rPr sz="1600" b="0" dirty="0">
                <a:latin typeface="Calibri"/>
                <a:cs typeface="Calibri"/>
              </a:rPr>
              <a:t>l</a:t>
            </a:r>
            <a:r>
              <a:rPr sz="1600" b="0" spc="-5" dirty="0">
                <a:latin typeface="Calibri"/>
                <a:cs typeface="Calibri"/>
              </a:rPr>
              <a:t>y</a:t>
            </a:r>
            <a:r>
              <a:rPr sz="1600" b="0" spc="-30" dirty="0">
                <a:latin typeface="Calibri"/>
                <a:cs typeface="Calibri"/>
              </a:rPr>
              <a:t> </a:t>
            </a:r>
            <a:r>
              <a:rPr sz="1600" b="0" spc="-10" dirty="0">
                <a:latin typeface="Calibri"/>
                <a:cs typeface="Calibri"/>
              </a:rPr>
              <a:t>bus</a:t>
            </a:r>
            <a:r>
              <a:rPr sz="1600" b="0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nes</a:t>
            </a:r>
            <a:r>
              <a:rPr sz="1600" b="0" spc="-5" dirty="0">
                <a:latin typeface="Calibri"/>
                <a:cs typeface="Calibri"/>
              </a:rPr>
              <a:t>s</a:t>
            </a:r>
            <a:r>
              <a:rPr sz="1600" b="0" spc="1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R="77470" algn="r">
              <a:lnSpc>
                <a:spcPct val="100000"/>
              </a:lnSpc>
            </a:pPr>
            <a:r>
              <a:rPr sz="1600" b="0" spc="-5" dirty="0">
                <a:latin typeface="Calibri"/>
                <a:cs typeface="Calibri"/>
              </a:rPr>
              <a:t>mar</a:t>
            </a:r>
            <a:r>
              <a:rPr sz="1600" b="0" spc="-20" dirty="0">
                <a:latin typeface="Calibri"/>
                <a:cs typeface="Calibri"/>
              </a:rPr>
              <a:t>k</a:t>
            </a:r>
            <a:r>
              <a:rPr sz="1600" b="0" spc="-5" dirty="0">
                <a:latin typeface="Calibri"/>
                <a:cs typeface="Calibri"/>
              </a:rPr>
              <a:t>et</a:t>
            </a:r>
            <a:r>
              <a:rPr sz="1600" b="0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spc="-5" dirty="0">
                <a:latin typeface="Calibri"/>
                <a:cs typeface="Calibri"/>
              </a:rPr>
              <a:t>g</a:t>
            </a:r>
            <a:r>
              <a:rPr sz="1600" b="0" spc="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te</a:t>
            </a:r>
            <a:r>
              <a:rPr sz="1600" b="0" spc="-15" dirty="0">
                <a:latin typeface="Calibri"/>
                <a:cs typeface="Calibri"/>
              </a:rPr>
              <a:t>c</a:t>
            </a:r>
            <a:r>
              <a:rPr sz="1600" b="0" spc="-10" dirty="0">
                <a:latin typeface="Calibri"/>
                <a:cs typeface="Calibri"/>
              </a:rPr>
              <a:t>hno</a:t>
            </a:r>
            <a:r>
              <a:rPr sz="1600" b="0" dirty="0">
                <a:latin typeface="Calibri"/>
                <a:cs typeface="Calibri"/>
              </a:rPr>
              <a:t>l</a:t>
            </a:r>
            <a:r>
              <a:rPr sz="1600" b="0" spc="-10" dirty="0">
                <a:latin typeface="Calibri"/>
                <a:cs typeface="Calibri"/>
              </a:rPr>
              <a:t>og</a:t>
            </a:r>
            <a:r>
              <a:rPr sz="1600" b="0" dirty="0">
                <a:latin typeface="Calibri"/>
                <a:cs typeface="Calibri"/>
              </a:rPr>
              <a:t>i</a:t>
            </a:r>
            <a:r>
              <a:rPr sz="1600" b="0" spc="-5" dirty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64135" algn="r">
              <a:lnSpc>
                <a:spcPct val="100000"/>
              </a:lnSpc>
              <a:spcBef>
                <a:spcPts val="925"/>
              </a:spcBef>
            </a:pPr>
            <a:r>
              <a:rPr dirty="0"/>
              <a:t>I</a:t>
            </a:r>
            <a:r>
              <a:rPr spc="-20" dirty="0"/>
              <a:t>n</a:t>
            </a:r>
            <a:r>
              <a:rPr spc="-25" dirty="0"/>
              <a:t>t</a:t>
            </a:r>
            <a:r>
              <a:rPr spc="-5" dirty="0"/>
              <a:t>ern</a:t>
            </a:r>
            <a:r>
              <a:rPr spc="-30" dirty="0"/>
              <a:t>a</a:t>
            </a:r>
            <a:r>
              <a:rPr dirty="0"/>
              <a:t>tional</a:t>
            </a: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400">
              <a:latin typeface="Times New Roman"/>
              <a:cs typeface="Times New Roman"/>
            </a:endParaRPr>
          </a:p>
          <a:p>
            <a:pPr marL="248920" marR="5080" indent="-236220" algn="just">
              <a:lnSpc>
                <a:spcPct val="100000"/>
              </a:lnSpc>
            </a:pPr>
            <a:r>
              <a:rPr sz="1600" b="0" spc="-10" dirty="0">
                <a:latin typeface="Calibri"/>
                <a:cs typeface="Calibri"/>
              </a:rPr>
              <a:t>E</a:t>
            </a:r>
            <a:r>
              <a:rPr sz="1600" b="0" spc="-5" dirty="0">
                <a:latin typeface="Calibri"/>
                <a:cs typeface="Calibri"/>
              </a:rPr>
              <a:t>x</a:t>
            </a:r>
            <a:r>
              <a:rPr sz="1600" b="0" spc="-10" dirty="0">
                <a:latin typeface="Calibri"/>
                <a:cs typeface="Calibri"/>
              </a:rPr>
              <a:t>p</a:t>
            </a:r>
            <a:r>
              <a:rPr sz="1600" b="0" spc="-5" dirty="0">
                <a:latin typeface="Calibri"/>
                <a:cs typeface="Calibri"/>
              </a:rPr>
              <a:t>a</a:t>
            </a:r>
            <a:r>
              <a:rPr sz="1600" b="0" spc="-10" dirty="0">
                <a:latin typeface="Calibri"/>
                <a:cs typeface="Calibri"/>
              </a:rPr>
              <a:t>nd</a:t>
            </a:r>
            <a:r>
              <a:rPr sz="1600" b="0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spc="-5" dirty="0">
                <a:latin typeface="Calibri"/>
                <a:cs typeface="Calibri"/>
              </a:rPr>
              <a:t>g</a:t>
            </a:r>
            <a:r>
              <a:rPr sz="1600" b="0" spc="-2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t</a:t>
            </a:r>
            <a:r>
              <a:rPr sz="1600" b="0" spc="-10" dirty="0">
                <a:latin typeface="Calibri"/>
                <a:cs typeface="Calibri"/>
              </a:rPr>
              <a:t>h</a:t>
            </a:r>
            <a:r>
              <a:rPr sz="1600" b="0" spc="-5" dirty="0">
                <a:latin typeface="Calibri"/>
                <a:cs typeface="Calibri"/>
              </a:rPr>
              <a:t>e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Inte</a:t>
            </a:r>
            <a:r>
              <a:rPr sz="1600" b="0" spc="-15" dirty="0">
                <a:latin typeface="Calibri"/>
                <a:cs typeface="Calibri"/>
              </a:rPr>
              <a:t>r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spc="-5" dirty="0">
                <a:latin typeface="Calibri"/>
                <a:cs typeface="Calibri"/>
              </a:rPr>
              <a:t>ati</a:t>
            </a:r>
            <a:r>
              <a:rPr sz="1600" b="0" spc="-10" dirty="0">
                <a:latin typeface="Calibri"/>
                <a:cs typeface="Calibri"/>
              </a:rPr>
              <a:t>ona</a:t>
            </a:r>
            <a:r>
              <a:rPr sz="1600" b="0" spc="-5" dirty="0">
                <a:latin typeface="Calibri"/>
                <a:cs typeface="Calibri"/>
              </a:rPr>
              <a:t>l</a:t>
            </a:r>
            <a:r>
              <a:rPr sz="1600" b="0" spc="-2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f</a:t>
            </a:r>
            <a:r>
              <a:rPr sz="1600" b="0" spc="-10" dirty="0">
                <a:latin typeface="Calibri"/>
                <a:cs typeface="Calibri"/>
              </a:rPr>
              <a:t>oot</a:t>
            </a:r>
            <a:r>
              <a:rPr sz="1600" b="0" spc="-5" dirty="0">
                <a:latin typeface="Calibri"/>
                <a:cs typeface="Calibri"/>
              </a:rPr>
              <a:t>p</a:t>
            </a:r>
            <a:r>
              <a:rPr sz="1600" b="0" spc="-10" dirty="0">
                <a:latin typeface="Calibri"/>
                <a:cs typeface="Calibri"/>
              </a:rPr>
              <a:t>r</a:t>
            </a:r>
            <a:r>
              <a:rPr sz="1600" b="0" spc="-5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spc="-5" dirty="0">
                <a:latin typeface="Calibri"/>
                <a:cs typeface="Calibri"/>
              </a:rPr>
              <a:t>t</a:t>
            </a:r>
            <a:r>
              <a:rPr sz="1600" b="0" spc="15" dirty="0">
                <a:latin typeface="Calibri"/>
                <a:cs typeface="Calibri"/>
              </a:rPr>
              <a:t> </a:t>
            </a:r>
            <a:r>
              <a:rPr sz="1600" b="0" spc="-10" dirty="0">
                <a:latin typeface="Calibri"/>
                <a:cs typeface="Calibri"/>
              </a:rPr>
              <a:t>by beco</a:t>
            </a:r>
            <a:r>
              <a:rPr sz="1600" b="0" spc="-5" dirty="0">
                <a:latin typeface="Calibri"/>
                <a:cs typeface="Calibri"/>
              </a:rPr>
              <a:t>ming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1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a</a:t>
            </a:r>
            <a:r>
              <a:rPr sz="1600" b="0" spc="-1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lead</a:t>
            </a:r>
            <a:r>
              <a:rPr sz="1600" b="0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n</a:t>
            </a:r>
            <a:r>
              <a:rPr sz="1600" b="0" spc="-5" dirty="0">
                <a:latin typeface="Calibri"/>
                <a:cs typeface="Calibri"/>
              </a:rPr>
              <a:t>g</a:t>
            </a:r>
            <a:r>
              <a:rPr sz="1600" b="0" spc="-2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Business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-10" dirty="0">
                <a:latin typeface="Calibri"/>
                <a:cs typeface="Calibri"/>
              </a:rPr>
              <a:t>School </a:t>
            </a:r>
            <a:r>
              <a:rPr sz="1600" b="0" spc="-5" dirty="0">
                <a:latin typeface="Calibri"/>
                <a:cs typeface="Calibri"/>
              </a:rPr>
              <a:t>educati</a:t>
            </a:r>
            <a:r>
              <a:rPr sz="1600" b="0" spc="-10" dirty="0">
                <a:latin typeface="Calibri"/>
                <a:cs typeface="Calibri"/>
              </a:rPr>
              <a:t>o</a:t>
            </a:r>
            <a:r>
              <a:rPr sz="1600" b="0" spc="-5" dirty="0">
                <a:latin typeface="Calibri"/>
                <a:cs typeface="Calibri"/>
              </a:rPr>
              <a:t>n </a:t>
            </a:r>
            <a:r>
              <a:rPr sz="1600" b="0" spc="-10" dirty="0">
                <a:latin typeface="Calibri"/>
                <a:cs typeface="Calibri"/>
              </a:rPr>
              <a:t>prov</a:t>
            </a:r>
            <a:r>
              <a:rPr sz="1600" b="0" spc="-5" dirty="0">
                <a:latin typeface="Calibri"/>
                <a:cs typeface="Calibri"/>
              </a:rPr>
              <a:t>i</a:t>
            </a:r>
            <a:r>
              <a:rPr sz="1600" b="0" spc="-10" dirty="0">
                <a:latin typeface="Calibri"/>
                <a:cs typeface="Calibri"/>
              </a:rPr>
              <a:t>de</a:t>
            </a:r>
            <a:r>
              <a:rPr sz="1600" b="0" spc="-5" dirty="0">
                <a:latin typeface="Calibri"/>
                <a:cs typeface="Calibri"/>
              </a:rPr>
              <a:t>r</a:t>
            </a:r>
            <a:r>
              <a:rPr sz="1600" b="0" spc="2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in</a:t>
            </a:r>
            <a:r>
              <a:rPr sz="1600" b="0" spc="-15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t</a:t>
            </a:r>
            <a:r>
              <a:rPr sz="1600" b="0" spc="-10" dirty="0">
                <a:latin typeface="Calibri"/>
                <a:cs typeface="Calibri"/>
              </a:rPr>
              <a:t>h</a:t>
            </a:r>
            <a:r>
              <a:rPr sz="1600" b="0" spc="-5" dirty="0">
                <a:latin typeface="Calibri"/>
                <a:cs typeface="Calibri"/>
              </a:rPr>
              <a:t>e</a:t>
            </a:r>
            <a:r>
              <a:rPr sz="1600" b="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A</a:t>
            </a:r>
            <a:r>
              <a:rPr sz="1600" b="0" spc="-15" dirty="0">
                <a:latin typeface="Calibri"/>
                <a:cs typeface="Calibri"/>
              </a:rPr>
              <a:t>r</a:t>
            </a:r>
            <a:r>
              <a:rPr sz="1600" b="0" spc="-5" dirty="0">
                <a:latin typeface="Calibri"/>
                <a:cs typeface="Calibri"/>
              </a:rPr>
              <a:t>ab</a:t>
            </a:r>
            <a:r>
              <a:rPr sz="1600" b="0" spc="1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W</a:t>
            </a:r>
            <a:r>
              <a:rPr sz="1600" b="0" spc="-15" dirty="0">
                <a:latin typeface="Calibri"/>
                <a:cs typeface="Calibri"/>
              </a:rPr>
              <a:t>o</a:t>
            </a:r>
            <a:r>
              <a:rPr sz="1600" b="0" spc="-10" dirty="0">
                <a:latin typeface="Calibri"/>
                <a:cs typeface="Calibri"/>
              </a:rPr>
              <a:t>r</a:t>
            </a:r>
            <a:r>
              <a:rPr sz="1600" b="0" spc="-5" dirty="0">
                <a:latin typeface="Calibri"/>
                <a:cs typeface="Calibri"/>
              </a:rPr>
              <a:t>ld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05930" y="2304033"/>
            <a:ext cx="172720" cy="143510"/>
          </a:xfrm>
          <a:custGeom>
            <a:avLst/>
            <a:gdLst/>
            <a:ahLst/>
            <a:cxnLst/>
            <a:rect l="l" t="t" r="r" b="b"/>
            <a:pathLst>
              <a:path w="172720" h="143510">
                <a:moveTo>
                  <a:pt x="56261" y="0"/>
                </a:moveTo>
                <a:lnTo>
                  <a:pt x="40131" y="10921"/>
                </a:lnTo>
                <a:lnTo>
                  <a:pt x="33909" y="17017"/>
                </a:lnTo>
                <a:lnTo>
                  <a:pt x="27304" y="22860"/>
                </a:lnTo>
                <a:lnTo>
                  <a:pt x="20574" y="28193"/>
                </a:lnTo>
                <a:lnTo>
                  <a:pt x="13208" y="33400"/>
                </a:lnTo>
                <a:lnTo>
                  <a:pt x="5461" y="38226"/>
                </a:lnTo>
                <a:lnTo>
                  <a:pt x="3428" y="39624"/>
                </a:lnTo>
                <a:lnTo>
                  <a:pt x="1904" y="41275"/>
                </a:lnTo>
                <a:lnTo>
                  <a:pt x="762" y="43179"/>
                </a:lnTo>
                <a:lnTo>
                  <a:pt x="126" y="45465"/>
                </a:lnTo>
                <a:lnTo>
                  <a:pt x="0" y="47625"/>
                </a:lnTo>
                <a:lnTo>
                  <a:pt x="635" y="49656"/>
                </a:lnTo>
                <a:lnTo>
                  <a:pt x="85725" y="134492"/>
                </a:lnTo>
                <a:lnTo>
                  <a:pt x="107950" y="143382"/>
                </a:lnTo>
                <a:lnTo>
                  <a:pt x="112522" y="143128"/>
                </a:lnTo>
                <a:lnTo>
                  <a:pt x="163575" y="107061"/>
                </a:lnTo>
                <a:lnTo>
                  <a:pt x="172212" y="92201"/>
                </a:lnTo>
                <a:lnTo>
                  <a:pt x="172212" y="88773"/>
                </a:lnTo>
                <a:lnTo>
                  <a:pt x="64262" y="2539"/>
                </a:lnTo>
                <a:lnTo>
                  <a:pt x="59054" y="380"/>
                </a:lnTo>
                <a:lnTo>
                  <a:pt x="56261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4723" y="2094610"/>
            <a:ext cx="309245" cy="257810"/>
          </a:xfrm>
          <a:custGeom>
            <a:avLst/>
            <a:gdLst/>
            <a:ahLst/>
            <a:cxnLst/>
            <a:rect l="l" t="t" r="r" b="b"/>
            <a:pathLst>
              <a:path w="309245" h="257810">
                <a:moveTo>
                  <a:pt x="154431" y="0"/>
                </a:moveTo>
                <a:lnTo>
                  <a:pt x="111886" y="5079"/>
                </a:lnTo>
                <a:lnTo>
                  <a:pt x="73532" y="19176"/>
                </a:lnTo>
                <a:lnTo>
                  <a:pt x="41655" y="40893"/>
                </a:lnTo>
                <a:lnTo>
                  <a:pt x="12953" y="76835"/>
                </a:lnTo>
                <a:lnTo>
                  <a:pt x="253" y="119761"/>
                </a:lnTo>
                <a:lnTo>
                  <a:pt x="0" y="128904"/>
                </a:lnTo>
                <a:lnTo>
                  <a:pt x="253" y="138175"/>
                </a:lnTo>
                <a:lnTo>
                  <a:pt x="12953" y="181101"/>
                </a:lnTo>
                <a:lnTo>
                  <a:pt x="41655" y="216915"/>
                </a:lnTo>
                <a:lnTo>
                  <a:pt x="73532" y="238760"/>
                </a:lnTo>
                <a:lnTo>
                  <a:pt x="111886" y="252729"/>
                </a:lnTo>
                <a:lnTo>
                  <a:pt x="154431" y="257810"/>
                </a:lnTo>
                <a:lnTo>
                  <a:pt x="164846" y="257555"/>
                </a:lnTo>
                <a:lnTo>
                  <a:pt x="204343" y="251078"/>
                </a:lnTo>
                <a:lnTo>
                  <a:pt x="240283" y="236219"/>
                </a:lnTo>
                <a:lnTo>
                  <a:pt x="268417" y="216026"/>
                </a:lnTo>
                <a:lnTo>
                  <a:pt x="154431" y="216026"/>
                </a:lnTo>
                <a:lnTo>
                  <a:pt x="145669" y="215646"/>
                </a:lnTo>
                <a:lnTo>
                  <a:pt x="104267" y="205359"/>
                </a:lnTo>
                <a:lnTo>
                  <a:pt x="72262" y="182625"/>
                </a:lnTo>
                <a:lnTo>
                  <a:pt x="51434" y="143763"/>
                </a:lnTo>
                <a:lnTo>
                  <a:pt x="50037" y="128904"/>
                </a:lnTo>
                <a:lnTo>
                  <a:pt x="50419" y="121412"/>
                </a:lnTo>
                <a:lnTo>
                  <a:pt x="67309" y="80899"/>
                </a:lnTo>
                <a:lnTo>
                  <a:pt x="97027" y="56261"/>
                </a:lnTo>
                <a:lnTo>
                  <a:pt x="136778" y="43052"/>
                </a:lnTo>
                <a:lnTo>
                  <a:pt x="154431" y="41783"/>
                </a:lnTo>
                <a:lnTo>
                  <a:pt x="268385" y="41783"/>
                </a:lnTo>
                <a:lnTo>
                  <a:pt x="267461" y="40893"/>
                </a:lnTo>
                <a:lnTo>
                  <a:pt x="235457" y="19176"/>
                </a:lnTo>
                <a:lnTo>
                  <a:pt x="197357" y="5079"/>
                </a:lnTo>
                <a:lnTo>
                  <a:pt x="165480" y="380"/>
                </a:lnTo>
                <a:lnTo>
                  <a:pt x="154431" y="0"/>
                </a:lnTo>
                <a:close/>
              </a:path>
              <a:path w="309245" h="257810">
                <a:moveTo>
                  <a:pt x="268385" y="41783"/>
                </a:moveTo>
                <a:lnTo>
                  <a:pt x="154431" y="41783"/>
                </a:lnTo>
                <a:lnTo>
                  <a:pt x="163575" y="42163"/>
                </a:lnTo>
                <a:lnTo>
                  <a:pt x="172339" y="43052"/>
                </a:lnTo>
                <a:lnTo>
                  <a:pt x="212090" y="56261"/>
                </a:lnTo>
                <a:lnTo>
                  <a:pt x="241807" y="80899"/>
                </a:lnTo>
                <a:lnTo>
                  <a:pt x="258699" y="121412"/>
                </a:lnTo>
                <a:lnTo>
                  <a:pt x="259079" y="128904"/>
                </a:lnTo>
                <a:lnTo>
                  <a:pt x="258699" y="135889"/>
                </a:lnTo>
                <a:lnTo>
                  <a:pt x="243840" y="174243"/>
                </a:lnTo>
                <a:lnTo>
                  <a:pt x="209042" y="203200"/>
                </a:lnTo>
                <a:lnTo>
                  <a:pt x="170942" y="214884"/>
                </a:lnTo>
                <a:lnTo>
                  <a:pt x="154431" y="216026"/>
                </a:lnTo>
                <a:lnTo>
                  <a:pt x="268417" y="216026"/>
                </a:lnTo>
                <a:lnTo>
                  <a:pt x="293370" y="185927"/>
                </a:lnTo>
                <a:lnTo>
                  <a:pt x="307848" y="145923"/>
                </a:lnTo>
                <a:lnTo>
                  <a:pt x="309245" y="128904"/>
                </a:lnTo>
                <a:lnTo>
                  <a:pt x="308736" y="119761"/>
                </a:lnTo>
                <a:lnTo>
                  <a:pt x="295909" y="76835"/>
                </a:lnTo>
                <a:lnTo>
                  <a:pt x="274320" y="47498"/>
                </a:lnTo>
                <a:lnTo>
                  <a:pt x="268385" y="41783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9620" y="2148713"/>
            <a:ext cx="111760" cy="93345"/>
          </a:xfrm>
          <a:custGeom>
            <a:avLst/>
            <a:gdLst/>
            <a:ahLst/>
            <a:cxnLst/>
            <a:rect l="l" t="t" r="r" b="b"/>
            <a:pathLst>
              <a:path w="111759" h="93344">
                <a:moveTo>
                  <a:pt x="89534" y="0"/>
                </a:moveTo>
                <a:lnTo>
                  <a:pt x="49022" y="8127"/>
                </a:lnTo>
                <a:lnTo>
                  <a:pt x="13461" y="35178"/>
                </a:lnTo>
                <a:lnTo>
                  <a:pt x="0" y="77977"/>
                </a:lnTo>
                <a:lnTo>
                  <a:pt x="1143" y="81025"/>
                </a:lnTo>
                <a:lnTo>
                  <a:pt x="21717" y="92963"/>
                </a:lnTo>
                <a:lnTo>
                  <a:pt x="25526" y="92583"/>
                </a:lnTo>
                <a:lnTo>
                  <a:pt x="43814" y="69976"/>
                </a:lnTo>
                <a:lnTo>
                  <a:pt x="44830" y="65277"/>
                </a:lnTo>
                <a:lnTo>
                  <a:pt x="72898" y="38988"/>
                </a:lnTo>
                <a:lnTo>
                  <a:pt x="89534" y="36449"/>
                </a:lnTo>
                <a:lnTo>
                  <a:pt x="93472" y="36067"/>
                </a:lnTo>
                <a:lnTo>
                  <a:pt x="111378" y="18161"/>
                </a:lnTo>
                <a:lnTo>
                  <a:pt x="111125" y="14986"/>
                </a:lnTo>
                <a:lnTo>
                  <a:pt x="93472" y="381"/>
                </a:lnTo>
                <a:lnTo>
                  <a:pt x="89534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1431" y="4391025"/>
            <a:ext cx="273685" cy="247015"/>
          </a:xfrm>
          <a:custGeom>
            <a:avLst/>
            <a:gdLst/>
            <a:ahLst/>
            <a:cxnLst/>
            <a:rect l="l" t="t" r="r" b="b"/>
            <a:pathLst>
              <a:path w="273684" h="247014">
                <a:moveTo>
                  <a:pt x="181483" y="0"/>
                </a:moveTo>
                <a:lnTo>
                  <a:pt x="141986" y="8889"/>
                </a:lnTo>
                <a:lnTo>
                  <a:pt x="22987" y="105282"/>
                </a:lnTo>
                <a:lnTo>
                  <a:pt x="1016" y="140335"/>
                </a:lnTo>
                <a:lnTo>
                  <a:pt x="0" y="146050"/>
                </a:lnTo>
                <a:lnTo>
                  <a:pt x="0" y="157861"/>
                </a:lnTo>
                <a:lnTo>
                  <a:pt x="18288" y="194310"/>
                </a:lnTo>
                <a:lnTo>
                  <a:pt x="57150" y="227202"/>
                </a:lnTo>
                <a:lnTo>
                  <a:pt x="92456" y="244220"/>
                </a:lnTo>
                <a:lnTo>
                  <a:pt x="112902" y="246506"/>
                </a:lnTo>
                <a:lnTo>
                  <a:pt x="119888" y="246252"/>
                </a:lnTo>
                <a:lnTo>
                  <a:pt x="158242" y="234569"/>
                </a:lnTo>
                <a:lnTo>
                  <a:pt x="206891" y="195325"/>
                </a:lnTo>
                <a:lnTo>
                  <a:pt x="110109" y="195325"/>
                </a:lnTo>
                <a:lnTo>
                  <a:pt x="107442" y="194818"/>
                </a:lnTo>
                <a:lnTo>
                  <a:pt x="66167" y="162432"/>
                </a:lnTo>
                <a:lnTo>
                  <a:pt x="60706" y="151892"/>
                </a:lnTo>
                <a:lnTo>
                  <a:pt x="60960" y="149606"/>
                </a:lnTo>
                <a:lnTo>
                  <a:pt x="168656" y="55499"/>
                </a:lnTo>
                <a:lnTo>
                  <a:pt x="178435" y="51307"/>
                </a:lnTo>
                <a:lnTo>
                  <a:pt x="273234" y="51307"/>
                </a:lnTo>
                <a:lnTo>
                  <a:pt x="273050" y="50292"/>
                </a:lnTo>
                <a:lnTo>
                  <a:pt x="237109" y="19431"/>
                </a:lnTo>
                <a:lnTo>
                  <a:pt x="201802" y="2286"/>
                </a:lnTo>
                <a:lnTo>
                  <a:pt x="188341" y="381"/>
                </a:lnTo>
                <a:lnTo>
                  <a:pt x="181483" y="0"/>
                </a:lnTo>
                <a:close/>
              </a:path>
              <a:path w="273684" h="247014">
                <a:moveTo>
                  <a:pt x="166750" y="158876"/>
                </a:moveTo>
                <a:lnTo>
                  <a:pt x="164973" y="159131"/>
                </a:lnTo>
                <a:lnTo>
                  <a:pt x="163575" y="159638"/>
                </a:lnTo>
                <a:lnTo>
                  <a:pt x="162306" y="160400"/>
                </a:lnTo>
                <a:lnTo>
                  <a:pt x="125475" y="191135"/>
                </a:lnTo>
                <a:lnTo>
                  <a:pt x="123444" y="192658"/>
                </a:lnTo>
                <a:lnTo>
                  <a:pt x="121031" y="193801"/>
                </a:lnTo>
                <a:lnTo>
                  <a:pt x="118491" y="194818"/>
                </a:lnTo>
                <a:lnTo>
                  <a:pt x="115824" y="195325"/>
                </a:lnTo>
                <a:lnTo>
                  <a:pt x="206891" y="195325"/>
                </a:lnTo>
                <a:lnTo>
                  <a:pt x="226695" y="178816"/>
                </a:lnTo>
                <a:lnTo>
                  <a:pt x="227711" y="177545"/>
                </a:lnTo>
                <a:lnTo>
                  <a:pt x="228346" y="176022"/>
                </a:lnTo>
                <a:lnTo>
                  <a:pt x="228473" y="174370"/>
                </a:lnTo>
                <a:lnTo>
                  <a:pt x="227838" y="172847"/>
                </a:lnTo>
                <a:lnTo>
                  <a:pt x="226949" y="171576"/>
                </a:lnTo>
                <a:lnTo>
                  <a:pt x="225551" y="170687"/>
                </a:lnTo>
                <a:lnTo>
                  <a:pt x="223900" y="170052"/>
                </a:lnTo>
                <a:lnTo>
                  <a:pt x="223308" y="169925"/>
                </a:lnTo>
                <a:lnTo>
                  <a:pt x="215519" y="169925"/>
                </a:lnTo>
                <a:lnTo>
                  <a:pt x="207645" y="169672"/>
                </a:lnTo>
                <a:lnTo>
                  <a:pt x="169925" y="159638"/>
                </a:lnTo>
                <a:lnTo>
                  <a:pt x="168401" y="159131"/>
                </a:lnTo>
                <a:lnTo>
                  <a:pt x="166750" y="158876"/>
                </a:lnTo>
                <a:close/>
              </a:path>
              <a:path w="273684" h="247014">
                <a:moveTo>
                  <a:pt x="222123" y="169672"/>
                </a:moveTo>
                <a:lnTo>
                  <a:pt x="221615" y="169672"/>
                </a:lnTo>
                <a:lnTo>
                  <a:pt x="215519" y="169925"/>
                </a:lnTo>
                <a:lnTo>
                  <a:pt x="223308" y="169925"/>
                </a:lnTo>
                <a:lnTo>
                  <a:pt x="222123" y="169672"/>
                </a:lnTo>
                <a:close/>
              </a:path>
              <a:path w="273684" h="247014">
                <a:moveTo>
                  <a:pt x="273234" y="51307"/>
                </a:moveTo>
                <a:lnTo>
                  <a:pt x="184150" y="51307"/>
                </a:lnTo>
                <a:lnTo>
                  <a:pt x="186944" y="51816"/>
                </a:lnTo>
                <a:lnTo>
                  <a:pt x="189611" y="52705"/>
                </a:lnTo>
                <a:lnTo>
                  <a:pt x="191897" y="53975"/>
                </a:lnTo>
                <a:lnTo>
                  <a:pt x="193928" y="55499"/>
                </a:lnTo>
                <a:lnTo>
                  <a:pt x="228219" y="84074"/>
                </a:lnTo>
                <a:lnTo>
                  <a:pt x="229489" y="84962"/>
                </a:lnTo>
                <a:lnTo>
                  <a:pt x="231140" y="85470"/>
                </a:lnTo>
                <a:lnTo>
                  <a:pt x="232791" y="85598"/>
                </a:lnTo>
                <a:lnTo>
                  <a:pt x="234442" y="85470"/>
                </a:lnTo>
                <a:lnTo>
                  <a:pt x="271399" y="55499"/>
                </a:lnTo>
                <a:lnTo>
                  <a:pt x="273280" y="51816"/>
                </a:lnTo>
                <a:lnTo>
                  <a:pt x="273234" y="51307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5383" y="4305046"/>
            <a:ext cx="273685" cy="247015"/>
          </a:xfrm>
          <a:custGeom>
            <a:avLst/>
            <a:gdLst/>
            <a:ahLst/>
            <a:cxnLst/>
            <a:rect l="l" t="t" r="r" b="b"/>
            <a:pathLst>
              <a:path w="273684" h="247014">
                <a:moveTo>
                  <a:pt x="40386" y="160908"/>
                </a:moveTo>
                <a:lnTo>
                  <a:pt x="1777" y="191134"/>
                </a:lnTo>
                <a:lnTo>
                  <a:pt x="0" y="195579"/>
                </a:lnTo>
                <a:lnTo>
                  <a:pt x="508" y="197230"/>
                </a:lnTo>
                <a:lnTo>
                  <a:pt x="35941" y="227202"/>
                </a:lnTo>
                <a:lnTo>
                  <a:pt x="71374" y="244220"/>
                </a:lnTo>
                <a:lnTo>
                  <a:pt x="91694" y="246506"/>
                </a:lnTo>
                <a:lnTo>
                  <a:pt x="98806" y="246252"/>
                </a:lnTo>
                <a:lnTo>
                  <a:pt x="136906" y="234568"/>
                </a:lnTo>
                <a:lnTo>
                  <a:pt x="185570" y="195452"/>
                </a:lnTo>
                <a:lnTo>
                  <a:pt x="91694" y="195452"/>
                </a:lnTo>
                <a:lnTo>
                  <a:pt x="89026" y="195198"/>
                </a:lnTo>
                <a:lnTo>
                  <a:pt x="44831" y="162432"/>
                </a:lnTo>
                <a:lnTo>
                  <a:pt x="43688" y="161670"/>
                </a:lnTo>
                <a:lnTo>
                  <a:pt x="42037" y="161162"/>
                </a:lnTo>
                <a:lnTo>
                  <a:pt x="40386" y="160908"/>
                </a:lnTo>
                <a:close/>
              </a:path>
              <a:path w="273684" h="247014">
                <a:moveTo>
                  <a:pt x="253772" y="51180"/>
                </a:moveTo>
                <a:lnTo>
                  <a:pt x="163068" y="51180"/>
                </a:lnTo>
                <a:lnTo>
                  <a:pt x="165735" y="51815"/>
                </a:lnTo>
                <a:lnTo>
                  <a:pt x="168401" y="52704"/>
                </a:lnTo>
                <a:lnTo>
                  <a:pt x="207137" y="84073"/>
                </a:lnTo>
                <a:lnTo>
                  <a:pt x="212344" y="93344"/>
                </a:lnTo>
                <a:lnTo>
                  <a:pt x="212344" y="95884"/>
                </a:lnTo>
                <a:lnTo>
                  <a:pt x="104394" y="191134"/>
                </a:lnTo>
                <a:lnTo>
                  <a:pt x="91694" y="195452"/>
                </a:lnTo>
                <a:lnTo>
                  <a:pt x="185570" y="195452"/>
                </a:lnTo>
                <a:lnTo>
                  <a:pt x="250317" y="141350"/>
                </a:lnTo>
                <a:lnTo>
                  <a:pt x="272288" y="106171"/>
                </a:lnTo>
                <a:lnTo>
                  <a:pt x="273348" y="95884"/>
                </a:lnTo>
                <a:lnTo>
                  <a:pt x="273348" y="93344"/>
                </a:lnTo>
                <a:lnTo>
                  <a:pt x="259207" y="56895"/>
                </a:lnTo>
                <a:lnTo>
                  <a:pt x="255016" y="52323"/>
                </a:lnTo>
                <a:lnTo>
                  <a:pt x="253772" y="51180"/>
                </a:lnTo>
                <a:close/>
              </a:path>
              <a:path w="273684" h="247014">
                <a:moveTo>
                  <a:pt x="122187" y="76580"/>
                </a:moveTo>
                <a:lnTo>
                  <a:pt x="57658" y="76580"/>
                </a:lnTo>
                <a:lnTo>
                  <a:pt x="64516" y="76834"/>
                </a:lnTo>
                <a:lnTo>
                  <a:pt x="71374" y="77469"/>
                </a:lnTo>
                <a:lnTo>
                  <a:pt x="103250" y="86994"/>
                </a:lnTo>
                <a:lnTo>
                  <a:pt x="104901" y="87502"/>
                </a:lnTo>
                <a:lnTo>
                  <a:pt x="108076" y="87502"/>
                </a:lnTo>
                <a:lnTo>
                  <a:pt x="109600" y="86994"/>
                </a:lnTo>
                <a:lnTo>
                  <a:pt x="110871" y="85978"/>
                </a:lnTo>
                <a:lnTo>
                  <a:pt x="122187" y="76580"/>
                </a:lnTo>
                <a:close/>
              </a:path>
              <a:path w="273684" h="247014">
                <a:moveTo>
                  <a:pt x="160274" y="0"/>
                </a:moveTo>
                <a:lnTo>
                  <a:pt x="120776" y="8889"/>
                </a:lnTo>
                <a:lnTo>
                  <a:pt x="46482" y="67690"/>
                </a:lnTo>
                <a:lnTo>
                  <a:pt x="44704" y="72135"/>
                </a:lnTo>
                <a:lnTo>
                  <a:pt x="45339" y="73659"/>
                </a:lnTo>
                <a:lnTo>
                  <a:pt x="46227" y="74929"/>
                </a:lnTo>
                <a:lnTo>
                  <a:pt x="47625" y="75945"/>
                </a:lnTo>
                <a:lnTo>
                  <a:pt x="49275" y="76580"/>
                </a:lnTo>
                <a:lnTo>
                  <a:pt x="51054" y="76834"/>
                </a:lnTo>
                <a:lnTo>
                  <a:pt x="51562" y="76834"/>
                </a:lnTo>
                <a:lnTo>
                  <a:pt x="57658" y="76580"/>
                </a:lnTo>
                <a:lnTo>
                  <a:pt x="122187" y="76580"/>
                </a:lnTo>
                <a:lnTo>
                  <a:pt x="152273" y="52704"/>
                </a:lnTo>
                <a:lnTo>
                  <a:pt x="157352" y="51180"/>
                </a:lnTo>
                <a:lnTo>
                  <a:pt x="253772" y="51180"/>
                </a:lnTo>
                <a:lnTo>
                  <a:pt x="250317" y="48005"/>
                </a:lnTo>
                <a:lnTo>
                  <a:pt x="216026" y="19430"/>
                </a:lnTo>
                <a:lnTo>
                  <a:pt x="180721" y="2158"/>
                </a:lnTo>
                <a:lnTo>
                  <a:pt x="167259" y="253"/>
                </a:lnTo>
                <a:lnTo>
                  <a:pt x="160274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" y="4005453"/>
            <a:ext cx="4114800" cy="76200"/>
          </a:xfrm>
          <a:custGeom>
            <a:avLst/>
            <a:gdLst/>
            <a:ahLst/>
            <a:cxnLst/>
            <a:rect l="l" t="t" r="r" b="b"/>
            <a:pathLst>
              <a:path w="411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1275"/>
                </a:lnTo>
                <a:lnTo>
                  <a:pt x="63487" y="41275"/>
                </a:lnTo>
                <a:lnTo>
                  <a:pt x="63487" y="34925"/>
                </a:lnTo>
                <a:lnTo>
                  <a:pt x="76200" y="34925"/>
                </a:lnTo>
                <a:lnTo>
                  <a:pt x="76200" y="0"/>
                </a:lnTo>
                <a:close/>
              </a:path>
              <a:path w="4114800" h="76200">
                <a:moveTo>
                  <a:pt x="76200" y="34925"/>
                </a:moveTo>
                <a:lnTo>
                  <a:pt x="63487" y="34925"/>
                </a:lnTo>
                <a:lnTo>
                  <a:pt x="63487" y="41275"/>
                </a:lnTo>
                <a:lnTo>
                  <a:pt x="76200" y="41275"/>
                </a:lnTo>
                <a:lnTo>
                  <a:pt x="76200" y="34925"/>
                </a:lnTo>
                <a:close/>
              </a:path>
              <a:path w="4114800" h="76200">
                <a:moveTo>
                  <a:pt x="4114673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4114673" y="41275"/>
                </a:lnTo>
                <a:lnTo>
                  <a:pt x="4114673" y="34925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8754" y="1936623"/>
            <a:ext cx="107950" cy="26670"/>
          </a:xfrm>
          <a:custGeom>
            <a:avLst/>
            <a:gdLst/>
            <a:ahLst/>
            <a:cxnLst/>
            <a:rect l="l" t="t" r="r" b="b"/>
            <a:pathLst>
              <a:path w="107950" h="26669">
                <a:moveTo>
                  <a:pt x="92456" y="0"/>
                </a:moveTo>
                <a:lnTo>
                  <a:pt x="15112" y="0"/>
                </a:lnTo>
                <a:lnTo>
                  <a:pt x="11937" y="253"/>
                </a:lnTo>
                <a:lnTo>
                  <a:pt x="0" y="13207"/>
                </a:lnTo>
                <a:lnTo>
                  <a:pt x="127" y="15748"/>
                </a:lnTo>
                <a:lnTo>
                  <a:pt x="15112" y="26288"/>
                </a:lnTo>
                <a:lnTo>
                  <a:pt x="92456" y="26288"/>
                </a:lnTo>
                <a:lnTo>
                  <a:pt x="107569" y="13207"/>
                </a:lnTo>
                <a:lnTo>
                  <a:pt x="107187" y="10413"/>
                </a:lnTo>
                <a:lnTo>
                  <a:pt x="92456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5232" y="1975485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78866" y="0"/>
                </a:moveTo>
                <a:lnTo>
                  <a:pt x="16509" y="0"/>
                </a:lnTo>
                <a:lnTo>
                  <a:pt x="13207" y="380"/>
                </a:lnTo>
                <a:lnTo>
                  <a:pt x="0" y="13207"/>
                </a:lnTo>
                <a:lnTo>
                  <a:pt x="380" y="15875"/>
                </a:lnTo>
                <a:lnTo>
                  <a:pt x="16509" y="26415"/>
                </a:lnTo>
                <a:lnTo>
                  <a:pt x="78866" y="26415"/>
                </a:lnTo>
                <a:lnTo>
                  <a:pt x="95503" y="13207"/>
                </a:lnTo>
                <a:lnTo>
                  <a:pt x="95250" y="10540"/>
                </a:lnTo>
                <a:lnTo>
                  <a:pt x="78866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9478" y="1711198"/>
            <a:ext cx="206375" cy="212725"/>
          </a:xfrm>
          <a:custGeom>
            <a:avLst/>
            <a:gdLst/>
            <a:ahLst/>
            <a:cxnLst/>
            <a:rect l="l" t="t" r="r" b="b"/>
            <a:pathLst>
              <a:path w="206375" h="212725">
                <a:moveTo>
                  <a:pt x="102997" y="0"/>
                </a:moveTo>
                <a:lnTo>
                  <a:pt x="60960" y="7365"/>
                </a:lnTo>
                <a:lnTo>
                  <a:pt x="27305" y="27686"/>
                </a:lnTo>
                <a:lnTo>
                  <a:pt x="3301" y="64262"/>
                </a:lnTo>
                <a:lnTo>
                  <a:pt x="0" y="85851"/>
                </a:lnTo>
                <a:lnTo>
                  <a:pt x="381" y="93090"/>
                </a:lnTo>
                <a:lnTo>
                  <a:pt x="16891" y="135509"/>
                </a:lnTo>
                <a:lnTo>
                  <a:pt x="25019" y="149225"/>
                </a:lnTo>
                <a:lnTo>
                  <a:pt x="28956" y="156082"/>
                </a:lnTo>
                <a:lnTo>
                  <a:pt x="46736" y="194563"/>
                </a:lnTo>
                <a:lnTo>
                  <a:pt x="48387" y="207137"/>
                </a:lnTo>
                <a:lnTo>
                  <a:pt x="48641" y="208661"/>
                </a:lnTo>
                <a:lnTo>
                  <a:pt x="49530" y="210185"/>
                </a:lnTo>
                <a:lnTo>
                  <a:pt x="51054" y="211200"/>
                </a:lnTo>
                <a:lnTo>
                  <a:pt x="52705" y="211962"/>
                </a:lnTo>
                <a:lnTo>
                  <a:pt x="54737" y="212343"/>
                </a:lnTo>
                <a:lnTo>
                  <a:pt x="151384" y="212343"/>
                </a:lnTo>
                <a:lnTo>
                  <a:pt x="158115" y="200660"/>
                </a:lnTo>
                <a:lnTo>
                  <a:pt x="159385" y="194055"/>
                </a:lnTo>
                <a:lnTo>
                  <a:pt x="177419" y="154812"/>
                </a:lnTo>
                <a:lnTo>
                  <a:pt x="185420" y="141477"/>
                </a:lnTo>
                <a:lnTo>
                  <a:pt x="189357" y="134874"/>
                </a:lnTo>
                <a:lnTo>
                  <a:pt x="205612" y="92963"/>
                </a:lnTo>
                <a:lnTo>
                  <a:pt x="205994" y="85851"/>
                </a:lnTo>
                <a:lnTo>
                  <a:pt x="205740" y="78486"/>
                </a:lnTo>
                <a:lnTo>
                  <a:pt x="188975" y="38607"/>
                </a:lnTo>
                <a:lnTo>
                  <a:pt x="152400" y="10413"/>
                </a:lnTo>
                <a:lnTo>
                  <a:pt x="111887" y="253"/>
                </a:lnTo>
                <a:lnTo>
                  <a:pt x="102997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0744" y="1721230"/>
            <a:ext cx="47625" cy="39370"/>
          </a:xfrm>
          <a:custGeom>
            <a:avLst/>
            <a:gdLst/>
            <a:ahLst/>
            <a:cxnLst/>
            <a:rect l="l" t="t" r="r" b="b"/>
            <a:pathLst>
              <a:path w="47625" h="39369">
                <a:moveTo>
                  <a:pt x="18668" y="0"/>
                </a:moveTo>
                <a:lnTo>
                  <a:pt x="0" y="22225"/>
                </a:lnTo>
                <a:lnTo>
                  <a:pt x="0" y="24003"/>
                </a:lnTo>
                <a:lnTo>
                  <a:pt x="29463" y="39370"/>
                </a:lnTo>
                <a:lnTo>
                  <a:pt x="30352" y="39116"/>
                </a:lnTo>
                <a:lnTo>
                  <a:pt x="32003" y="38481"/>
                </a:lnTo>
                <a:lnTo>
                  <a:pt x="33273" y="37592"/>
                </a:lnTo>
                <a:lnTo>
                  <a:pt x="34162" y="36322"/>
                </a:lnTo>
                <a:lnTo>
                  <a:pt x="37718" y="30480"/>
                </a:lnTo>
                <a:lnTo>
                  <a:pt x="41528" y="24765"/>
                </a:lnTo>
                <a:lnTo>
                  <a:pt x="45973" y="19177"/>
                </a:lnTo>
                <a:lnTo>
                  <a:pt x="46735" y="17907"/>
                </a:lnTo>
                <a:lnTo>
                  <a:pt x="47243" y="16510"/>
                </a:lnTo>
                <a:lnTo>
                  <a:pt x="46989" y="14986"/>
                </a:lnTo>
                <a:lnTo>
                  <a:pt x="20192" y="254"/>
                </a:lnTo>
                <a:lnTo>
                  <a:pt x="18668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3553" y="1667891"/>
            <a:ext cx="38100" cy="32384"/>
          </a:xfrm>
          <a:custGeom>
            <a:avLst/>
            <a:gdLst/>
            <a:ahLst/>
            <a:cxnLst/>
            <a:rect l="l" t="t" r="r" b="b"/>
            <a:pathLst>
              <a:path w="38100" h="32385">
                <a:moveTo>
                  <a:pt x="31369" y="0"/>
                </a:moveTo>
                <a:lnTo>
                  <a:pt x="6350" y="0"/>
                </a:lnTo>
                <a:lnTo>
                  <a:pt x="4445" y="381"/>
                </a:lnTo>
                <a:lnTo>
                  <a:pt x="2667" y="1016"/>
                </a:lnTo>
                <a:lnTo>
                  <a:pt x="1397" y="2159"/>
                </a:lnTo>
                <a:lnTo>
                  <a:pt x="508" y="3683"/>
                </a:lnTo>
                <a:lnTo>
                  <a:pt x="0" y="5334"/>
                </a:lnTo>
                <a:lnTo>
                  <a:pt x="0" y="27050"/>
                </a:lnTo>
                <a:lnTo>
                  <a:pt x="6350" y="32385"/>
                </a:lnTo>
                <a:lnTo>
                  <a:pt x="6985" y="32385"/>
                </a:lnTo>
                <a:lnTo>
                  <a:pt x="11175" y="31876"/>
                </a:lnTo>
                <a:lnTo>
                  <a:pt x="15112" y="31496"/>
                </a:lnTo>
                <a:lnTo>
                  <a:pt x="34670" y="31496"/>
                </a:lnTo>
                <a:lnTo>
                  <a:pt x="35433" y="30987"/>
                </a:lnTo>
                <a:lnTo>
                  <a:pt x="36575" y="29972"/>
                </a:lnTo>
                <a:lnTo>
                  <a:pt x="37337" y="28575"/>
                </a:lnTo>
                <a:lnTo>
                  <a:pt x="37592" y="27050"/>
                </a:lnTo>
                <a:lnTo>
                  <a:pt x="37592" y="5334"/>
                </a:lnTo>
                <a:lnTo>
                  <a:pt x="37211" y="3683"/>
                </a:lnTo>
                <a:lnTo>
                  <a:pt x="36322" y="2159"/>
                </a:lnTo>
                <a:lnTo>
                  <a:pt x="35051" y="1016"/>
                </a:lnTo>
                <a:lnTo>
                  <a:pt x="33274" y="381"/>
                </a:lnTo>
                <a:lnTo>
                  <a:pt x="31369" y="0"/>
                </a:lnTo>
                <a:close/>
              </a:path>
              <a:path w="38100" h="32385">
                <a:moveTo>
                  <a:pt x="34670" y="31496"/>
                </a:moveTo>
                <a:lnTo>
                  <a:pt x="22606" y="31496"/>
                </a:lnTo>
                <a:lnTo>
                  <a:pt x="26543" y="31876"/>
                </a:lnTo>
                <a:lnTo>
                  <a:pt x="30734" y="32385"/>
                </a:lnTo>
                <a:lnTo>
                  <a:pt x="31369" y="32385"/>
                </a:lnTo>
                <a:lnTo>
                  <a:pt x="32766" y="32131"/>
                </a:lnTo>
                <a:lnTo>
                  <a:pt x="34289" y="31750"/>
                </a:lnTo>
                <a:lnTo>
                  <a:pt x="34670" y="31496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40528" y="1679575"/>
            <a:ext cx="47625" cy="40005"/>
          </a:xfrm>
          <a:custGeom>
            <a:avLst/>
            <a:gdLst/>
            <a:ahLst/>
            <a:cxnLst/>
            <a:rect l="l" t="t" r="r" b="b"/>
            <a:pathLst>
              <a:path w="47625" h="40005">
                <a:moveTo>
                  <a:pt x="27939" y="0"/>
                </a:moveTo>
                <a:lnTo>
                  <a:pt x="0" y="15494"/>
                </a:lnTo>
                <a:lnTo>
                  <a:pt x="381" y="16890"/>
                </a:lnTo>
                <a:lnTo>
                  <a:pt x="18161" y="39242"/>
                </a:lnTo>
                <a:lnTo>
                  <a:pt x="18796" y="39497"/>
                </a:lnTo>
                <a:lnTo>
                  <a:pt x="19304" y="39497"/>
                </a:lnTo>
                <a:lnTo>
                  <a:pt x="21336" y="39115"/>
                </a:lnTo>
                <a:lnTo>
                  <a:pt x="23113" y="38480"/>
                </a:lnTo>
                <a:lnTo>
                  <a:pt x="29718" y="34798"/>
                </a:lnTo>
                <a:lnTo>
                  <a:pt x="36575" y="31496"/>
                </a:lnTo>
                <a:lnTo>
                  <a:pt x="47371" y="24002"/>
                </a:lnTo>
                <a:lnTo>
                  <a:pt x="47117" y="22478"/>
                </a:lnTo>
                <a:lnTo>
                  <a:pt x="29718" y="126"/>
                </a:lnTo>
                <a:lnTo>
                  <a:pt x="27939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6709" y="1721230"/>
            <a:ext cx="47625" cy="39370"/>
          </a:xfrm>
          <a:custGeom>
            <a:avLst/>
            <a:gdLst/>
            <a:ahLst/>
            <a:cxnLst/>
            <a:rect l="l" t="t" r="r" b="b"/>
            <a:pathLst>
              <a:path w="47625" h="39369">
                <a:moveTo>
                  <a:pt x="28701" y="0"/>
                </a:moveTo>
                <a:lnTo>
                  <a:pt x="0" y="16510"/>
                </a:lnTo>
                <a:lnTo>
                  <a:pt x="507" y="17907"/>
                </a:lnTo>
                <a:lnTo>
                  <a:pt x="1142" y="19177"/>
                </a:lnTo>
                <a:lnTo>
                  <a:pt x="5714" y="24765"/>
                </a:lnTo>
                <a:lnTo>
                  <a:pt x="9651" y="30480"/>
                </a:lnTo>
                <a:lnTo>
                  <a:pt x="17906" y="39370"/>
                </a:lnTo>
                <a:lnTo>
                  <a:pt x="20447" y="39243"/>
                </a:lnTo>
                <a:lnTo>
                  <a:pt x="47625" y="24003"/>
                </a:lnTo>
                <a:lnTo>
                  <a:pt x="47370" y="22225"/>
                </a:lnTo>
                <a:lnTo>
                  <a:pt x="30479" y="254"/>
                </a:lnTo>
                <a:lnTo>
                  <a:pt x="28701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7179" y="1679575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89" h="40005">
                <a:moveTo>
                  <a:pt x="19177" y="0"/>
                </a:moveTo>
                <a:lnTo>
                  <a:pt x="18415" y="0"/>
                </a:lnTo>
                <a:lnTo>
                  <a:pt x="16129" y="762"/>
                </a:lnTo>
                <a:lnTo>
                  <a:pt x="0" y="24002"/>
                </a:lnTo>
                <a:lnTo>
                  <a:pt x="381" y="25400"/>
                </a:lnTo>
                <a:lnTo>
                  <a:pt x="1143" y="26542"/>
                </a:lnTo>
                <a:lnTo>
                  <a:pt x="2286" y="27812"/>
                </a:lnTo>
                <a:lnTo>
                  <a:pt x="3683" y="28575"/>
                </a:lnTo>
                <a:lnTo>
                  <a:pt x="10795" y="31496"/>
                </a:lnTo>
                <a:lnTo>
                  <a:pt x="17653" y="34798"/>
                </a:lnTo>
                <a:lnTo>
                  <a:pt x="24257" y="38353"/>
                </a:lnTo>
                <a:lnTo>
                  <a:pt x="25908" y="39115"/>
                </a:lnTo>
                <a:lnTo>
                  <a:pt x="27812" y="39497"/>
                </a:lnTo>
                <a:lnTo>
                  <a:pt x="28448" y="39497"/>
                </a:lnTo>
                <a:lnTo>
                  <a:pt x="29083" y="39242"/>
                </a:lnTo>
                <a:lnTo>
                  <a:pt x="30734" y="38862"/>
                </a:lnTo>
                <a:lnTo>
                  <a:pt x="46990" y="14986"/>
                </a:lnTo>
                <a:lnTo>
                  <a:pt x="46482" y="13462"/>
                </a:lnTo>
                <a:lnTo>
                  <a:pt x="45466" y="12064"/>
                </a:lnTo>
                <a:lnTo>
                  <a:pt x="43942" y="11049"/>
                </a:lnTo>
                <a:lnTo>
                  <a:pt x="22352" y="762"/>
                </a:lnTo>
                <a:lnTo>
                  <a:pt x="20828" y="253"/>
                </a:lnTo>
                <a:lnTo>
                  <a:pt x="19177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7154" y="1782445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32131" y="0"/>
                </a:moveTo>
                <a:lnTo>
                  <a:pt x="6096" y="0"/>
                </a:lnTo>
                <a:lnTo>
                  <a:pt x="4064" y="253"/>
                </a:lnTo>
                <a:lnTo>
                  <a:pt x="2286" y="1015"/>
                </a:lnTo>
                <a:lnTo>
                  <a:pt x="889" y="2158"/>
                </a:lnTo>
                <a:lnTo>
                  <a:pt x="0" y="3555"/>
                </a:lnTo>
                <a:lnTo>
                  <a:pt x="0" y="27558"/>
                </a:lnTo>
                <a:lnTo>
                  <a:pt x="889" y="29082"/>
                </a:lnTo>
                <a:lnTo>
                  <a:pt x="2286" y="30099"/>
                </a:lnTo>
                <a:lnTo>
                  <a:pt x="4064" y="30860"/>
                </a:lnTo>
                <a:lnTo>
                  <a:pt x="6096" y="31241"/>
                </a:lnTo>
                <a:lnTo>
                  <a:pt x="32131" y="31241"/>
                </a:lnTo>
                <a:lnTo>
                  <a:pt x="38354" y="26796"/>
                </a:lnTo>
                <a:lnTo>
                  <a:pt x="38354" y="25272"/>
                </a:lnTo>
                <a:lnTo>
                  <a:pt x="37337" y="18795"/>
                </a:lnTo>
                <a:lnTo>
                  <a:pt x="37211" y="12445"/>
                </a:lnTo>
                <a:lnTo>
                  <a:pt x="37719" y="9143"/>
                </a:lnTo>
                <a:lnTo>
                  <a:pt x="38354" y="5714"/>
                </a:lnTo>
                <a:lnTo>
                  <a:pt x="38227" y="4317"/>
                </a:lnTo>
                <a:lnTo>
                  <a:pt x="37719" y="2920"/>
                </a:lnTo>
                <a:lnTo>
                  <a:pt x="36830" y="1777"/>
                </a:lnTo>
                <a:lnTo>
                  <a:pt x="35433" y="762"/>
                </a:lnTo>
                <a:lnTo>
                  <a:pt x="33782" y="253"/>
                </a:lnTo>
                <a:lnTo>
                  <a:pt x="32131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9189" y="1782445"/>
            <a:ext cx="39370" cy="31750"/>
          </a:xfrm>
          <a:custGeom>
            <a:avLst/>
            <a:gdLst/>
            <a:ahLst/>
            <a:cxnLst/>
            <a:rect l="l" t="t" r="r" b="b"/>
            <a:pathLst>
              <a:path w="39370" h="31750">
                <a:moveTo>
                  <a:pt x="32512" y="0"/>
                </a:moveTo>
                <a:lnTo>
                  <a:pt x="6223" y="0"/>
                </a:lnTo>
                <a:lnTo>
                  <a:pt x="4572" y="253"/>
                </a:lnTo>
                <a:lnTo>
                  <a:pt x="0" y="5714"/>
                </a:lnTo>
                <a:lnTo>
                  <a:pt x="1015" y="12445"/>
                </a:lnTo>
                <a:lnTo>
                  <a:pt x="1270" y="15493"/>
                </a:lnTo>
                <a:lnTo>
                  <a:pt x="1015" y="18795"/>
                </a:lnTo>
                <a:lnTo>
                  <a:pt x="0" y="25272"/>
                </a:lnTo>
                <a:lnTo>
                  <a:pt x="0" y="26796"/>
                </a:lnTo>
                <a:lnTo>
                  <a:pt x="6223" y="31241"/>
                </a:lnTo>
                <a:lnTo>
                  <a:pt x="32512" y="31241"/>
                </a:lnTo>
                <a:lnTo>
                  <a:pt x="38862" y="25907"/>
                </a:lnTo>
                <a:lnTo>
                  <a:pt x="38862" y="5206"/>
                </a:lnTo>
                <a:lnTo>
                  <a:pt x="38608" y="3555"/>
                </a:lnTo>
                <a:lnTo>
                  <a:pt x="37719" y="2158"/>
                </a:lnTo>
                <a:lnTo>
                  <a:pt x="36195" y="1015"/>
                </a:lnTo>
                <a:lnTo>
                  <a:pt x="34416" y="253"/>
                </a:lnTo>
                <a:lnTo>
                  <a:pt x="32512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8996" y="183515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69">
                <a:moveTo>
                  <a:pt x="16255" y="0"/>
                </a:moveTo>
                <a:lnTo>
                  <a:pt x="5714" y="12700"/>
                </a:lnTo>
                <a:lnTo>
                  <a:pt x="507" y="22098"/>
                </a:lnTo>
                <a:lnTo>
                  <a:pt x="0" y="23622"/>
                </a:lnTo>
                <a:lnTo>
                  <a:pt x="0" y="25146"/>
                </a:lnTo>
                <a:lnTo>
                  <a:pt x="26542" y="39370"/>
                </a:lnTo>
                <a:lnTo>
                  <a:pt x="27431" y="39370"/>
                </a:lnTo>
                <a:lnTo>
                  <a:pt x="45338" y="16128"/>
                </a:lnTo>
                <a:lnTo>
                  <a:pt x="44957" y="14859"/>
                </a:lnTo>
                <a:lnTo>
                  <a:pt x="18033" y="253"/>
                </a:lnTo>
                <a:lnTo>
                  <a:pt x="16255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0744" y="1835150"/>
            <a:ext cx="45085" cy="39370"/>
          </a:xfrm>
          <a:custGeom>
            <a:avLst/>
            <a:gdLst/>
            <a:ahLst/>
            <a:cxnLst/>
            <a:rect l="l" t="t" r="r" b="b"/>
            <a:pathLst>
              <a:path w="45085" h="39369">
                <a:moveTo>
                  <a:pt x="28701" y="0"/>
                </a:moveTo>
                <a:lnTo>
                  <a:pt x="0" y="16128"/>
                </a:lnTo>
                <a:lnTo>
                  <a:pt x="253" y="17399"/>
                </a:lnTo>
                <a:lnTo>
                  <a:pt x="18668" y="39370"/>
                </a:lnTo>
                <a:lnTo>
                  <a:pt x="20192" y="39115"/>
                </a:lnTo>
                <a:lnTo>
                  <a:pt x="44957" y="25273"/>
                </a:lnTo>
                <a:lnTo>
                  <a:pt x="44957" y="23749"/>
                </a:lnTo>
                <a:lnTo>
                  <a:pt x="44450" y="22225"/>
                </a:lnTo>
                <a:lnTo>
                  <a:pt x="40766" y="15748"/>
                </a:lnTo>
                <a:lnTo>
                  <a:pt x="37464" y="9398"/>
                </a:lnTo>
                <a:lnTo>
                  <a:pt x="34416" y="3301"/>
                </a:lnTo>
                <a:lnTo>
                  <a:pt x="33527" y="2032"/>
                </a:lnTo>
                <a:lnTo>
                  <a:pt x="32257" y="1015"/>
                </a:lnTo>
                <a:lnTo>
                  <a:pt x="30606" y="253"/>
                </a:lnTo>
                <a:lnTo>
                  <a:pt x="28701" y="0"/>
                </a:lnTo>
                <a:close/>
              </a:path>
            </a:pathLst>
          </a:custGeom>
          <a:solidFill>
            <a:srgbClr val="43495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83541"/>
            <a:ext cx="12192000" cy="90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1389"/>
            <a:ext cx="12192000" cy="4820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5868" y="253029"/>
            <a:ext cx="10047605" cy="531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1415" marR="5080" indent="-270129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for Ex</a:t>
            </a:r>
            <a:r>
              <a:rPr sz="2800" b="1" spc="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cut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&amp; Int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rna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ional</a:t>
            </a:r>
            <a:r>
              <a:rPr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uca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ion</a:t>
            </a:r>
            <a:r>
              <a:rPr sz="2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(CEIE) DCU Busin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Scho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800">
              <a:latin typeface="Times New Roman"/>
              <a:cs typeface="Times New Roman"/>
            </a:endParaRPr>
          </a:p>
          <a:p>
            <a:pPr marL="241300" marR="351155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abl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she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U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nes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Schoo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o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ed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ammes,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Leade</a:t>
            </a:r>
            <a:r>
              <a:rPr sz="2800" spc="-5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sh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Mana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eme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elo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me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ammes</a:t>
            </a:r>
            <a:r>
              <a:rPr sz="2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o o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anis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leade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all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onomi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sec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434953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marR="19177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CEI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ope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as 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eg</a:t>
            </a:r>
            <a:r>
              <a:rPr sz="2800" spc="-7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par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f the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nes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Schoo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de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3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ded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ca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se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ce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o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ts,</a:t>
            </a:r>
            <a:r>
              <a:rPr sz="2800" spc="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bot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0" dirty="0">
                <a:solidFill>
                  <a:srgbClr val="434953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anis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tion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nd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dua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4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part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cipa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953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marR="812165" indent="-228600">
              <a:lnSpc>
                <a:spcPct val="80000"/>
              </a:lnSpc>
              <a:buFont typeface="Arial"/>
              <a:buChar char="•"/>
              <a:tabLst>
                <a:tab pos="241300" algn="l"/>
                <a:tab pos="8164830" algn="l"/>
              </a:tabLst>
            </a:pP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CEI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fi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po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f 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 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1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og</a:t>
            </a:r>
            <a:r>
              <a:rPr sz="2800" spc="-6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ammes</a:t>
            </a:r>
            <a:r>
              <a:rPr sz="2800" spc="2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de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ed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434953"/>
                </a:solidFill>
                <a:latin typeface="Calibri"/>
                <a:cs typeface="Calibri"/>
              </a:rPr>
              <a:t>b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DCU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Bus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nes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s</a:t>
            </a:r>
            <a:r>
              <a:rPr sz="2800" spc="4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Schoo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34953"/>
                </a:solidFill>
                <a:latin typeface="Calibri"/>
                <a:cs typeface="Calibri"/>
              </a:rPr>
              <a:t>bot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h</a:t>
            </a:r>
            <a:r>
              <a:rPr sz="2800" spc="2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434953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eland and</a:t>
            </a:r>
            <a:r>
              <a:rPr sz="2800" spc="5" dirty="0">
                <a:solidFill>
                  <a:srgbClr val="43495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30" dirty="0">
                <a:solidFill>
                  <a:srgbClr val="434953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ern</a:t>
            </a:r>
            <a:r>
              <a:rPr sz="2800" spc="-40" dirty="0">
                <a:solidFill>
                  <a:srgbClr val="434953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tio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al</a:t>
            </a:r>
            <a:r>
              <a:rPr sz="2800" spc="-15" dirty="0">
                <a:solidFill>
                  <a:srgbClr val="434953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34953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2221</Words>
  <Application>Microsoft Office PowerPoint</Application>
  <PresentationFormat>Widescreen</PresentationFormat>
  <Paragraphs>358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Welcome to DCU Business School</vt:lpstr>
      <vt:lpstr>DCU – The University of Enterprise</vt:lpstr>
      <vt:lpstr>Human Capital &amp; Higher Education (a universal problem)</vt:lpstr>
      <vt:lpstr>Human Capital Role Critical to enabling Enterprises in Ireland</vt:lpstr>
      <vt:lpstr>DCU Faculties</vt:lpstr>
      <vt:lpstr>DCU Business School in Numbers</vt:lpstr>
      <vt:lpstr>DCU Business School Programmes</vt:lpstr>
      <vt:lpstr>DCU Business School Operating Model</vt:lpstr>
      <vt:lpstr>PowerPoint Presentation</vt:lpstr>
      <vt:lpstr>DCU Business School</vt:lpstr>
      <vt:lpstr>DCU Business School’s place in the world of business schools</vt:lpstr>
      <vt:lpstr>DCU Business School Operating Model Links</vt:lpstr>
      <vt:lpstr>DCU Business School Operating Model Links Education and Human Capital to Enterprises</vt:lpstr>
      <vt:lpstr>PowerPoint Presentation</vt:lpstr>
      <vt:lpstr>DCU Business School Postgraduate Programmes Full &amp; Part Time</vt:lpstr>
      <vt:lpstr>Centre for Executive &amp; International Education Programmes</vt:lpstr>
      <vt:lpstr>Accreditations &amp; Professional Memberships</vt:lpstr>
      <vt:lpstr>Industry Engagement</vt:lpstr>
      <vt:lpstr>Industry Engagement at DCU Business School</vt:lpstr>
      <vt:lpstr>PowerPoint Presentation</vt:lpstr>
      <vt:lpstr>PowerPoint Presentation</vt:lpstr>
      <vt:lpstr>DCU Business School programmes are built on an enterprise spine that is central to the DCU education ethos emphasising industry engagement and employability.</vt:lpstr>
      <vt:lpstr>PowerPoint Presentation</vt:lpstr>
      <vt:lpstr>PowerPoint Presentation</vt:lpstr>
      <vt:lpstr>PowerPoint Presentation</vt:lpstr>
      <vt:lpstr>PowerPoint Presentation</vt:lpstr>
      <vt:lpstr>DCU Business School Enterprise Links </vt:lpstr>
      <vt:lpstr>DCU Business School Enterprise Links</vt:lpstr>
      <vt:lpstr>DCU Business School Disruptive Technologies Links</vt:lpstr>
      <vt:lpstr>Publications</vt:lpstr>
      <vt:lpstr>Areas of Expertise / Research Centres</vt:lpstr>
      <vt:lpstr>DCU Business School International Co-operations</vt:lpstr>
      <vt:lpstr>Operating Model 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Luiz Abel Moutinho</cp:lastModifiedBy>
  <cp:revision>4</cp:revision>
  <dcterms:created xsi:type="dcterms:W3CDTF">2016-11-07T09:48:44Z</dcterms:created>
  <dcterms:modified xsi:type="dcterms:W3CDTF">2016-11-22T16:53:09Z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2016-11-07T00:00:00Z</vt:filetime>
  </property>
</Properties>
</file>