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8" r:id="rId1"/>
  </p:sldMasterIdLst>
  <p:notesMasterIdLst>
    <p:notesMasterId r:id="rId35"/>
  </p:notesMasterIdLst>
  <p:handoutMasterIdLst>
    <p:handoutMasterId r:id="rId36"/>
  </p:handoutMasterIdLst>
  <p:sldIdLst>
    <p:sldId id="346" r:id="rId2"/>
    <p:sldId id="418" r:id="rId3"/>
    <p:sldId id="460" r:id="rId4"/>
    <p:sldId id="461" r:id="rId5"/>
    <p:sldId id="462" r:id="rId6"/>
    <p:sldId id="463" r:id="rId7"/>
    <p:sldId id="464" r:id="rId8"/>
    <p:sldId id="465" r:id="rId9"/>
    <p:sldId id="466" r:id="rId10"/>
    <p:sldId id="467" r:id="rId11"/>
    <p:sldId id="468" r:id="rId12"/>
    <p:sldId id="469" r:id="rId13"/>
    <p:sldId id="470" r:id="rId14"/>
    <p:sldId id="471" r:id="rId15"/>
    <p:sldId id="472" r:id="rId16"/>
    <p:sldId id="473" r:id="rId17"/>
    <p:sldId id="474" r:id="rId18"/>
    <p:sldId id="475" r:id="rId19"/>
    <p:sldId id="476" r:id="rId20"/>
    <p:sldId id="477" r:id="rId21"/>
    <p:sldId id="478" r:id="rId22"/>
    <p:sldId id="479" r:id="rId23"/>
    <p:sldId id="480" r:id="rId24"/>
    <p:sldId id="487" r:id="rId25"/>
    <p:sldId id="482" r:id="rId26"/>
    <p:sldId id="483" r:id="rId27"/>
    <p:sldId id="484" r:id="rId28"/>
    <p:sldId id="485" r:id="rId29"/>
    <p:sldId id="486" r:id="rId30"/>
    <p:sldId id="488" r:id="rId31"/>
    <p:sldId id="489" r:id="rId32"/>
    <p:sldId id="490" r:id="rId33"/>
    <p:sldId id="49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00"/>
    <a:srgbClr val="EEEEEE"/>
    <a:srgbClr val="FBF5E5"/>
    <a:srgbClr val="F9EFD7"/>
    <a:srgbClr val="FDEADA"/>
    <a:srgbClr val="4A7DBA"/>
    <a:srgbClr val="1D4779"/>
    <a:srgbClr val="F2960E"/>
    <a:srgbClr val="D5650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47" autoAdjust="0"/>
    <p:restoredTop sz="95161" autoAdjust="0"/>
  </p:normalViewPr>
  <p:slideViewPr>
    <p:cSldViewPr>
      <p:cViewPr varScale="1">
        <p:scale>
          <a:sx n="107" d="100"/>
          <a:sy n="107" d="100"/>
        </p:scale>
        <p:origin x="88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52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5F731-7D35-45FB-9A05-CB38713136D9}" type="datetimeFigureOut">
              <a:rPr lang="hr-HR" smtClean="0"/>
              <a:pPr/>
              <a:t>22.7.2016.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1108D-0B5B-4B33-9323-286E1C260E5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6171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4B661-FFC8-4D2B-A40F-512695FC3CFB}" type="datetimeFigureOut">
              <a:rPr lang="en-GB" smtClean="0"/>
              <a:pPr/>
              <a:t>22/07/2016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0E91C-4301-45C1-B38B-67D2097078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157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9552D-742C-4CAC-B36E-AAF417DAA37D}" type="slidenum">
              <a:rPr lang="en-GB" smtClean="0">
                <a:latin typeface="Arial" charset="0"/>
                <a:cs typeface="Arial" charset="0"/>
              </a:rPr>
              <a:pPr/>
              <a:t>2</a:t>
            </a:fld>
            <a:endParaRPr lang="en-GB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65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9552D-742C-4CAC-B36E-AAF417DAA37D}" type="slidenum">
              <a:rPr lang="en-GB" smtClean="0">
                <a:latin typeface="Arial" charset="0"/>
                <a:cs typeface="Arial" charset="0"/>
              </a:rPr>
              <a:pPr/>
              <a:t>11</a:t>
            </a:fld>
            <a:endParaRPr lang="en-GB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65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9552D-742C-4CAC-B36E-AAF417DAA37D}" type="slidenum">
              <a:rPr lang="en-GB" smtClean="0">
                <a:latin typeface="Arial" charset="0"/>
                <a:cs typeface="Arial" charset="0"/>
              </a:rPr>
              <a:pPr/>
              <a:t>12</a:t>
            </a:fld>
            <a:endParaRPr lang="en-GB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65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9552D-742C-4CAC-B36E-AAF417DAA37D}" type="slidenum">
              <a:rPr lang="en-GB" smtClean="0">
                <a:latin typeface="Arial" charset="0"/>
                <a:cs typeface="Arial" charset="0"/>
              </a:rPr>
              <a:pPr/>
              <a:t>13</a:t>
            </a:fld>
            <a:endParaRPr lang="en-GB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65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9552D-742C-4CAC-B36E-AAF417DAA37D}" type="slidenum">
              <a:rPr lang="en-GB" smtClean="0">
                <a:latin typeface="Arial" charset="0"/>
                <a:cs typeface="Arial" charset="0"/>
              </a:rPr>
              <a:pPr/>
              <a:t>14</a:t>
            </a:fld>
            <a:endParaRPr lang="en-GB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65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9552D-742C-4CAC-B36E-AAF417DAA37D}" type="slidenum">
              <a:rPr lang="en-GB" smtClean="0">
                <a:latin typeface="Arial" charset="0"/>
                <a:cs typeface="Arial" charset="0"/>
              </a:rPr>
              <a:pPr/>
              <a:t>15</a:t>
            </a:fld>
            <a:endParaRPr lang="en-GB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65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9552D-742C-4CAC-B36E-AAF417DAA37D}" type="slidenum">
              <a:rPr lang="en-GB" smtClean="0">
                <a:latin typeface="Arial" charset="0"/>
                <a:cs typeface="Arial" charset="0"/>
              </a:rPr>
              <a:pPr/>
              <a:t>16</a:t>
            </a:fld>
            <a:endParaRPr lang="en-GB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65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9552D-742C-4CAC-B36E-AAF417DAA37D}" type="slidenum">
              <a:rPr lang="en-GB" smtClean="0">
                <a:latin typeface="Arial" charset="0"/>
                <a:cs typeface="Arial" charset="0"/>
              </a:rPr>
              <a:pPr/>
              <a:t>17</a:t>
            </a:fld>
            <a:endParaRPr lang="en-GB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65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9552D-742C-4CAC-B36E-AAF417DAA37D}" type="slidenum">
              <a:rPr lang="en-GB" smtClean="0">
                <a:latin typeface="Arial" charset="0"/>
                <a:cs typeface="Arial" charset="0"/>
              </a:rPr>
              <a:pPr/>
              <a:t>18</a:t>
            </a:fld>
            <a:endParaRPr lang="en-GB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65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9552D-742C-4CAC-B36E-AAF417DAA37D}" type="slidenum">
              <a:rPr lang="en-GB" smtClean="0">
                <a:latin typeface="Arial" charset="0"/>
                <a:cs typeface="Arial" charset="0"/>
              </a:rPr>
              <a:pPr/>
              <a:t>19</a:t>
            </a:fld>
            <a:endParaRPr lang="en-GB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65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9552D-742C-4CAC-B36E-AAF417DAA37D}" type="slidenum">
              <a:rPr lang="en-GB" smtClean="0">
                <a:latin typeface="Arial" charset="0"/>
                <a:cs typeface="Arial" charset="0"/>
              </a:rPr>
              <a:pPr/>
              <a:t>20</a:t>
            </a:fld>
            <a:endParaRPr lang="en-GB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65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9552D-742C-4CAC-B36E-AAF417DAA37D}" type="slidenum">
              <a:rPr lang="en-GB" smtClean="0">
                <a:latin typeface="Arial" charset="0"/>
                <a:cs typeface="Arial" charset="0"/>
              </a:rPr>
              <a:pPr/>
              <a:t>3</a:t>
            </a:fld>
            <a:endParaRPr lang="en-GB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658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9552D-742C-4CAC-B36E-AAF417DAA37D}" type="slidenum">
              <a:rPr lang="en-GB" smtClean="0">
                <a:latin typeface="Arial" charset="0"/>
                <a:cs typeface="Arial" charset="0"/>
              </a:rPr>
              <a:pPr/>
              <a:t>21</a:t>
            </a:fld>
            <a:endParaRPr lang="en-GB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658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9552D-742C-4CAC-B36E-AAF417DAA37D}" type="slidenum">
              <a:rPr lang="en-GB" smtClean="0">
                <a:latin typeface="Arial" charset="0"/>
                <a:cs typeface="Arial" charset="0"/>
              </a:rPr>
              <a:pPr/>
              <a:t>22</a:t>
            </a:fld>
            <a:endParaRPr lang="en-GB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658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9552D-742C-4CAC-B36E-AAF417DAA37D}" type="slidenum">
              <a:rPr lang="en-GB" smtClean="0">
                <a:latin typeface="Arial" charset="0"/>
                <a:cs typeface="Arial" charset="0"/>
              </a:rPr>
              <a:pPr/>
              <a:t>23</a:t>
            </a:fld>
            <a:endParaRPr lang="en-GB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658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10380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10380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9552D-742C-4CAC-B36E-AAF417DAA37D}" type="slidenum">
              <a:rPr lang="en-GB" smtClean="0">
                <a:latin typeface="Arial" charset="0"/>
                <a:cs typeface="Arial" charset="0"/>
              </a:rPr>
              <a:pPr/>
              <a:t>26</a:t>
            </a:fld>
            <a:endParaRPr lang="en-GB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658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9552D-742C-4CAC-B36E-AAF417DAA37D}" type="slidenum">
              <a:rPr lang="en-GB" smtClean="0">
                <a:latin typeface="Arial" charset="0"/>
                <a:cs typeface="Arial" charset="0"/>
              </a:rPr>
              <a:pPr/>
              <a:t>27</a:t>
            </a:fld>
            <a:endParaRPr lang="en-GB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658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9552D-742C-4CAC-B36E-AAF417DAA37D}" type="slidenum">
              <a:rPr lang="en-GB" smtClean="0">
                <a:latin typeface="Arial" charset="0"/>
                <a:cs typeface="Arial" charset="0"/>
              </a:rPr>
              <a:pPr/>
              <a:t>28</a:t>
            </a:fld>
            <a:endParaRPr lang="en-GB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658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9552D-742C-4CAC-B36E-AAF417DAA37D}" type="slidenum">
              <a:rPr lang="en-GB" smtClean="0">
                <a:latin typeface="Arial" charset="0"/>
                <a:cs typeface="Arial" charset="0"/>
              </a:rPr>
              <a:pPr/>
              <a:t>29</a:t>
            </a:fld>
            <a:endParaRPr lang="en-GB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658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1038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9552D-742C-4CAC-B36E-AAF417DAA37D}" type="slidenum">
              <a:rPr lang="en-GB" smtClean="0">
                <a:latin typeface="Arial" charset="0"/>
                <a:cs typeface="Arial" charset="0"/>
              </a:rPr>
              <a:pPr/>
              <a:t>4</a:t>
            </a:fld>
            <a:endParaRPr lang="en-GB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658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9552D-742C-4CAC-B36E-AAF417DAA37D}" type="slidenum">
              <a:rPr lang="en-GB" smtClean="0">
                <a:latin typeface="Arial" charset="0"/>
                <a:cs typeface="Arial" charset="0"/>
              </a:rPr>
              <a:pPr/>
              <a:t>31</a:t>
            </a:fld>
            <a:endParaRPr lang="en-GB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658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9552D-742C-4CAC-B36E-AAF417DAA37D}" type="slidenum">
              <a:rPr lang="en-GB" smtClean="0">
                <a:latin typeface="Arial" charset="0"/>
                <a:cs typeface="Arial" charset="0"/>
              </a:rPr>
              <a:pPr/>
              <a:t>32</a:t>
            </a:fld>
            <a:endParaRPr lang="en-GB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658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9552D-742C-4CAC-B36E-AAF417DAA37D}" type="slidenum">
              <a:rPr lang="en-GB" smtClean="0">
                <a:latin typeface="Arial" charset="0"/>
                <a:cs typeface="Arial" charset="0"/>
              </a:rPr>
              <a:pPr/>
              <a:t>33</a:t>
            </a:fld>
            <a:endParaRPr lang="en-GB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65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9552D-742C-4CAC-B36E-AAF417DAA37D}" type="slidenum">
              <a:rPr lang="en-GB" smtClean="0">
                <a:latin typeface="Arial" charset="0"/>
                <a:cs typeface="Arial" charset="0"/>
              </a:rPr>
              <a:pPr/>
              <a:t>5</a:t>
            </a:fld>
            <a:endParaRPr lang="en-GB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65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9552D-742C-4CAC-B36E-AAF417DAA37D}" type="slidenum">
              <a:rPr lang="en-GB" smtClean="0">
                <a:latin typeface="Arial" charset="0"/>
                <a:cs typeface="Arial" charset="0"/>
              </a:rPr>
              <a:pPr/>
              <a:t>6</a:t>
            </a:fld>
            <a:endParaRPr lang="en-GB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65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9552D-742C-4CAC-B36E-AAF417DAA37D}" type="slidenum">
              <a:rPr lang="en-GB" smtClean="0">
                <a:latin typeface="Arial" charset="0"/>
                <a:cs typeface="Arial" charset="0"/>
              </a:rPr>
              <a:pPr/>
              <a:t>7</a:t>
            </a:fld>
            <a:endParaRPr lang="en-GB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65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9552D-742C-4CAC-B36E-AAF417DAA37D}" type="slidenum">
              <a:rPr lang="en-GB" smtClean="0">
                <a:latin typeface="Arial" charset="0"/>
                <a:cs typeface="Arial" charset="0"/>
              </a:rPr>
              <a:pPr/>
              <a:t>8</a:t>
            </a:fld>
            <a:endParaRPr lang="en-GB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65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9552D-742C-4CAC-B36E-AAF417DAA37D}" type="slidenum">
              <a:rPr lang="en-GB" smtClean="0">
                <a:latin typeface="Arial" charset="0"/>
                <a:cs typeface="Arial" charset="0"/>
              </a:rPr>
              <a:pPr/>
              <a:t>9</a:t>
            </a:fld>
            <a:endParaRPr lang="en-GB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65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9552D-742C-4CAC-B36E-AAF417DAA37D}" type="slidenum">
              <a:rPr lang="en-GB" smtClean="0">
                <a:latin typeface="Arial" charset="0"/>
                <a:cs typeface="Arial" charset="0"/>
              </a:rPr>
              <a:pPr/>
              <a:t>10</a:t>
            </a:fld>
            <a:endParaRPr lang="en-GB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6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17DDF-7240-42B3-803B-FCAB560291D3}" type="datetimeFigureOut">
              <a:rPr lang="en-GB" smtClean="0"/>
              <a:pPr/>
              <a:t>22/07/2016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41E5332-5468-4136-8AF8-80475400E4D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7/22/2016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imgres?imgurl=http://www.devoir-de-philosophie.com/images/portraits/cassirer.jpg&amp;imgrefurl=http://www.devoir-de-philosophie.com/dissertation-langage-sert-exprimer-realite-498.html&amp;docid=xJTXX_ID7fUNPM&amp;tbnid=ZBaEnqpDSVICmM:&amp;w=1881&amp;h=3025&amp;ei=fPP7VJKAHsatUb3LgIAF&amp;ved=0CAIQxiAwAA&amp;iact=c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imgres?imgurl=http://www.pnl.gov/science/images/highlights/cmsd/protein_lg.jpg&amp;imgrefurl=http://www.pnnl.gov/science/highlights/highlight.asp?id=357&amp;docid=JLZG17MNB3_XEM&amp;tbnid=8zCGMryZah2ihM:&amp;w=700&amp;h=700&amp;ei=cPX7VNCqD4r0UveTgLAE&amp;ved=0CAIQxiAwAA&amp;iact=c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s://www.google.co.uk/imgres?imgurl=http://image.slidesharecdn.com/asistsigcr2012-edbg-121112174157-phpapp02/95/tales-from-the-field-implementing-information-technology-40-638.jpg?cb=1389901260&amp;imgrefurl=http://www.slideshare.net/accessinnovations/asist-sig-cr2012edbg&amp;docid=76zjtSkIAI4knM&amp;tbnid=J2Ocfj-y4iZniM:&amp;w=638&amp;h=479&amp;ei=undefined&amp;ved=undefined&amp;iact=c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imgres?imgurl=http://image.slidesharecdn.com/kmmmandphasedmeasurement-090309151947-phpapp02/95/knowledge-management-maturity-models-and-phased-measurement-1-728.jpg?cb=1236630056&amp;imgrefurl=http://www.slideshare.net/PatrickMurphy/knowledge-management-maturity-models-and-phased-measurement&amp;docid=EX0zAaIsGyqaeM&amp;tbnid=9fACijCzK5_tVM:&amp;w=728&amp;h=546&amp;ei=0Pn7VOntGIvwUsjhgvAC&amp;ved=0CAIQxiAwAA&amp;iact=c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imgres?imgurl=http://upload.wikimedia.org/wikipedia/commons/3/3d/Maquina.png&amp;imgrefurl=http://en.wikipedia.org/wiki/Computational_complexity_theory&amp;docid=gRLk8u_cAOWL2M&amp;tbnid=BrOKmqlXsvKWjM:&amp;w=1800&amp;h=1000&amp;ei=uv77VNHiL8zpUp-LgPgD&amp;ved=0CAIQxiAwAA&amp;iact=c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imgres?imgurl=http://frenchtribune.com/sites/default/files/imagecache/article/laziness.jpg&amp;imgrefurl=http://frenchtribune.com/teneur/1317405-genetics-may-be-responsible-laziness-says-research&amp;docid=tS4Qhvyqw9Sb1M&amp;tbnid=S5jBRPfdM8lPyM:&amp;w=300&amp;h=250&amp;ei=undefined&amp;ved=undefined&amp;iact=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s://www.google.co.uk/imgres?imgurl=http://www.noldus.com/files/u3455/DAQ3.jpg&amp;imgrefurl=http://www.noldus.com/human-behavior-research/accessories/daq-systems&amp;docid=MoozKkjwpfrtqM&amp;tbnid=qcLhGRLWXu4F4M:&amp;w=440&amp;h=523&amp;ei=bAL8VLvRJsXzUoeOg7gC&amp;ved=0CAIQxiAwAA&amp;iact=c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imgres?imgurl=http://www.greenbookblog.org/wp-content/uploads/2013/06/Future_Sign_Exit.jpeg&amp;imgrefurl=http://www.greenbookblog.org/2014/04/11/the-4-futures-of-marketing-research/&amp;docid=JvFiaXh602vuiM&amp;tbnid=a5Mq6u-sTN7jCM:&amp;w=1753&amp;h=965&amp;ei=-AT8VMOxKMGiUv7ngPAL&amp;ved=0CAIQxiAwAA&amp;iact=c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imgres?imgurl=http://www.greenbookblog.org/wp-content/uploads/2013/06/Future_Sign_Exit.jpeg&amp;imgrefurl=http://www.greenbookblog.org/2014/04/11/the-4-futures-of-marketing-research/&amp;docid=JvFiaXh602vuiM&amp;tbnid=a5Mq6u-sTN7jCM:&amp;w=1753&amp;h=965&amp;ei=-AT8VMOxKMGiUv7ngPAL&amp;ved=0CAIQxiAwAA&amp;iact=c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hyperlink" Target="https://www.google.co.uk/imgres?imgurl=http://www.utu.fi/en/units/ffrc/PublishingImages/banner-2015-1-170x172px.jpg&amp;imgrefurl=http://www.utu.fi/en/units/ffrc&amp;docid=7rBwJRNrAnaOiM&amp;tbnid=o38vw48X7sLsaM:&amp;w=188&amp;h=191&amp;ei=VAr8VIjjDYT9UOKKgeAH&amp;ved=0CAIQxiAwAA&amp;iact=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hyperlink" Target="https://www.google.co.uk/imgres?imgurl=http://oxford-biochron.com/wp-content/uploads/2015/02/research-845x321.png&amp;imgrefurl=http://oxford-biochron.com/research/&amp;docid=6svhQ0nLR1UEFM&amp;tbnid=GLcCrjcesaadoM:&amp;w=845&amp;h=321&amp;ei=fCn7VIiCPKbm7gaJzIHYDQ&amp;ved=0CAIQxiAwAA&amp;iact=c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hyperlink" Target="https://www.google.co.uk/imgres?imgurl=http://meetville.com/images/quotes/Quotation-Zora-Neale-Hurston-curiosity-research-Meetville-Quotes-95733.jpg&amp;imgrefurl=http://meetville.com/quotes/tag/research/page8&amp;docid=gtl4xk5SQFP1HM&amp;tbnid=gtvcgvLEDhCjjM:&amp;w=403&amp;h=275&amp;ei=ij77VObYLsj87AbClYCoAw&amp;ved=0CAIQxiAwAA&amp;iact=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CAcQjRw&amp;url=http://markdriscoll.org/media/the-resurgence/sermons&amp;ei=iUb7VN7FFeSR7AaixYGgDA&amp;bvm=bv.87611401,d.ZGU&amp;psig=AFQjCNGGwaym_U0XKK-YhUZkKW9JxgauDg&amp;ust=142584012082139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imgres?imgurl=http://stonekgraff.com/graphic/methodos.jpg&amp;imgrefurl=http://www.stonekgraff.com/graphic/&amp;docid=afRkb2Cb-raWtM&amp;tbnid=bdlZxQPVBvAwOM:&amp;w=900&amp;h=1065&amp;ei=undefined&amp;ved=undefined&amp;iact=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s://www.google.co.uk/imgres?imgurl=http://www.westminster.ac.uk/__data/assets/image/0014/224222/management-theory.jpg&amp;imgrefurl=http://www.westminster.ac.uk/research/research-excellence-framework/research-impact/westminster-impacts/management-theory-into-practice&amp;docid=ELtUb36gdHlPDM&amp;tbnid=VUYjd8oIpbwYhM:&amp;w=800&amp;h=450&amp;ei=x-_7VNv7C8PkUp6RgbgN&amp;ved=0CAIQxiAwAA&amp;iact=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568952" cy="3240360"/>
          </a:xfrm>
          <a:noFill/>
          <a:effectLst/>
        </p:spPr>
        <p:txBody>
          <a:bodyPr>
            <a:noAutofit/>
          </a:bodyPr>
          <a:lstStyle/>
          <a:p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Methodolatry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hr-H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GB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</a:t>
            </a:r>
            <a:r>
              <a:rPr lang="hr-HR" cap="none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</a:t>
            </a:r>
            <a:r>
              <a:rPr lang="en-GB" cap="none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rom</a:t>
            </a:r>
            <a:r>
              <a:rPr lang="en-GB" cap="none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Scientism </a:t>
            </a:r>
            <a:r>
              <a:rPr lang="hr-HR" cap="none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</a:t>
            </a:r>
            <a:r>
              <a:rPr lang="en-GB" cap="none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 Phenotypes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hr-H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and </a:t>
            </a: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PolyMeasures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hr-H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GB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</a:t>
            </a:r>
            <a:r>
              <a:rPr lang="hr-HR" cap="none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</a:t>
            </a:r>
            <a:r>
              <a:rPr lang="en-GB" cap="none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rom</a:t>
            </a:r>
            <a:r>
              <a:rPr lang="en-GB" cap="none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Adductive Reasoning </a:t>
            </a:r>
            <a:r>
              <a:rPr lang="hr-HR" cap="none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</a:t>
            </a:r>
            <a:r>
              <a:rPr lang="en-GB" cap="none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nd</a:t>
            </a:r>
            <a:r>
              <a:rPr lang="en-GB" cap="none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Propositional Logic </a:t>
            </a:r>
            <a:r>
              <a:rPr lang="hr-HR" cap="none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</a:t>
            </a:r>
            <a:r>
              <a:rPr lang="en-GB" cap="none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 Psychophysics </a:t>
            </a:r>
            <a:r>
              <a:rPr lang="hr-HR" cap="none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</a:t>
            </a:r>
            <a:r>
              <a:rPr lang="en-GB" cap="none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nd</a:t>
            </a:r>
            <a:r>
              <a:rPr lang="en-GB" cap="none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Neurology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hr-H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to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Futures Research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badi MT Condensed Light" charset="0"/>
                <a:cs typeface="Abadi MT Condensed Light" charset="0"/>
              </a:rPr>
              <a:t/>
            </a:r>
            <a:b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badi MT Condensed Light" charset="0"/>
                <a:cs typeface="Abadi MT Condensed Light" charset="0"/>
              </a:rPr>
            </a:b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badi MT Condensed Light" charset="0"/>
                <a:cs typeface="Abadi MT Condensed Light" charset="0"/>
              </a:rPr>
              <a:t/>
            </a:r>
            <a:b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badi MT Condensed Light" charset="0"/>
                <a:cs typeface="Abadi MT Condensed Light" charset="0"/>
              </a:rPr>
            </a:br>
            <a:endParaRPr lang="en-GB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0" y="4509120"/>
            <a:ext cx="8964488" cy="201622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DIN" panose="02000503040000020003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DIN" panose="02000503040000020003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DIN" panose="02000503040000020003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DIN" panose="02000503040000020003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DIN" panose="02000503040000020003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sz="1400" b="1" dirty="0" smtClean="0">
              <a:solidFill>
                <a:schemeClr val="tx2">
                  <a:lumMod val="75000"/>
                </a:schemeClr>
              </a:solidFill>
              <a:latin typeface="Aharoni" panose="02010803020104030203" pitchFamily="2" charset="-79"/>
              <a:ea typeface="Abadi MT Condensed Extra Bold" charset="0"/>
              <a:cs typeface="Aharoni" panose="02010803020104030203" pitchFamily="2" charset="-79"/>
            </a:endParaRPr>
          </a:p>
          <a:p>
            <a:pPr algn="r"/>
            <a:r>
              <a:rPr lang="en-GB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</a:t>
            </a:r>
            <a:r>
              <a:rPr lang="en-GB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Luiz Moutinho</a:t>
            </a:r>
          </a:p>
          <a:p>
            <a:pPr algn="r"/>
            <a:r>
              <a:rPr lang="en-GB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of BioMarketing and Futures Research</a:t>
            </a:r>
          </a:p>
          <a:p>
            <a:pPr algn="r"/>
            <a:r>
              <a:rPr lang="en-GB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DCU Business </a:t>
            </a:r>
            <a:r>
              <a:rPr lang="en-GB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School</a:t>
            </a:r>
            <a:r>
              <a:rPr lang="hr-HR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, </a:t>
            </a:r>
            <a:r>
              <a:rPr lang="en-GB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Dublin </a:t>
            </a:r>
            <a:r>
              <a:rPr lang="en-GB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City University</a:t>
            </a:r>
          </a:p>
          <a:p>
            <a:pPr algn="r"/>
            <a:r>
              <a:rPr lang="en-GB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Ireland</a:t>
            </a:r>
            <a:endParaRPr lang="hr-HR" sz="16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ea typeface="Abadi MT Condensed Extra Bold" charset="0"/>
              <a:cs typeface="Aharoni" panose="02010803020104030203" pitchFamily="2" charset="-79"/>
            </a:endParaRPr>
          </a:p>
          <a:p>
            <a:endParaRPr lang="hr-HR" sz="16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ea typeface="Abadi MT Condensed Extra Bold" charset="0"/>
              <a:cs typeface="Aharoni" panose="02010803020104030203" pitchFamily="2" charset="-79"/>
            </a:endParaRPr>
          </a:p>
          <a:p>
            <a:pPr algn="r"/>
            <a:r>
              <a:rPr lang="hr-HR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2016</a:t>
            </a:r>
            <a:endParaRPr lang="en-GB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Abadi MT Condensed Extra Bold" charset="0"/>
              <a:cs typeface="Aharoni" panose="02010803020104030203" pitchFamily="2" charset="-79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3429000"/>
            <a:ext cx="9144000" cy="1368152"/>
            <a:chOff x="0" y="3356992"/>
            <a:chExt cx="9108504" cy="1368152"/>
          </a:xfrm>
        </p:grpSpPr>
        <p:pic>
          <p:nvPicPr>
            <p:cNvPr id="6" name="Picture 5" descr="Image result for dcu business school logo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40568" y="3356992"/>
              <a:ext cx="2267936" cy="1368152"/>
            </a:xfrm>
            <a:prstGeom prst="rect">
              <a:avLst/>
            </a:prstGeom>
            <a:noFill/>
          </p:spPr>
        </p:pic>
        <p:pic>
          <p:nvPicPr>
            <p:cNvPr id="8" name="Picture 7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356992"/>
              <a:ext cx="2303809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 descr="http://dcubsblog.dcu.ie/wp-content/uploads/2014/02/The-Helix-DCU-920x300.jpg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67744" y="3356992"/>
              <a:ext cx="4572000" cy="136815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93930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johnehrenfeld.com/scientist-1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348880"/>
            <a:ext cx="428396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539552" y="6237312"/>
            <a:ext cx="2895600" cy="58911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Luiz</a:t>
            </a:r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Moutinho</a:t>
            </a:r>
            <a:endParaRPr lang="en-GB" sz="9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Abadi MT Condensed Extra Bold" charset="0"/>
              <a:cs typeface="Aharoni" panose="02010803020104030203" pitchFamily="2" charset="-79"/>
            </a:endParaRP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of </a:t>
            </a:r>
            <a:r>
              <a:rPr lang="en-GB" sz="9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BioMarketing</a:t>
            </a:r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and Futures Research</a:t>
            </a: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DCU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, DCU Business School, Dublin, Ireland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hr-HR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June 2016</a:t>
            </a:r>
            <a:endParaRPr lang="hr-HR" sz="9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18237"/>
            <a:ext cx="6397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8604448" y="6525344"/>
            <a:ext cx="539552" cy="32846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r"/>
            <a:fld id="{9FF57892-48C1-4B21-9918-33E9CB056B50}" type="slidenum">
              <a:rPr lang="en-GB" sz="1600" b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pPr algn="r"/>
              <a:t>10</a:t>
            </a:fld>
            <a:endParaRPr lang="hr-HR" sz="16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565720" y="620688"/>
            <a:ext cx="8686800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8000"/>
              </a:lnSpc>
            </a:pP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Knowledge for Theory and Practice</a:t>
            </a:r>
            <a:r>
              <a:rPr lang="en-GB" sz="3200" b="1" cap="none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GB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GB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en-US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9552" y="1052736"/>
            <a:ext cx="7272808" cy="511256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>
              <a:buFontTx/>
              <a:buNone/>
            </a:pP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Scholars need to achieve </a:t>
            </a:r>
            <a:r>
              <a:rPr lang="en-GB" sz="2600" b="1" dirty="0" smtClean="0">
                <a:solidFill>
                  <a:srgbClr val="DE0000"/>
                </a:solidFill>
                <a:latin typeface="Calibri" pitchFamily="34" charset="0"/>
              </a:rPr>
              <a:t>the dual objectives</a:t>
            </a:r>
            <a:r>
              <a:rPr lang="hr-HR" sz="2600" b="1" dirty="0" smtClean="0">
                <a:solidFill>
                  <a:srgbClr val="DE0000"/>
                </a:solidFill>
                <a:latin typeface="Calibri" pitchFamily="34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of applied use and </a:t>
            </a:r>
            <a:endParaRPr lang="hr-HR" sz="26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advancing fundamental 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</a:t>
            </a:r>
            <a:r>
              <a:rPr lang="en-GB" sz="26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nderstanding</a:t>
            </a: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of the field. </a:t>
            </a:r>
            <a:endParaRPr lang="hr-HR" sz="26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>
              <a:buFontTx/>
              <a:buNone/>
            </a:pPr>
            <a:endParaRPr lang="hr-HR" sz="26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>
              <a:spcBef>
                <a:spcPts val="1200"/>
              </a:spcBef>
              <a:buFontTx/>
              <a:buNone/>
            </a:pP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Testing and validation might be 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problematic because the 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2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external world does exist </a:t>
            </a:r>
            <a:r>
              <a:rPr lang="hr-HR" sz="2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2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beyond research “real mirrors”</a:t>
            </a:r>
            <a:r>
              <a:rPr lang="hr-HR" sz="2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2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and is changing at an </a:t>
            </a:r>
            <a:r>
              <a:rPr lang="hr-HR" sz="2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2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incredible pace and flux. </a:t>
            </a:r>
            <a:endParaRPr lang="hr-HR" sz="26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>
              <a:spcBef>
                <a:spcPts val="1200"/>
              </a:spcBef>
              <a:buFontTx/>
              <a:buNone/>
            </a:pPr>
            <a:r>
              <a:rPr lang="en-GB" sz="2600" b="1" dirty="0" smtClean="0">
                <a:solidFill>
                  <a:srgbClr val="DE0000"/>
                </a:solidFill>
                <a:latin typeface="Calibri" pitchFamily="34" charset="0"/>
              </a:rPr>
              <a:t>Plausible models of reality are, therefore, essential for developing objective scientific knowledge.</a:t>
            </a:r>
            <a:endParaRPr lang="en-GB" sz="2600" b="1" dirty="0">
              <a:solidFill>
                <a:srgbClr val="DE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3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https://encrypted-tbn0.gstatic.com/images?q=tbn:ANd9GcQ3f0jg5dCHEzgdJz19YPvpee8JV383oKNCeo2E-ok1FXNQI_g7oQ">
            <a:hlinkClick r:id="rId3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4000" y="2204864"/>
            <a:ext cx="2160000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539552" y="6237312"/>
            <a:ext cx="2895600" cy="58911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Luiz</a:t>
            </a:r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Moutinho</a:t>
            </a:r>
            <a:endParaRPr lang="en-GB" sz="9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Abadi MT Condensed Extra Bold" charset="0"/>
              <a:cs typeface="Aharoni" panose="02010803020104030203" pitchFamily="2" charset="-79"/>
            </a:endParaRP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of </a:t>
            </a:r>
            <a:r>
              <a:rPr lang="en-GB" sz="9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BioMarketing</a:t>
            </a:r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and Futures Research</a:t>
            </a: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DCU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, DCU Business School, Dublin, Ireland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hr-HR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June 2016</a:t>
            </a:r>
            <a:endParaRPr lang="hr-HR" sz="9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18237"/>
            <a:ext cx="6397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8604448" y="6525344"/>
            <a:ext cx="539552" cy="32846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r"/>
            <a:fld id="{9FF57892-48C1-4B21-9918-33E9CB056B50}" type="slidenum">
              <a:rPr lang="en-GB" sz="1600" b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pPr algn="r"/>
              <a:t>11</a:t>
            </a:fld>
            <a:endParaRPr lang="hr-HR" sz="16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565720" y="620688"/>
            <a:ext cx="8686800" cy="5040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8000"/>
              </a:lnSpc>
            </a:pP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Knowledge for Theory and Practice</a:t>
            </a:r>
            <a:r>
              <a:rPr lang="hr-HR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(C</a:t>
            </a:r>
            <a:r>
              <a:rPr lang="hr-HR" sz="3200" b="1" cap="none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ont</a:t>
            </a:r>
            <a:r>
              <a:rPr lang="hr-HR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.)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GB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GB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en-US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95536" y="1052736"/>
            <a:ext cx="7272808" cy="511256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>
              <a:buFontTx/>
              <a:buNone/>
            </a:pPr>
            <a:endParaRPr lang="en-GB" sz="2600" b="1" dirty="0">
              <a:solidFill>
                <a:srgbClr val="DE0000"/>
              </a:solidFill>
              <a:latin typeface="Calibri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640960" cy="5040560"/>
          </a:xfrm>
        </p:spPr>
        <p:txBody>
          <a:bodyPr>
            <a:noAutofit/>
          </a:bodyPr>
          <a:lstStyle/>
          <a:p>
            <a:pPr marL="108000" indent="-108000">
              <a:buFontTx/>
              <a:buNone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	</a:t>
            </a:r>
            <a:r>
              <a:rPr lang="hr-HR" sz="2200" b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</a:t>
            </a:r>
            <a:r>
              <a:rPr lang="en-GB" sz="2200" b="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rnst</a:t>
            </a:r>
            <a:r>
              <a:rPr lang="en-GB" sz="2200" b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hr-HR" sz="2200" b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</a:t>
            </a:r>
            <a:r>
              <a:rPr lang="en-GB" sz="2200" b="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assirer</a:t>
            </a:r>
            <a:r>
              <a:rPr lang="hr-HR" sz="2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</a:t>
            </a:r>
            <a:r>
              <a:rPr lang="en-GB" sz="2200" b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a </a:t>
            </a: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neo-Kantian scholar</a:t>
            </a:r>
            <a:r>
              <a:rPr lang="en-GB" sz="2200" b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in extending Kant’s original insight, </a:t>
            </a:r>
            <a:r>
              <a:rPr lang="en-GB" sz="2200" b="0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explored issues of progress in science </a:t>
            </a:r>
            <a:r>
              <a:rPr lang="en-GB" sz="2200" b="1" dirty="0" smtClean="0">
                <a:solidFill>
                  <a:srgbClr val="DE0000"/>
                </a:solidFill>
                <a:latin typeface="Calibri" pitchFamily="34" charset="0"/>
              </a:rPr>
              <a:t>by contrasting forms of scientific thought</a:t>
            </a:r>
            <a:r>
              <a:rPr lang="en-GB" sz="2200" b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that focus on identifying the essential qualities of objects associated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with observed regularities, </a:t>
            </a:r>
            <a:r>
              <a:rPr lang="en-GB" sz="2200" b="1" dirty="0" smtClean="0">
                <a:solidFill>
                  <a:srgbClr val="DE0000"/>
                </a:solidFill>
                <a:latin typeface="Calibri" pitchFamily="34" charset="0"/>
              </a:rPr>
              <a:t>with other forms </a:t>
            </a:r>
            <a:r>
              <a:rPr lang="hr-HR" sz="2200" b="1" dirty="0" smtClean="0">
                <a:solidFill>
                  <a:srgbClr val="DE0000"/>
                </a:solidFill>
                <a:latin typeface="Calibri" pitchFamily="34" charset="0"/>
              </a:rPr>
              <a:t/>
            </a:r>
            <a:br>
              <a:rPr lang="hr-HR" sz="2200" b="1" dirty="0" smtClean="0">
                <a:solidFill>
                  <a:srgbClr val="DE0000"/>
                </a:solidFill>
                <a:latin typeface="Calibri" pitchFamily="34" charset="0"/>
              </a:rPr>
            </a:br>
            <a:r>
              <a:rPr lang="en-GB" sz="2200" b="1" dirty="0" smtClean="0">
                <a:solidFill>
                  <a:srgbClr val="DE0000"/>
                </a:solidFill>
                <a:latin typeface="Calibri" pitchFamily="34" charset="0"/>
              </a:rPr>
              <a:t>of scientific thought that focus on constructing </a:t>
            </a:r>
            <a:r>
              <a:rPr lang="hr-HR" sz="2200" b="1" dirty="0" smtClean="0">
                <a:solidFill>
                  <a:srgbClr val="DE0000"/>
                </a:solidFill>
                <a:latin typeface="Calibri" pitchFamily="34" charset="0"/>
              </a:rPr>
              <a:t/>
            </a:r>
            <a:br>
              <a:rPr lang="hr-HR" sz="2200" b="1" dirty="0" smtClean="0">
                <a:solidFill>
                  <a:srgbClr val="DE0000"/>
                </a:solidFill>
                <a:latin typeface="Calibri" pitchFamily="34" charset="0"/>
              </a:rPr>
            </a:br>
            <a:r>
              <a:rPr lang="en-GB" sz="2200" b="1" dirty="0" smtClean="0">
                <a:solidFill>
                  <a:srgbClr val="DE0000"/>
                </a:solidFill>
                <a:latin typeface="Calibri" pitchFamily="34" charset="0"/>
              </a:rPr>
              <a:t>hypothetical models of underlying realities</a:t>
            </a: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hr-HR" sz="2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2200" b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(Cassirer, 1923).</a:t>
            </a:r>
          </a:p>
          <a:p>
            <a:pPr marL="108000" indent="-108000">
              <a:buFontTx/>
              <a:buNone/>
            </a:pPr>
            <a:endParaRPr lang="en-GB" sz="1200" b="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108000" indent="-108000">
              <a:buFontTx/>
              <a:buNone/>
            </a:pPr>
            <a:r>
              <a:rPr lang="en-GB" sz="2200" b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	In the </a:t>
            </a: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Aristotelian mode of investigation</a:t>
            </a:r>
            <a:r>
              <a:rPr lang="en-GB" sz="2200" b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the task of </a:t>
            </a:r>
            <a:r>
              <a:rPr lang="hr-HR" sz="2200" b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200" b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2200" b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the scientist is to identify essential properties of </a:t>
            </a:r>
            <a:r>
              <a:rPr lang="hr-HR" sz="2200" b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200" b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2200" b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the elements</a:t>
            </a:r>
            <a:r>
              <a:rPr lang="hr-HR" sz="2200" b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GB" sz="2200" b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of nature that cause regularities in observed phenomena. </a:t>
            </a:r>
            <a:r>
              <a:rPr lang="hr-HR" sz="2200" b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200" b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2200" b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 pursuing this fundamental task, scientists observe frequently occurring events, </a:t>
            </a: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paying particular attention to elements in events that are associated with each other, and events that share </a:t>
            </a:r>
            <a:r>
              <a:rPr lang="en-GB" sz="22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phenotypical</a:t>
            </a: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similarities</a:t>
            </a:r>
            <a:r>
              <a:rPr lang="hr-HR" sz="2200" b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</a:t>
            </a:r>
            <a:endParaRPr lang="en-GB" sz="2200" b="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3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http://4.bp.blogspot.com/_XQX9JifgTjc/TPzJKr_r24I/AAAAAAAAEoE/hNw9-qflozc/S760/Galileo%2Bbefore%2Bthe%2BHoly%2BOff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853244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539552" y="6237312"/>
            <a:ext cx="2895600" cy="58911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Luiz</a:t>
            </a:r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Moutinho</a:t>
            </a:r>
            <a:endParaRPr lang="en-GB" sz="9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Abadi MT Condensed Extra Bold" charset="0"/>
              <a:cs typeface="Aharoni" panose="02010803020104030203" pitchFamily="2" charset="-79"/>
            </a:endParaRP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of </a:t>
            </a:r>
            <a:r>
              <a:rPr lang="en-GB" sz="9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BioMarketing</a:t>
            </a:r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and Futures Research</a:t>
            </a: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DCU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, DCU Business School, Dublin, Ireland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hr-HR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June 2016</a:t>
            </a:r>
            <a:endParaRPr lang="hr-HR" sz="9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18237"/>
            <a:ext cx="6397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8604448" y="6525344"/>
            <a:ext cx="539552" cy="32846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r"/>
            <a:fld id="{9FF57892-48C1-4B21-9918-33E9CB056B50}" type="slidenum">
              <a:rPr lang="en-GB" sz="1600" b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pPr algn="r"/>
              <a:t>12</a:t>
            </a:fld>
            <a:endParaRPr lang="hr-HR" sz="16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3568" y="2708920"/>
            <a:ext cx="8460432" cy="1872208"/>
          </a:xfrm>
          <a:prstGeom prst="rect">
            <a:avLst/>
          </a:prstGeom>
          <a:solidFill>
            <a:srgbClr val="4A7DBA">
              <a:alpha val="60000"/>
            </a:srgbClr>
          </a:solidFill>
        </p:spPr>
        <p:txBody>
          <a:bodyPr vert="horz">
            <a:noAutofit/>
          </a:bodyPr>
          <a:lstStyle/>
          <a:p>
            <a:pPr>
              <a:buFontTx/>
              <a:buNone/>
            </a:pPr>
            <a:r>
              <a:rPr lang="en-GB" sz="2800" b="1" dirty="0" smtClean="0">
                <a:solidFill>
                  <a:schemeClr val="bg1"/>
                </a:solidFill>
                <a:latin typeface="Calibri" pitchFamily="34" charset="0"/>
              </a:rPr>
              <a:t>The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latin typeface="Calibri" pitchFamily="34" charset="0"/>
              </a:rPr>
              <a:t>purpose of research in Aristotelian science is to identify frequently occurring events</a:t>
            </a:r>
            <a:r>
              <a:rPr lang="hr-HR" sz="2800" b="1" dirty="0" smtClean="0">
                <a:solidFill>
                  <a:schemeClr val="bg1"/>
                </a:solidFill>
                <a:latin typeface="Calibri" pitchFamily="34" charset="0"/>
              </a:rPr>
              <a:t>:</a:t>
            </a:r>
            <a:r>
              <a:rPr lang="en-GB" sz="28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hr-HR" sz="2800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hr-HR" sz="28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hr-HR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o</a:t>
            </a:r>
            <a:r>
              <a:rPr lang="en-GB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nly</a:t>
            </a:r>
            <a:r>
              <a:rPr lang="en-GB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 events that occur with a statistical frequency greater than chance reflect lawfulness.</a:t>
            </a:r>
            <a:endParaRPr lang="en-GB" sz="28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539552" y="620688"/>
            <a:ext cx="8686800" cy="5040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1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Knowledge for Theory and Practice</a:t>
            </a:r>
            <a:r>
              <a:rPr kumimoji="0" lang="hr-HR" sz="31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(C</a:t>
            </a:r>
            <a:r>
              <a:rPr kumimoji="0" lang="hr-HR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ont</a:t>
            </a:r>
            <a:r>
              <a:rPr kumimoji="0" lang="hr-HR" sz="31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.)</a:t>
            </a:r>
            <a:r>
              <a:rPr kumimoji="0" lang="en-GB" sz="31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GB" sz="31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GB" sz="31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GB" sz="31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n-US" sz="31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273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83567" y="1052736"/>
            <a:ext cx="8460433" cy="5040560"/>
            <a:chOff x="683567" y="1052736"/>
            <a:chExt cx="8460433" cy="5040560"/>
          </a:xfrm>
        </p:grpSpPr>
        <p:grpSp>
          <p:nvGrpSpPr>
            <p:cNvPr id="18" name="Group 17"/>
            <p:cNvGrpSpPr/>
            <p:nvPr/>
          </p:nvGrpSpPr>
          <p:grpSpPr>
            <a:xfrm>
              <a:off x="683567" y="1052736"/>
              <a:ext cx="6336705" cy="5040560"/>
              <a:chOff x="683567" y="1052736"/>
              <a:chExt cx="6336705" cy="5040560"/>
            </a:xfrm>
          </p:grpSpPr>
          <p:sp>
            <p:nvSpPr>
              <p:cNvPr id="17" name="Wave 16"/>
              <p:cNvSpPr/>
              <p:nvPr/>
            </p:nvSpPr>
            <p:spPr>
              <a:xfrm>
                <a:off x="683567" y="3501008"/>
                <a:ext cx="6336705" cy="2592288"/>
              </a:xfrm>
              <a:prstGeom prst="wav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6" name="Wave 15"/>
              <p:cNvSpPr/>
              <p:nvPr/>
            </p:nvSpPr>
            <p:spPr>
              <a:xfrm>
                <a:off x="683568" y="1052736"/>
                <a:ext cx="6336704" cy="3240360"/>
              </a:xfrm>
              <a:prstGeom prst="wav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pic>
          <p:nvPicPr>
            <p:cNvPr id="12" name="Picture 2" descr="https://encrypted-tbn2.gstatic.com/images?q=tbn:ANd9GcR95O-2p0eG-wzdzePfjlE-O5xHLVC0thbkhyIGKF4dmetHkRyL">
              <a:hlinkClick r:id="rId3"/>
            </p:cNvPr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24000" y="2636912"/>
              <a:ext cx="4320000" cy="23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539552" y="6237312"/>
            <a:ext cx="2895600" cy="58911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Luiz</a:t>
            </a:r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Moutinho</a:t>
            </a:r>
            <a:endParaRPr lang="en-GB" sz="9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Abadi MT Condensed Extra Bold" charset="0"/>
              <a:cs typeface="Aharoni" panose="02010803020104030203" pitchFamily="2" charset="-79"/>
            </a:endParaRP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of </a:t>
            </a:r>
            <a:r>
              <a:rPr lang="en-GB" sz="9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BioMarketing</a:t>
            </a:r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and Futures Research</a:t>
            </a: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DCU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, DCU Business School, Dublin, Ireland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hr-HR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June 2016</a:t>
            </a:r>
            <a:endParaRPr lang="hr-HR" sz="9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18237"/>
            <a:ext cx="6397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8604448" y="6525344"/>
            <a:ext cx="539552" cy="32846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r"/>
            <a:fld id="{9FF57892-48C1-4B21-9918-33E9CB056B50}" type="slidenum">
              <a:rPr lang="en-GB" sz="1600" b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pPr algn="r"/>
              <a:t>13</a:t>
            </a:fld>
            <a:endParaRPr lang="hr-HR" sz="16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95536" y="1052736"/>
            <a:ext cx="7272808" cy="511256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>
              <a:buFontTx/>
              <a:buNone/>
            </a:pPr>
            <a:endParaRPr lang="en-GB" sz="2600" b="1" dirty="0">
              <a:solidFill>
                <a:srgbClr val="DE0000"/>
              </a:solidFill>
              <a:latin typeface="Calibri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6912768" cy="4752528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hr-HR" sz="2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≡ 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</a:t>
            </a:r>
            <a:r>
              <a:rPr lang="en-GB" sz="26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utting</a:t>
            </a: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together a theory 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by looking at </a:t>
            </a:r>
            <a:r>
              <a:rPr lang="en-GB" sz="2600" b="1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different aspects </a:t>
            </a:r>
            <a:r>
              <a:rPr lang="hr-HR" sz="2600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600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of the event from </a:t>
            </a:r>
            <a:r>
              <a:rPr lang="en-GB" sz="2600" b="1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different sources</a:t>
            </a: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utilising </a:t>
            </a:r>
            <a:r>
              <a:rPr lang="en-GB" sz="2600" b="1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disputed information</a:t>
            </a:r>
            <a:r>
              <a:rPr lang="hr-HR" sz="2600" b="1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</a:t>
            </a:r>
            <a:endParaRPr lang="en-GB" sz="26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0" indent="0">
              <a:spcBef>
                <a:spcPts val="1200"/>
              </a:spcBef>
              <a:buFontTx/>
              <a:buNone/>
            </a:pPr>
            <a:endParaRPr lang="hr-HR" sz="2600" b="1" dirty="0" smtClean="0">
              <a:solidFill>
                <a:srgbClr val="DE0000"/>
              </a:solidFill>
              <a:latin typeface="Calibri" pitchFamily="34" charset="0"/>
            </a:endParaRP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GB" sz="2600" b="1" dirty="0" smtClean="0">
                <a:solidFill>
                  <a:srgbClr val="DE0000"/>
                </a:solidFill>
                <a:latin typeface="Calibri" pitchFamily="34" charset="0"/>
              </a:rPr>
              <a:t>…</a:t>
            </a:r>
            <a:r>
              <a:rPr lang="hr-HR" sz="2600" b="1" dirty="0" smtClean="0">
                <a:solidFill>
                  <a:srgbClr val="DE0000"/>
                </a:solidFill>
                <a:latin typeface="Calibri" pitchFamily="34" charset="0"/>
              </a:rPr>
              <a:t> </a:t>
            </a:r>
            <a:r>
              <a:rPr lang="en-GB" sz="2600" b="1" dirty="0" smtClean="0">
                <a:solidFill>
                  <a:srgbClr val="DE0000"/>
                </a:solidFill>
                <a:latin typeface="Calibri" pitchFamily="34" charset="0"/>
              </a:rPr>
              <a:t>avoiding</a:t>
            </a:r>
            <a:r>
              <a:rPr lang="hr-HR" sz="2600" b="1" dirty="0" smtClean="0">
                <a:solidFill>
                  <a:srgbClr val="DE0000"/>
                </a:solidFill>
                <a:latin typeface="Calibri" pitchFamily="34" charset="0"/>
              </a:rPr>
              <a:t>...</a:t>
            </a: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	</a:t>
            </a:r>
            <a:endParaRPr lang="hr-HR" sz="26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endParaRPr lang="hr-HR" sz="1200" b="1" u="sng" dirty="0" smtClean="0">
              <a:solidFill>
                <a:srgbClr val="DE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GB" sz="2600" b="1" u="sng" dirty="0" smtClean="0">
                <a:solidFill>
                  <a:srgbClr val="DE0000"/>
                </a:solidFill>
                <a:latin typeface="Calibri" pitchFamily="34" charset="0"/>
              </a:rPr>
              <a:t>Research Control </a:t>
            </a: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– a means 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 research to exclude one or 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more explanations of the data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</a:t>
            </a:r>
            <a:endParaRPr lang="en-GB" sz="26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539552" y="620688"/>
            <a:ext cx="8686800" cy="5040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88000"/>
              </a:lnSpc>
              <a:spcBef>
                <a:spcPct val="0"/>
              </a:spcBef>
              <a:defRPr/>
            </a:pPr>
            <a:r>
              <a:rPr kumimoji="0" lang="hr-HR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ADDUCTIVE REASONING </a:t>
            </a:r>
            <a:r>
              <a:rPr lang="hr-HR" sz="32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 RESEARCH</a:t>
            </a:r>
            <a:r>
              <a:rPr lang="en-GB" sz="32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GB" sz="32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273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539552" y="6237312"/>
            <a:ext cx="2895600" cy="58911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Luiz</a:t>
            </a:r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Moutinho</a:t>
            </a:r>
            <a:endParaRPr lang="en-GB" sz="9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Abadi MT Condensed Extra Bold" charset="0"/>
              <a:cs typeface="Aharoni" panose="02010803020104030203" pitchFamily="2" charset="-79"/>
            </a:endParaRP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of </a:t>
            </a:r>
            <a:r>
              <a:rPr lang="en-GB" sz="9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BioMarketing</a:t>
            </a:r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and Futures Research</a:t>
            </a: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DCU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, DCU Business School, Dublin, Ireland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hr-HR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June 2016</a:t>
            </a:r>
            <a:endParaRPr lang="hr-HR" sz="9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8237"/>
            <a:ext cx="6397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8604448" y="6525344"/>
            <a:ext cx="539552" cy="32846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r"/>
            <a:fld id="{9FF57892-48C1-4B21-9918-33E9CB056B50}" type="slidenum">
              <a:rPr lang="en-GB" sz="1600" b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pPr algn="r"/>
              <a:t>14</a:t>
            </a:fld>
            <a:endParaRPr lang="hr-HR" sz="16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95536" y="1052736"/>
            <a:ext cx="7272808" cy="511256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>
              <a:buFontTx/>
              <a:buNone/>
            </a:pPr>
            <a:endParaRPr lang="en-GB" sz="2600" b="1" dirty="0">
              <a:solidFill>
                <a:srgbClr val="DE0000"/>
              </a:solidFill>
              <a:latin typeface="Calibri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539552" y="620688"/>
            <a:ext cx="8686800" cy="5040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ADDUCTIVE REASONING IN RESEARCH (C</a:t>
            </a:r>
            <a:r>
              <a:rPr kumimoji="0" lang="hr-HR" sz="3200" b="1" i="0" u="none" strike="noStrike" kern="1200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ont</a:t>
            </a:r>
            <a:r>
              <a:rPr kumimoji="0" lang="hr-HR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.)</a:t>
            </a:r>
            <a: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83568" y="1340768"/>
            <a:ext cx="8460432" cy="4475162"/>
            <a:chOff x="683568" y="1340768"/>
            <a:chExt cx="8460432" cy="4475162"/>
          </a:xfrm>
        </p:grpSpPr>
        <p:sp>
          <p:nvSpPr>
            <p:cNvPr id="15" name="Rectangle 14"/>
            <p:cNvSpPr/>
            <p:nvPr/>
          </p:nvSpPr>
          <p:spPr>
            <a:xfrm>
              <a:off x="3148346" y="5339680"/>
              <a:ext cx="1778977" cy="330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683568" y="1340768"/>
              <a:ext cx="8460432" cy="4475162"/>
              <a:chOff x="683568" y="1340768"/>
              <a:chExt cx="8460432" cy="447516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695292" y="2024980"/>
                <a:ext cx="8448708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GB" sz="2200" dirty="0">
                    <a:solidFill>
                      <a:schemeClr val="bg1"/>
                    </a:solidFill>
                    <a:latin typeface="Calibri" pitchFamily="34" charset="0"/>
                  </a:rPr>
                  <a:t>B. Explanation of Phenomenon, Explanation of Data, </a:t>
                </a:r>
                <a:r>
                  <a:rPr lang="en-GB" sz="2200" dirty="0" err="1">
                    <a:solidFill>
                      <a:schemeClr val="bg1"/>
                    </a:solidFill>
                    <a:latin typeface="Calibri" pitchFamily="34" charset="0"/>
                  </a:rPr>
                  <a:t>Explanans</a:t>
                </a:r>
                <a:endParaRPr lang="en-GB" sz="2200" dirty="0">
                  <a:solidFill>
                    <a:schemeClr val="bg1"/>
                  </a:solidFill>
                  <a:latin typeface="Calibri" pitchFamily="34" charset="0"/>
                </a:endParaRPr>
              </a:p>
              <a:p>
                <a:pPr>
                  <a:defRPr/>
                </a:pPr>
                <a:r>
                  <a:rPr lang="en-GB" sz="2200" dirty="0">
                    <a:solidFill>
                      <a:schemeClr val="bg1"/>
                    </a:solidFill>
                    <a:latin typeface="Calibri" pitchFamily="34" charset="0"/>
                  </a:rPr>
                  <a:t>The Compatibility of Ideographic Uniqueness and </a:t>
                </a:r>
                <a:r>
                  <a:rPr lang="en-GB" sz="2200" dirty="0" err="1">
                    <a:solidFill>
                      <a:schemeClr val="bg1"/>
                    </a:solidFill>
                    <a:latin typeface="Calibri" pitchFamily="34" charset="0"/>
                  </a:rPr>
                  <a:t>Nomothetic</a:t>
                </a:r>
                <a:r>
                  <a:rPr lang="en-GB" sz="2200" dirty="0">
                    <a:solidFill>
                      <a:schemeClr val="bg1"/>
                    </a:solidFill>
                    <a:latin typeface="Calibri" pitchFamily="34" charset="0"/>
                  </a:rPr>
                  <a:t> Constructs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95291" y="1340768"/>
                <a:ext cx="1992923" cy="4635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2200" dirty="0">
                    <a:latin typeface="Calibri" pitchFamily="34" charset="0"/>
                  </a:rPr>
                  <a:t>A. </a:t>
                </a:r>
                <a:r>
                  <a:rPr lang="en-GB" sz="2200" dirty="0" err="1">
                    <a:latin typeface="Calibri" pitchFamily="34" charset="0"/>
                  </a:rPr>
                  <a:t>Explananum</a:t>
                </a:r>
                <a:endParaRPr lang="en-GB" sz="2200" dirty="0">
                  <a:latin typeface="Calibri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83568" y="3255293"/>
                <a:ext cx="6696744" cy="109696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GB" sz="2200" dirty="0">
                    <a:latin typeface="Calibri" pitchFamily="34" charset="0"/>
                  </a:rPr>
                  <a:t>C. Response Bias, Control/Exclusion, Partial – Report Superiority, Modus </a:t>
                </a:r>
                <a:r>
                  <a:rPr lang="en-GB" sz="2200" dirty="0" err="1">
                    <a:latin typeface="Calibri" pitchFamily="34" charset="0"/>
                  </a:rPr>
                  <a:t>Tollens</a:t>
                </a:r>
                <a:r>
                  <a:rPr lang="en-GB" sz="2200" dirty="0">
                    <a:latin typeface="Calibri" pitchFamily="34" charset="0"/>
                  </a:rPr>
                  <a:t> – Propositional Logic</a:t>
                </a:r>
              </a:p>
              <a:p>
                <a:pPr>
                  <a:defRPr/>
                </a:pPr>
                <a:r>
                  <a:rPr lang="en-GB" sz="2200" dirty="0">
                    <a:latin typeface="Calibri" pitchFamily="34" charset="0"/>
                  </a:rPr>
                  <a:t>TRUTH - VALUE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95292" y="4768180"/>
                <a:ext cx="5100844" cy="10477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GB" sz="2200" dirty="0">
                    <a:latin typeface="Calibri" pitchFamily="34" charset="0"/>
                  </a:rPr>
                  <a:t>D. The Possibility of Objectivity</a:t>
                </a:r>
              </a:p>
              <a:p>
                <a:pPr>
                  <a:defRPr/>
                </a:pPr>
                <a:r>
                  <a:rPr lang="en-GB" sz="2200" dirty="0">
                    <a:latin typeface="Calibri" pitchFamily="34" charset="0"/>
                  </a:rPr>
                  <a:t>Sensory Information, </a:t>
                </a:r>
                <a:r>
                  <a:rPr lang="en-GB" sz="2200" dirty="0" err="1">
                    <a:latin typeface="Calibri" pitchFamily="34" charset="0"/>
                  </a:rPr>
                  <a:t>Polymeasures</a:t>
                </a:r>
                <a:endParaRPr lang="en-GB" sz="2200" dirty="0">
                  <a:latin typeface="Calibri" pitchFamily="34" charset="0"/>
                </a:endParaRPr>
              </a:p>
              <a:p>
                <a:pPr>
                  <a:defRPr/>
                </a:pPr>
                <a:r>
                  <a:rPr lang="en-GB" sz="2200" dirty="0">
                    <a:latin typeface="Calibri" pitchFamily="34" charset="0"/>
                  </a:rPr>
                  <a:t>REDUCTIVISM REVISTED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1403648" y="1844824"/>
              <a:ext cx="3600400" cy="3672409"/>
              <a:chOff x="1403648" y="1844824"/>
              <a:chExt cx="3600400" cy="367240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181110" y="5157193"/>
                <a:ext cx="1822938" cy="36004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1403648" y="1844824"/>
                <a:ext cx="2160240" cy="2880320"/>
                <a:chOff x="1403648" y="1844824"/>
                <a:chExt cx="2160240" cy="2880320"/>
              </a:xfrm>
            </p:grpSpPr>
            <p:cxnSp>
              <p:nvCxnSpPr>
                <p:cNvPr id="28" name="Straight Arrow Connector 27"/>
                <p:cNvCxnSpPr/>
                <p:nvPr/>
              </p:nvCxnSpPr>
              <p:spPr>
                <a:xfrm>
                  <a:off x="2966601" y="4377656"/>
                  <a:ext cx="597287" cy="347488"/>
                </a:xfrm>
                <a:prstGeom prst="straightConnector1">
                  <a:avLst/>
                </a:prstGeom>
                <a:ln w="28575">
                  <a:solidFill>
                    <a:srgbClr val="DE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/>
                <p:nvPr/>
              </p:nvCxnSpPr>
              <p:spPr>
                <a:xfrm>
                  <a:off x="1403648" y="1844824"/>
                  <a:ext cx="216024" cy="144016"/>
                </a:xfrm>
                <a:prstGeom prst="straightConnector1">
                  <a:avLst/>
                </a:prstGeom>
                <a:ln w="28575">
                  <a:solidFill>
                    <a:srgbClr val="DE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>
                  <a:off x="1979712" y="2924944"/>
                  <a:ext cx="432048" cy="288032"/>
                </a:xfrm>
                <a:prstGeom prst="straightConnector1">
                  <a:avLst/>
                </a:prstGeom>
                <a:ln w="28575">
                  <a:solidFill>
                    <a:srgbClr val="DE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45" name="Picture 2" descr="https://encrypted-tbn0.gstatic.com/images?q=tbn:ANd9GcQV24DNeGp7UDcVC3FmRsYe5YjD4kqMw3195mzcOJDOZ_8e96e9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-28000" contrast="50000"/>
            </a:blip>
            <a:srcRect l="3648" t="2435" r="25537" b="24353"/>
            <a:stretch>
              <a:fillRect/>
            </a:stretch>
          </p:blipFill>
          <p:spPr bwMode="auto">
            <a:xfrm>
              <a:off x="6228184" y="3645024"/>
              <a:ext cx="2880000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273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encrypted-tbn2.gstatic.com/images?q=tbn:ANd9GcTPDU5pquudrHO9pljDxu1kigbMzDe0CecgILuFaAG_DEcSvpvn">
            <a:hlinkClick r:id="rId3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4000" y="2421144"/>
            <a:ext cx="4320000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539552" y="6237312"/>
            <a:ext cx="2895600" cy="58911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Luiz</a:t>
            </a:r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Moutinho</a:t>
            </a:r>
            <a:endParaRPr lang="en-GB" sz="9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Abadi MT Condensed Extra Bold" charset="0"/>
              <a:cs typeface="Aharoni" panose="02010803020104030203" pitchFamily="2" charset="-79"/>
            </a:endParaRP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of </a:t>
            </a:r>
            <a:r>
              <a:rPr lang="en-GB" sz="9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BioMarketing</a:t>
            </a:r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and Futures Research</a:t>
            </a: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DCU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, DCU Business School, Dublin, Ireland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hr-HR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June 2016</a:t>
            </a:r>
            <a:endParaRPr lang="hr-HR" sz="9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18237"/>
            <a:ext cx="6397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8604448" y="6525344"/>
            <a:ext cx="539552" cy="32846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r"/>
            <a:fld id="{9FF57892-48C1-4B21-9918-33E9CB056B50}" type="slidenum">
              <a:rPr lang="en-GB" sz="1600" b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pPr algn="r"/>
              <a:t>15</a:t>
            </a:fld>
            <a:endParaRPr lang="hr-HR" sz="16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352928" cy="4752528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Despite its importance, measurement has received less attention in the management sciences than it deserves. </a:t>
            </a:r>
            <a:endParaRPr lang="hr-HR" sz="24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</a:t>
            </a:r>
            <a:r>
              <a:rPr lang="en-GB" sz="24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urrently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there is an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over-reliance on a narrow set of methods of measuring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cognitive, affective,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motivational, attitudinal and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individual difference constructs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that are often of interest in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behavioural management research. </a:t>
            </a:r>
            <a:endParaRPr lang="hr-HR" sz="24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here is a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need to expand the scope of the measurement methods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commonly employed by management researchers and that a </a:t>
            </a:r>
            <a:r>
              <a:rPr lang="en-GB" sz="2400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greater diversity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of measurement methods would benefit the field by contributing to theory development and the pursuit of new areas of research.</a:t>
            </a:r>
            <a:endParaRPr lang="en-GB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539552" y="620688"/>
            <a:ext cx="8686800" cy="5040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88000"/>
              </a:lnSpc>
              <a:spcBef>
                <a:spcPct val="0"/>
              </a:spcBef>
              <a:defRPr/>
            </a:pPr>
            <a:r>
              <a:rPr kumimoji="0" lang="hr-HR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Measurement in management</a:t>
            </a:r>
            <a:r>
              <a:rPr kumimoji="0" lang="hr-HR" sz="3200" b="1" i="0" u="none" strike="noStrike" kern="1200" cap="all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sciences</a:t>
            </a:r>
            <a:r>
              <a:rPr lang="en-GB" sz="32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GB" sz="32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273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539552" y="6237312"/>
            <a:ext cx="2895600" cy="58911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Luiz</a:t>
            </a:r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Moutinho</a:t>
            </a:r>
            <a:endParaRPr lang="en-GB" sz="9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Abadi MT Condensed Extra Bold" charset="0"/>
              <a:cs typeface="Aharoni" panose="02010803020104030203" pitchFamily="2" charset="-79"/>
            </a:endParaRP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of </a:t>
            </a:r>
            <a:r>
              <a:rPr lang="en-GB" sz="9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BioMarketing</a:t>
            </a:r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and Futures Research</a:t>
            </a: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DCU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, DCU Business School, Dublin, Ireland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hr-HR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June 2016</a:t>
            </a:r>
            <a:endParaRPr lang="hr-HR" sz="9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8237"/>
            <a:ext cx="6397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8604448" y="6525344"/>
            <a:ext cx="539552" cy="32846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r"/>
            <a:fld id="{9FF57892-48C1-4B21-9918-33E9CB056B50}" type="slidenum">
              <a:rPr lang="en-GB" sz="1600" b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pPr algn="r"/>
              <a:t>16</a:t>
            </a:fld>
            <a:endParaRPr lang="hr-HR" sz="16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29943" y="585763"/>
            <a:ext cx="8686800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88000"/>
              </a:lnSpc>
              <a:spcBef>
                <a:spcPct val="0"/>
              </a:spcBef>
              <a:defRPr/>
            </a:pPr>
            <a:r>
              <a:rPr kumimoji="0" lang="hr-HR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POLYMEASURES</a:t>
            </a:r>
            <a: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8" name="Content Placeholder 11"/>
          <p:cNvGraphicFramePr>
            <a:graphicFrameLocks noGrp="1"/>
          </p:cNvGraphicFramePr>
          <p:nvPr>
            <p:ph idx="1"/>
          </p:nvPr>
        </p:nvGraphicFramePr>
        <p:xfrm>
          <a:off x="611560" y="1227544"/>
          <a:ext cx="8352928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5400600"/>
              </a:tblGrid>
              <a:tr h="984230">
                <a:tc>
                  <a:txBody>
                    <a:bodyPr/>
                    <a:lstStyle/>
                    <a:p>
                      <a:pPr eaLnBrk="1" hangingPunct="1">
                        <a:buFontTx/>
                        <a:buNone/>
                      </a:pPr>
                      <a:r>
                        <a:rPr lang="en-GB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Bio-</a:t>
                      </a:r>
                      <a:r>
                        <a:rPr lang="en-GB" sz="20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Physio</a:t>
                      </a:r>
                      <a:r>
                        <a:rPr lang="en-GB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– </a:t>
                      </a:r>
                      <a:r>
                        <a:rPr lang="hr-HR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hr-HR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en-GB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–</a:t>
                      </a:r>
                      <a:r>
                        <a:rPr lang="hr-HR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GB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Biological Measures + Physiological </a:t>
                      </a:r>
                      <a:r>
                        <a:rPr lang="hr-HR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</a:t>
                      </a:r>
                      <a:r>
                        <a:rPr lang="en-GB" sz="20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easures</a:t>
                      </a:r>
                      <a:endParaRPr lang="hr-HR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Lab-Mechanical Observation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Neuroscience</a:t>
                      </a:r>
                      <a:endParaRPr lang="hr-HR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052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Experience - Sampling Measures (ESM)</a:t>
                      </a:r>
                      <a:endParaRPr lang="hr-HR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Self reporting of mental processes</a:t>
                      </a:r>
                      <a:r>
                        <a:rPr lang="hr-HR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GB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Validity-Correlation ESM</a:t>
                      </a:r>
                      <a:r>
                        <a:rPr lang="hr-HR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. </a:t>
                      </a:r>
                      <a:r>
                        <a:rPr lang="en-GB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Measures with </a:t>
                      </a:r>
                      <a:r>
                        <a:rPr lang="en-GB" sz="160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physio</a:t>
                      </a:r>
                      <a:r>
                        <a:rPr lang="hr-HR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-</a:t>
                      </a:r>
                      <a:r>
                        <a:rPr lang="en-GB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measures, psychological tests and Behavioural indices</a:t>
                      </a:r>
                      <a:r>
                        <a:rPr lang="hr-HR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.</a:t>
                      </a:r>
                      <a:endParaRPr lang="hr-HR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7596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Implicit</a:t>
                      </a:r>
                      <a:r>
                        <a:rPr lang="hr-HR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GB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/ Indirect Measures</a:t>
                      </a:r>
                      <a:endParaRPr lang="hr-HR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Functional Properties?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Objective Property of the Measurement?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defRPr/>
                      </a:pPr>
                      <a:r>
                        <a:rPr lang="hr-HR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GB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Not self assessment, but another behaviour.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defRPr/>
                      </a:pPr>
                      <a:r>
                        <a:rPr lang="hr-HR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GB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They do not allow to register Stable Structures in, but, they can provide unique insight into effects of automatic processing on real-life behaviour. </a:t>
                      </a:r>
                      <a:r>
                        <a:rPr lang="hr-HR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/>
                      </a:r>
                      <a:br>
                        <a:rPr lang="hr-HR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</a:br>
                      <a:r>
                        <a:rPr lang="en-GB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Mood, Emotion, Voice Prints, … </a:t>
                      </a:r>
                      <a:r>
                        <a:rPr lang="hr-HR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, </a:t>
                      </a:r>
                      <a:r>
                        <a:rPr lang="en-GB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Facial Electromyography</a:t>
                      </a:r>
                      <a:r>
                        <a:rPr lang="hr-HR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.</a:t>
                      </a:r>
                      <a:endParaRPr lang="hr-HR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31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Self - Reporting Measures</a:t>
                      </a:r>
                      <a:endParaRPr lang="hr-HR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Concerns about validity of causal conclusions - systematic response distortions. Method variance, mono</a:t>
                      </a:r>
                      <a:r>
                        <a:rPr lang="hr-HR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-</a:t>
                      </a:r>
                      <a:r>
                        <a:rPr lang="en-GB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method bias, and the psychometric properties (reliability + validity) of questionnaire scales. Context-design of studies, statistical analyses.</a:t>
                      </a:r>
                      <a:endParaRPr lang="hr-HR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152" y="-99392"/>
            <a:ext cx="5793183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3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539552" y="6237312"/>
            <a:ext cx="2895600" cy="58911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Luiz</a:t>
            </a:r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Moutinho</a:t>
            </a:r>
            <a:endParaRPr lang="en-GB" sz="9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Abadi MT Condensed Extra Bold" charset="0"/>
              <a:cs typeface="Aharoni" panose="02010803020104030203" pitchFamily="2" charset="-79"/>
            </a:endParaRP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of </a:t>
            </a:r>
            <a:r>
              <a:rPr lang="en-GB" sz="9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BioMarketing</a:t>
            </a:r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and Futures Research</a:t>
            </a: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DCU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, DCU Business School, Dublin, Ireland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hr-HR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June 2016</a:t>
            </a:r>
            <a:endParaRPr lang="hr-HR" sz="9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8237"/>
            <a:ext cx="6397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8604448" y="6525344"/>
            <a:ext cx="539552" cy="32846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r"/>
            <a:fld id="{9FF57892-48C1-4B21-9918-33E9CB056B50}" type="slidenum">
              <a:rPr lang="en-GB" sz="1600" b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pPr algn="r"/>
              <a:t>17</a:t>
            </a:fld>
            <a:endParaRPr lang="hr-HR" sz="16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93712" y="260648"/>
            <a:ext cx="8650288" cy="9361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88000"/>
              </a:lnSpc>
              <a:spcBef>
                <a:spcPct val="0"/>
              </a:spcBef>
              <a:defRPr/>
            </a:pPr>
            <a:r>
              <a:rPr lang="hr-HR" sz="28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POLYMEASURES</a:t>
            </a:r>
            <a:r>
              <a:rPr lang="en-GB" sz="24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GB" sz="24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GB" sz="2700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Biological Measures</a:t>
            </a:r>
            <a:r>
              <a:rPr lang="hr-HR" sz="2700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(Biometrics) – Mechanical Observation </a:t>
            </a:r>
            <a:r>
              <a:rPr lang="en-GB" sz="3200" b="1" cap="all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GB" sz="3200" b="1" cap="all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D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9" name="Picture 8" descr="http://ieeexplore.ieee.org/images/branding_images/EW12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341296"/>
            <a:ext cx="3131840" cy="47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11560" y="1340768"/>
            <a:ext cx="2448288" cy="4752528"/>
          </a:xfrm>
          <a:prstGeom prst="rect">
            <a:avLst/>
          </a:prstGeom>
          <a:solidFill>
            <a:srgbClr val="FBF5E5"/>
          </a:solidFill>
          <a:ln w="6350">
            <a:noFill/>
          </a:ln>
          <a:effectLst/>
        </p:spPr>
        <p:txBody>
          <a:bodyPr vert="horz">
            <a:noAutofit/>
          </a:bodyPr>
          <a:lstStyle/>
          <a:p>
            <a:pPr marL="108000" marR="0" lvl="0" indent="-108000" algn="l" defTabSz="914400" rtl="0" eaLnBrk="1" fontAlgn="auto" latinLnBrk="0" hangingPunct="1">
              <a:spcBef>
                <a:spcPts val="1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Facial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ElectroMyography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 (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fEMG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)</a:t>
            </a:r>
            <a:endParaRPr kumimoji="0" lang="hr-H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108000" marR="0" lvl="0" indent="-108000" algn="l" defTabSz="914400" rtl="0" eaLnBrk="1" fontAlgn="auto" latinLnBrk="0" hangingPunct="1">
              <a:spcBef>
                <a:spcPts val="1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Facial Coding</a:t>
            </a:r>
            <a:endParaRPr kumimoji="0" lang="hr-H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108000" marR="0" lvl="0" indent="-108000" algn="l" defTabSz="914400" rtl="0" eaLnBrk="1" fontAlgn="auto" latinLnBrk="0" hangingPunct="1">
              <a:spcBef>
                <a:spcPts val="1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Iris Recognition</a:t>
            </a:r>
            <a:endParaRPr kumimoji="0" lang="hr-H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108000" marR="0" lvl="0" indent="-108000" algn="l" defTabSz="914400" rtl="0" eaLnBrk="1" fontAlgn="auto" latinLnBrk="0" hangingPunct="1">
              <a:spcBef>
                <a:spcPts val="1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Retinal Scan</a:t>
            </a:r>
            <a:endParaRPr kumimoji="0" lang="hr-H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108000" marR="0" lvl="0" indent="-108000" algn="l" defTabSz="914400" rtl="0" eaLnBrk="1" fontAlgn="auto" latinLnBrk="0" hangingPunct="1">
              <a:spcBef>
                <a:spcPts val="1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Fingerprint Recognition</a:t>
            </a:r>
            <a:endParaRPr kumimoji="0" lang="hr-H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108000" marR="0" lvl="0" indent="-108000" algn="l" defTabSz="914400" rtl="0" eaLnBrk="1" fontAlgn="auto" latinLnBrk="0" hangingPunct="1">
              <a:spcBef>
                <a:spcPts val="1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Handwritten Biometrics</a:t>
            </a:r>
            <a:endParaRPr kumimoji="0" lang="hr-H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108000" marR="0" lvl="0" indent="-108000" algn="l" defTabSz="914400" rtl="0" eaLnBrk="1" fontAlgn="auto" latinLnBrk="0" hangingPunct="1">
              <a:spcBef>
                <a:spcPts val="1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Voice Prints</a:t>
            </a:r>
            <a:endParaRPr kumimoji="0" lang="hr-H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108000" marR="0" lvl="0" indent="-108000" algn="l" defTabSz="914400" rtl="0" eaLnBrk="1" fontAlgn="auto" latinLnBrk="0" hangingPunct="1">
              <a:spcBef>
                <a:spcPts val="1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Voice Pitch Analysis</a:t>
            </a:r>
            <a:endParaRPr kumimoji="0" lang="hr-H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108000" marR="0" lvl="0" indent="-108000" algn="l" defTabSz="914400" rtl="0" eaLnBrk="1" fontAlgn="auto" latinLnBrk="0" hangingPunct="1">
              <a:spcBef>
                <a:spcPts val="1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Utterance Analysis</a:t>
            </a:r>
            <a:endParaRPr kumimoji="0" lang="hr-H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76112" y="1340768"/>
            <a:ext cx="2448016" cy="4752000"/>
          </a:xfrm>
          <a:prstGeom prst="rect">
            <a:avLst/>
          </a:prstGeom>
          <a:solidFill>
            <a:srgbClr val="FBF5E5"/>
          </a:solidFill>
          <a:ln w="6350">
            <a:noFill/>
          </a:ln>
          <a:effectLst/>
        </p:spPr>
        <p:txBody>
          <a:bodyPr vert="horz">
            <a:noAutofit/>
          </a:bodyPr>
          <a:lstStyle/>
          <a:p>
            <a:pPr marL="108000" indent="-108000">
              <a:spcBef>
                <a:spcPts val="100"/>
              </a:spcBef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Human-Computer Interaction</a:t>
            </a:r>
          </a:p>
          <a:p>
            <a:pPr marL="108000" marR="0" lvl="0" indent="-108000" algn="l" defTabSz="914400" rtl="0" eaLnBrk="1" fontAlgn="auto" latinLnBrk="0" hangingPunct="1">
              <a:spcBef>
                <a:spcPts val="1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Vein Matching</a:t>
            </a:r>
            <a:endParaRPr kumimoji="0" lang="hr-H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108000" marR="0" lvl="0" indent="-108000" algn="l" defTabSz="914400" rtl="0" eaLnBrk="1" fontAlgn="auto" latinLnBrk="0" hangingPunct="1">
              <a:spcBef>
                <a:spcPts val="1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Palm Vein Prints</a:t>
            </a:r>
            <a:endParaRPr kumimoji="0" lang="hr-H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108000" marR="0" lvl="0" indent="-108000" algn="l" defTabSz="914400" rtl="0" eaLnBrk="1" fontAlgn="auto" latinLnBrk="0" hangingPunct="1">
              <a:spcBef>
                <a:spcPts val="1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Palm Dorsa</a:t>
            </a:r>
            <a:endParaRPr kumimoji="0" lang="hr-H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108000" marR="0" lvl="0" indent="-108000" algn="l" defTabSz="914400" rtl="0" eaLnBrk="1" fontAlgn="auto" latinLnBrk="0" hangingPunct="1">
              <a:spcBef>
                <a:spcPts val="1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Scan Brain Waves</a:t>
            </a:r>
            <a:endParaRPr kumimoji="0" lang="hr-H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108000" marR="0" lvl="0" indent="-108000" algn="l" defTabSz="914400" rtl="0" eaLnBrk="1" fontAlgn="auto" latinLnBrk="0" hangingPunct="1">
              <a:spcBef>
                <a:spcPts val="1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Pupillometrics</a:t>
            </a:r>
            <a:endParaRPr kumimoji="0" lang="hr-H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108000" marR="0" lvl="0" indent="-108000" algn="l" defTabSz="914400" rtl="0" eaLnBrk="1" fontAlgn="auto" latinLnBrk="0" hangingPunct="1">
              <a:spcBef>
                <a:spcPts val="1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Heart Beat</a:t>
            </a:r>
            <a:endParaRPr kumimoji="0" lang="hr-H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108000" marR="0" lvl="0" indent="-108000" algn="l" defTabSz="914400" rtl="0" eaLnBrk="1" fontAlgn="auto" latinLnBrk="0" hangingPunct="1">
              <a:spcBef>
                <a:spcPts val="1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Degree of Sweating</a:t>
            </a:r>
            <a:endParaRPr kumimoji="0" lang="hr-H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108000" marR="0" lvl="0" indent="-108000" algn="l" defTabSz="914400" rtl="0" eaLnBrk="1" fontAlgn="auto" latinLnBrk="0" hangingPunct="1">
              <a:spcBef>
                <a:spcPts val="1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Glasses Mounted Cameras</a:t>
            </a:r>
            <a:endParaRPr kumimoji="0" lang="hr-H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108000" marR="0" lvl="0" indent="-108000" algn="l" defTabSz="914400" rtl="0" eaLnBrk="1" fontAlgn="auto" latinLnBrk="0" hangingPunct="1">
              <a:spcBef>
                <a:spcPts val="1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Telemetric Measures for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Electrodermal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 Activity,</a:t>
            </a: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…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3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>
          <a:xfrm>
            <a:off x="611560" y="1196752"/>
            <a:ext cx="8208912" cy="5040560"/>
          </a:xfrm>
          <a:prstGeom prst="rect">
            <a:avLst/>
          </a:prstGeom>
          <a:solidFill>
            <a:srgbClr val="EEEEEE"/>
          </a:solidFill>
          <a:ln w="6350">
            <a:noFill/>
          </a:ln>
          <a:effectLst/>
        </p:spPr>
        <p:txBody>
          <a:bodyPr vert="horz">
            <a:noAutofit/>
          </a:bodyPr>
          <a:lstStyle/>
          <a:p>
            <a:pPr>
              <a:defRPr/>
            </a:pP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Brain Physiology</a:t>
            </a: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Symbol"/>
              </a:rPr>
              <a:t></a:t>
            </a: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br>
              <a:rPr lang="hr-HR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hr-HR" sz="2400" b="1" dirty="0" smtClean="0">
                <a:solidFill>
                  <a:srgbClr val="DE0000"/>
                </a:solidFill>
                <a:latin typeface="Calibri" pitchFamily="34" charset="0"/>
              </a:rPr>
              <a:t>p</a:t>
            </a:r>
            <a:r>
              <a:rPr lang="en-GB" sz="2400" b="1" dirty="0" err="1" smtClean="0">
                <a:solidFill>
                  <a:srgbClr val="DE0000"/>
                </a:solidFill>
                <a:latin typeface="Calibri" pitchFamily="34" charset="0"/>
              </a:rPr>
              <a:t>articipant</a:t>
            </a:r>
            <a:r>
              <a:rPr lang="en-GB" sz="2400" b="1" dirty="0" smtClean="0">
                <a:solidFill>
                  <a:srgbClr val="DE0000"/>
                </a:solidFill>
                <a:latin typeface="Calibri" pitchFamily="34" charset="0"/>
              </a:rPr>
              <a:t> cannot change </a:t>
            </a:r>
            <a:r>
              <a:rPr lang="en-GB" sz="2400" b="1" dirty="0" smtClean="0">
                <a:solidFill>
                  <a:srgbClr val="DE0000"/>
                </a:solidFill>
                <a:latin typeface="Calibri" pitchFamily="34" charset="0"/>
                <a:sym typeface="Symbol"/>
              </a:rPr>
              <a:t></a:t>
            </a:r>
            <a:r>
              <a:rPr lang="hr-HR" sz="2400" b="1" dirty="0" smtClean="0">
                <a:solidFill>
                  <a:srgbClr val="DE0000"/>
                </a:solidFill>
                <a:latin typeface="Calibri" pitchFamily="34" charset="0"/>
                <a:sym typeface="Symbol"/>
              </a:rPr>
              <a:t>f</a:t>
            </a:r>
            <a:r>
              <a:rPr lang="en-GB" sz="2400" b="1" dirty="0" smtClean="0">
                <a:solidFill>
                  <a:srgbClr val="DE0000"/>
                </a:solidFill>
                <a:latin typeface="Calibri" pitchFamily="34" charset="0"/>
              </a:rPr>
              <a:t>/</a:t>
            </a:r>
            <a:r>
              <a:rPr lang="en-GB" sz="2400" b="1" dirty="0" smtClean="0">
                <a:solidFill>
                  <a:srgbClr val="DE0000"/>
                </a:solidFill>
                <a:latin typeface="Calibri" pitchFamily="34" charset="0"/>
                <a:sym typeface="Symbol"/>
              </a:rPr>
              <a:t></a:t>
            </a:r>
            <a:r>
              <a:rPr lang="en-GB" sz="2400" b="1" dirty="0" smtClean="0">
                <a:solidFill>
                  <a:srgbClr val="DE0000"/>
                </a:solidFill>
                <a:latin typeface="Calibri" pitchFamily="34" charset="0"/>
              </a:rPr>
              <a:t>L about response</a:t>
            </a:r>
            <a:r>
              <a:rPr lang="hr-HR" sz="2400" b="1" dirty="0" smtClean="0">
                <a:solidFill>
                  <a:srgbClr val="DE0000"/>
                </a:solidFill>
                <a:latin typeface="Calibri" pitchFamily="34" charset="0"/>
              </a:rPr>
              <a:t>!</a:t>
            </a:r>
            <a:endParaRPr lang="en-GB" sz="2400" b="1" dirty="0" smtClean="0">
              <a:solidFill>
                <a:srgbClr val="DE0000"/>
              </a:solidFill>
              <a:latin typeface="Calibri" pitchFamily="34" charset="0"/>
            </a:endParaRPr>
          </a:p>
          <a:p>
            <a:pPr marL="745200" lvl="2" indent="-2880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EEG – Electroencephalography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– records </a:t>
            </a:r>
            <a:r>
              <a:rPr lang="en-GB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electrical activity </a:t>
            </a:r>
            <a:r>
              <a:rPr lang="hr-HR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along the scalp. Voltage fluctuations from ionic current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flows within neurons of the brain. Neural oscillations.</a:t>
            </a:r>
          </a:p>
          <a:p>
            <a:pPr marL="745200" lvl="2" indent="-2880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PET – Positron emission tomography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– 3D image/picture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of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GB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functional processes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 the body. Pairs of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g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amma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-r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ays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Tracer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oncentration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</a:t>
            </a:r>
          </a:p>
          <a:p>
            <a:pPr marL="745200" lvl="2" indent="-2880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MRI – or nuclear (NMRI) or MRT (tomography)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– to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visualise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GB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internal structures of the body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 Uses magnetic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field gradients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that allow spatial information.</a:t>
            </a:r>
          </a:p>
          <a:p>
            <a:pPr marL="745200" lvl="2" indent="-2880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fMRI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– measures brain activity by detecting associated </a:t>
            </a:r>
            <a:r>
              <a:rPr lang="en-GB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changes in blood flow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BOLD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/contrasts (hemodynamic response).</a:t>
            </a:r>
          </a:p>
          <a:p>
            <a:pPr marL="745200" lvl="2" indent="-2880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TMS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– </a:t>
            </a:r>
            <a:r>
              <a:rPr lang="hr-HR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</a:t>
            </a:r>
            <a:r>
              <a:rPr lang="en-GB" u="sng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epolarisation</a:t>
            </a:r>
            <a:r>
              <a:rPr lang="en-GB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or hyperpolarisation in the neurons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of the brain.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Uses electromagnetic induction with weak electric currents.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Using a rapidly changing magnetic field.</a:t>
            </a:r>
            <a:endParaRPr lang="en-GB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7" name="Picture 2" descr="https://encrypted-tbn2.gstatic.com/images?q=tbn:ANd9GcRA8lW7_J-ozeLlTVyJwN-0cC5t--5P7xpHq59IAzIo0SIlS6vJtA">
            <a:hlinkClick r:id="rId3"/>
          </p:cNvPr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36000" contrast="-2000"/>
          </a:blip>
          <a:srcRect/>
          <a:stretch>
            <a:fillRect/>
          </a:stretch>
        </p:blipFill>
        <p:spPr bwMode="auto">
          <a:xfrm>
            <a:off x="6984000" y="2276872"/>
            <a:ext cx="2160000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539552" y="6237312"/>
            <a:ext cx="2895600" cy="58911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Luiz</a:t>
            </a:r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Moutinho</a:t>
            </a:r>
            <a:endParaRPr lang="en-GB" sz="9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Abadi MT Condensed Extra Bold" charset="0"/>
              <a:cs typeface="Aharoni" panose="02010803020104030203" pitchFamily="2" charset="-79"/>
            </a:endParaRP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of </a:t>
            </a:r>
            <a:r>
              <a:rPr lang="en-GB" sz="9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BioMarketing</a:t>
            </a:r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and Futures Research</a:t>
            </a: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DCU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, DCU Business School, Dublin, Ireland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hr-HR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June 2016</a:t>
            </a:r>
            <a:endParaRPr lang="hr-HR" sz="9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18237"/>
            <a:ext cx="6397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8604448" y="6525344"/>
            <a:ext cx="539552" cy="32846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r"/>
            <a:fld id="{9FF57892-48C1-4B21-9918-33E9CB056B50}" type="slidenum">
              <a:rPr lang="en-GB" sz="1600" b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pPr algn="r"/>
              <a:t>18</a:t>
            </a:fld>
            <a:endParaRPr lang="hr-HR" sz="16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93712" y="260648"/>
            <a:ext cx="8650288" cy="9361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88000"/>
              </a:lnSpc>
              <a:spcBef>
                <a:spcPct val="0"/>
              </a:spcBef>
              <a:defRPr/>
            </a:pPr>
            <a:r>
              <a:rPr lang="hr-HR" sz="28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POLYMEASURES</a:t>
            </a:r>
            <a:r>
              <a:rPr lang="en-GB" sz="24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GB" sz="24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hr-HR" sz="2700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Physiologi</a:t>
            </a:r>
            <a:r>
              <a:rPr lang="en-GB" sz="2700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cal Measures</a:t>
            </a:r>
            <a:r>
              <a:rPr lang="hr-HR" sz="2700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– Neuroscience (1) </a:t>
            </a:r>
            <a:r>
              <a:rPr lang="en-GB" sz="3200" b="1" cap="all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GB" sz="3200" b="1" cap="all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D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5576" y="2031226"/>
            <a:ext cx="301102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7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Brain</a:t>
            </a:r>
            <a:r>
              <a:rPr lang="hr-HR" sz="17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  <a:p>
            <a:pPr algn="ctr">
              <a:defRPr/>
            </a:pPr>
            <a:r>
              <a:rPr lang="en-GB" sz="17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</a:t>
            </a:r>
            <a:endParaRPr lang="en-GB" sz="17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en-GB" sz="17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Physiology</a:t>
            </a:r>
          </a:p>
        </p:txBody>
      </p:sp>
    </p:spTree>
    <p:extLst>
      <p:ext uri="{BB962C8B-B14F-4D97-AF65-F5344CB8AC3E}">
        <p14:creationId xmlns:p14="http://schemas.microsoft.com/office/powerpoint/2010/main" val="12273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539552" y="6237312"/>
            <a:ext cx="2895600" cy="58911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Luiz</a:t>
            </a:r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Moutinho</a:t>
            </a:r>
            <a:endParaRPr lang="en-GB" sz="9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Abadi MT Condensed Extra Bold" charset="0"/>
              <a:cs typeface="Aharoni" panose="02010803020104030203" pitchFamily="2" charset="-79"/>
            </a:endParaRP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of </a:t>
            </a:r>
            <a:r>
              <a:rPr lang="en-GB" sz="9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BioMarketing</a:t>
            </a:r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and Futures Research</a:t>
            </a: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DCU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, DCU Business School, Dublin, Ireland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hr-HR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June 2016</a:t>
            </a:r>
            <a:endParaRPr lang="hr-HR" sz="9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8237"/>
            <a:ext cx="6397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8604448" y="6525344"/>
            <a:ext cx="539552" cy="32846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r"/>
            <a:fld id="{9FF57892-48C1-4B21-9918-33E9CB056B50}" type="slidenum">
              <a:rPr lang="en-GB" sz="1600" b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pPr algn="r"/>
              <a:t>19</a:t>
            </a:fld>
            <a:endParaRPr lang="hr-HR" sz="16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93712" y="260648"/>
            <a:ext cx="8650288" cy="9361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88000"/>
              </a:lnSpc>
              <a:spcBef>
                <a:spcPct val="0"/>
              </a:spcBef>
              <a:defRPr/>
            </a:pPr>
            <a:r>
              <a:rPr lang="hr-HR" sz="28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POLYMEASURES</a:t>
            </a:r>
            <a:r>
              <a:rPr lang="en-GB" sz="24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GB" sz="24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hr-HR" sz="2700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Physiologi</a:t>
            </a:r>
            <a:r>
              <a:rPr lang="en-GB" sz="2700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cal Measures</a:t>
            </a:r>
            <a:r>
              <a:rPr lang="hr-HR" sz="2700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– Neuroscience (2) </a:t>
            </a:r>
            <a:r>
              <a:rPr lang="en-GB" sz="3200" b="1" cap="all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GB" sz="3200" b="1" cap="all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D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1560" y="1340768"/>
            <a:ext cx="8532440" cy="4896544"/>
            <a:chOff x="611560" y="1340768"/>
            <a:chExt cx="8532440" cy="4896544"/>
          </a:xfrm>
        </p:grpSpPr>
        <p:sp>
          <p:nvSpPr>
            <p:cNvPr id="11" name="Rectangle 10"/>
            <p:cNvSpPr/>
            <p:nvPr/>
          </p:nvSpPr>
          <p:spPr>
            <a:xfrm>
              <a:off x="611560" y="1340768"/>
              <a:ext cx="576064" cy="4896544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1043608" y="1340768"/>
              <a:ext cx="7704856" cy="4896544"/>
            </a:xfrm>
            <a:prstGeom prst="rect">
              <a:avLst/>
            </a:prstGeom>
            <a:solidFill>
              <a:srgbClr val="EEEEEE"/>
            </a:solidFill>
            <a:ln w="6350">
              <a:noFill/>
            </a:ln>
            <a:effectLst/>
          </p:spPr>
          <p:txBody>
            <a:bodyPr vert="horz">
              <a:noAutofit/>
            </a:bodyPr>
            <a:lstStyle/>
            <a:p>
              <a:pPr>
                <a:spcBef>
                  <a:spcPts val="600"/>
                </a:spcBef>
                <a:buFontTx/>
                <a:buNone/>
              </a:pPr>
              <a:r>
                <a:rPr lang="en-GB" sz="2400" b="1" dirty="0" err="1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tDCS</a:t>
              </a:r>
              <a:r>
                <a:rPr lang="en-GB" sz="22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 </a:t>
              </a:r>
              <a:r>
                <a:rPr lang="hr-HR" sz="22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/>
              </a:r>
              <a:br>
                <a:rPr lang="hr-HR" sz="22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</a:br>
              <a:r>
                <a:rPr lang="en-GB" sz="20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form of </a:t>
              </a:r>
              <a:r>
                <a:rPr lang="en-GB" sz="2000" b="1" dirty="0" err="1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neurostimulation</a:t>
              </a:r>
              <a:r>
                <a:rPr lang="en-GB" sz="20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 </a:t>
              </a:r>
              <a:r>
                <a:rPr lang="hr-HR" sz="20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...</a:t>
              </a:r>
              <a:br>
                <a:rPr lang="hr-HR" sz="20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</a:br>
              <a:r>
                <a:rPr lang="hr-HR" sz="20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... </a:t>
              </a:r>
              <a:r>
                <a:rPr lang="en-GB" sz="20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which uses constant, low current directly to areas of</a:t>
              </a:r>
              <a:r>
                <a:rPr lang="hr-HR" sz="20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 </a:t>
              </a:r>
              <a:r>
                <a:rPr lang="en-GB" sz="20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the brain via small electrodes. Can </a:t>
              </a:r>
              <a:r>
                <a:rPr lang="en-GB" sz="20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increase cognitive performance</a:t>
              </a:r>
              <a:r>
                <a:rPr lang="en-GB" sz="20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.</a:t>
              </a:r>
            </a:p>
            <a:p>
              <a:pPr>
                <a:buFontTx/>
                <a:buNone/>
              </a:pPr>
              <a:endParaRPr lang="en-GB" sz="1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  <a:p>
              <a:pPr>
                <a:spcBef>
                  <a:spcPts val="600"/>
                </a:spcBef>
                <a:buFontTx/>
                <a:buNone/>
              </a:pPr>
              <a:r>
                <a:rPr lang="en-GB" sz="2400" b="1" dirty="0" err="1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fNIRS</a:t>
              </a:r>
              <a:r>
                <a:rPr lang="en-GB" sz="24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 – DOT</a:t>
              </a:r>
              <a:r>
                <a:rPr lang="hr-HR" sz="22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/>
              </a:r>
              <a:br>
                <a:rPr lang="hr-HR" sz="22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</a:br>
              <a:r>
                <a:rPr lang="en-GB" sz="20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(Functional Near–Infrared Spectroscopy) –</a:t>
              </a:r>
              <a:r>
                <a:rPr lang="hr-HR" sz="20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/>
              </a:r>
              <a:br>
                <a:rPr lang="hr-HR" sz="20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</a:br>
              <a:r>
                <a:rPr lang="en-GB" sz="20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 –</a:t>
              </a:r>
              <a:r>
                <a:rPr lang="hr-HR" sz="20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 </a:t>
              </a:r>
              <a:r>
                <a:rPr lang="en-GB" sz="20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(Diffuse Optimal Tomography) </a:t>
              </a:r>
              <a:endParaRPr lang="hr-HR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  <a:p>
              <a:pPr marL="673200" lvl="1" indent="-216000">
                <a:spcBef>
                  <a:spcPts val="300"/>
                </a:spcBef>
                <a:buClr>
                  <a:srgbClr val="C00000"/>
                </a:buClr>
                <a:buFont typeface="Calibri" pitchFamily="34" charset="0"/>
                <a:buChar char="→"/>
              </a:pPr>
              <a:r>
                <a:rPr lang="en-GB" sz="2000" u="sng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Advantages</a:t>
              </a:r>
              <a:r>
                <a:rPr lang="hr-HR" sz="2000" u="sng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 </a:t>
              </a:r>
              <a:endParaRPr lang="hr-HR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  <a:p>
              <a:pPr marL="1130400" lvl="2" indent="-216000">
                <a:spcBef>
                  <a:spcPts val="30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en-GB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used </a:t>
              </a:r>
              <a:r>
                <a:rPr lang="en-GB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outside hospital </a:t>
              </a:r>
              <a:r>
                <a:rPr lang="en-GB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environments</a:t>
              </a:r>
              <a:endParaRPr lang="hr-H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  <a:p>
              <a:pPr marL="1130400" lvl="2" indent="-216000">
                <a:spcBef>
                  <a:spcPts val="30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en-GB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allows </a:t>
              </a:r>
              <a:r>
                <a:rPr lang="en-GB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interaction with participants</a:t>
              </a:r>
              <a:endParaRPr lang="hr-H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  <a:p>
              <a:pPr marL="1130400" lvl="2" indent="-216000">
                <a:spcBef>
                  <a:spcPts val="30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en-GB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less stringent in selection of participants. </a:t>
              </a:r>
              <a:endParaRPr lang="hr-H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  <a:p>
              <a:pPr marL="673200" lvl="1" indent="-216000">
                <a:spcBef>
                  <a:spcPts val="300"/>
                </a:spcBef>
                <a:buClr>
                  <a:srgbClr val="C00000"/>
                </a:buClr>
                <a:buFont typeface="Calibri" pitchFamily="34" charset="0"/>
                <a:buChar char="→"/>
              </a:pPr>
              <a:r>
                <a:rPr lang="hr-HR" sz="2000" u="sng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D</a:t>
              </a:r>
              <a:r>
                <a:rPr lang="en-GB" sz="2000" u="sng" dirty="0" err="1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isadvantages</a:t>
              </a:r>
              <a:r>
                <a:rPr lang="hr-HR" sz="2000" u="sng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 </a:t>
              </a:r>
              <a:endParaRPr lang="hr-HR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  <a:p>
              <a:pPr marL="1130400" lvl="2" indent="-216000">
                <a:spcBef>
                  <a:spcPts val="30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en-GB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only reaches surface</a:t>
              </a:r>
              <a:r>
                <a:rPr lang="hr-HR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 </a:t>
              </a:r>
              <a:r>
                <a:rPr lang="en-GB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cortex </a:t>
              </a:r>
              <a:endParaRPr lang="hr-H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  <a:p>
              <a:pPr marL="1130400" lvl="2" indent="-216000">
                <a:spcBef>
                  <a:spcPts val="30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en-GB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not possible to quest all the brain simultaneously. </a:t>
              </a:r>
              <a:endParaRPr lang="en-GB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pic>
          <p:nvPicPr>
            <p:cNvPr id="8" name="Picture 2" descr="Related image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4000" y="2420888"/>
              <a:ext cx="2160000" cy="230400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11560" y="1700808"/>
              <a:ext cx="301102" cy="42780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700" b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Brain</a:t>
              </a:r>
              <a:r>
                <a:rPr lang="hr-HR" sz="1700" b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</a:t>
              </a:r>
            </a:p>
            <a:p>
              <a:pPr algn="ctr">
                <a:defRPr/>
              </a:pPr>
              <a:r>
                <a:rPr lang="en-GB" sz="1700" b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  </a:t>
              </a:r>
              <a:endParaRPr lang="en-GB" sz="17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  <a:p>
              <a:pPr algn="ctr">
                <a:defRPr/>
              </a:pPr>
              <a:r>
                <a:rPr lang="en-GB" sz="17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Physiology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73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s://encrypted-tbn1.gstatic.com/images?q=tbn:ANd9GcRCaoO-2WLpeoERS1n8030EE-zebUCrOskvAC5w90QjKoBANSmvcQ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6800" y="2564904"/>
            <a:ext cx="4327200" cy="197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7" name="Title 1"/>
          <p:cNvSpPr>
            <a:spLocks noGrp="1"/>
          </p:cNvSpPr>
          <p:nvPr>
            <p:ph type="title"/>
          </p:nvPr>
        </p:nvSpPr>
        <p:spPr bwMode="auto">
          <a:xfrm>
            <a:off x="539552" y="188640"/>
            <a:ext cx="8398768" cy="8115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88000"/>
              </a:lnSpc>
            </a:pP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SCIENCE and Methodologies:</a:t>
            </a:r>
            <a:br>
              <a:rPr lang="hr-H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hr-HR" b="1" cap="none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Belie</a:t>
            </a:r>
            <a:r>
              <a:rPr lang="en-GB" b="1" cap="none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fs</a:t>
            </a:r>
            <a:r>
              <a:rPr lang="hr-HR" b="1" cap="none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hr-HR" b="1" cap="none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and Reality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539552" y="6237312"/>
            <a:ext cx="2895600" cy="58911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Luiz</a:t>
            </a:r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Moutinho</a:t>
            </a:r>
            <a:endParaRPr lang="en-GB" sz="9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Abadi MT Condensed Extra Bold" charset="0"/>
              <a:cs typeface="Aharoni" panose="02010803020104030203" pitchFamily="2" charset="-79"/>
            </a:endParaRP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of </a:t>
            </a:r>
            <a:r>
              <a:rPr lang="en-GB" sz="9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BioMarketing</a:t>
            </a:r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and Futures Research</a:t>
            </a: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DCU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, DCU Business School, Dublin, Ireland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hr-HR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June 2016</a:t>
            </a:r>
            <a:endParaRPr lang="hr-HR" sz="9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18237"/>
            <a:ext cx="6397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8604448" y="6525344"/>
            <a:ext cx="539552" cy="32846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r"/>
            <a:fld id="{9FF57892-48C1-4B21-9918-33E9CB056B50}" type="slidenum">
              <a:rPr lang="en-GB" sz="1600" b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pPr algn="r"/>
              <a:t>2</a:t>
            </a:fld>
            <a:endParaRPr lang="hr-HR" sz="16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8" name="Content Placeholder 4"/>
          <p:cNvSpPr>
            <a:spLocks noGrp="1"/>
          </p:cNvSpPr>
          <p:nvPr>
            <p:ph idx="1"/>
          </p:nvPr>
        </p:nvSpPr>
        <p:spPr>
          <a:xfrm>
            <a:off x="513002" y="1556792"/>
            <a:ext cx="8235462" cy="4176464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rgbClr val="FF0000"/>
              </a:buClr>
              <a:buSzPct val="100000"/>
              <a:buFont typeface="Wingdings" pitchFamily="2" charset="2"/>
              <a:buChar char="§"/>
            </a:pP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The purpose of Science should take precedence over established </a:t>
            </a:r>
            <a:r>
              <a:rPr lang="en-US" sz="2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methodologies</a:t>
            </a:r>
            <a:r>
              <a:rPr lang="hr-HR" sz="2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..</a:t>
            </a:r>
            <a:r>
              <a:rPr lang="en-US" sz="2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</a:t>
            </a:r>
            <a:endParaRPr lang="en-US" sz="26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eaLnBrk="1" hangingPunct="1">
              <a:buClr>
                <a:srgbClr val="FF0000"/>
              </a:buClr>
              <a:buSzPct val="100000"/>
              <a:buFont typeface="Wingdings" pitchFamily="2" charset="2"/>
              <a:buChar char="§"/>
            </a:pPr>
            <a:r>
              <a:rPr lang="en-US" sz="2600" b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Similarly, 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belief in a universal</a:t>
            </a:r>
            <a:r>
              <a:rPr lang="en-US" sz="2600" b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</a:t>
            </a:r>
            <a:r>
              <a:rPr lang="hr-HR" sz="2600" b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600" b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US" sz="2600" b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inflexible </a:t>
            </a:r>
            <a:r>
              <a:rPr lang="en-US" sz="2600" b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scientific method </a:t>
            </a:r>
            <a:r>
              <a:rPr lang="hr-HR" sz="2600" b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600" b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US" sz="2600" b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that </a:t>
            </a:r>
            <a:r>
              <a:rPr lang="en-US" sz="2600" b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can guarantee truth </a:t>
            </a:r>
            <a:r>
              <a:rPr lang="hr-HR" sz="2600" b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600" b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US" sz="2600" b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belongs </a:t>
            </a:r>
            <a:r>
              <a:rPr lang="en-US" sz="2600" b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to 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scientism</a:t>
            </a:r>
            <a:r>
              <a:rPr lang="en-US" sz="2600" b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…</a:t>
            </a:r>
            <a:endParaRPr lang="en-US" sz="2600" b="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eaLnBrk="1" hangingPunct="1">
              <a:buClr>
                <a:srgbClr val="FF0000"/>
              </a:buClr>
              <a:buSzPct val="100000"/>
              <a:buFont typeface="Wingdings" pitchFamily="2" charset="2"/>
              <a:buChar char="§"/>
            </a:pPr>
            <a:r>
              <a:rPr lang="en-US" sz="2600" b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Some researchers are prone </a:t>
            </a:r>
            <a:r>
              <a:rPr lang="hr-HR" sz="2600" b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600" b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US" sz="2600" b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to </a:t>
            </a:r>
            <a:r>
              <a:rPr lang="en-US" sz="2600" b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the intellectual laziness </a:t>
            </a:r>
            <a:r>
              <a:rPr lang="hr-HR" sz="2600" b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600" b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US" sz="2600" b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which </a:t>
            </a:r>
            <a:r>
              <a:rPr lang="en-US" sz="2600" b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attempts to learn a given theory and then go on to treat such a theory /or methodology as though it were capable of explaining everything.</a:t>
            </a:r>
          </a:p>
        </p:txBody>
      </p:sp>
    </p:spTree>
    <p:extLst>
      <p:ext uri="{BB962C8B-B14F-4D97-AF65-F5344CB8AC3E}">
        <p14:creationId xmlns:p14="http://schemas.microsoft.com/office/powerpoint/2010/main" val="12273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539552" y="6237312"/>
            <a:ext cx="2895600" cy="58911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Luiz</a:t>
            </a:r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Moutinho</a:t>
            </a:r>
            <a:endParaRPr lang="en-GB" sz="9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Abadi MT Condensed Extra Bold" charset="0"/>
              <a:cs typeface="Aharoni" panose="02010803020104030203" pitchFamily="2" charset="-79"/>
            </a:endParaRP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of </a:t>
            </a:r>
            <a:r>
              <a:rPr lang="en-GB" sz="9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BioMarketing</a:t>
            </a:r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and Futures Research</a:t>
            </a: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DCU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, DCU Business School, Dublin, Ireland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hr-HR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June 2016</a:t>
            </a:r>
            <a:endParaRPr lang="hr-HR" sz="9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8237"/>
            <a:ext cx="6397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8604448" y="6525344"/>
            <a:ext cx="539552" cy="32846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r"/>
            <a:fld id="{9FF57892-48C1-4B21-9918-33E9CB056B50}" type="slidenum">
              <a:rPr lang="en-GB" sz="1600" b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pPr algn="r"/>
              <a:t>20</a:t>
            </a:fld>
            <a:endParaRPr lang="hr-HR" sz="16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93712" y="260648"/>
            <a:ext cx="8650288" cy="9361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88000"/>
              </a:lnSpc>
              <a:spcBef>
                <a:spcPct val="0"/>
              </a:spcBef>
              <a:defRPr/>
            </a:pPr>
            <a:r>
              <a:rPr lang="hr-HR" sz="28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POLYMEASURES</a:t>
            </a:r>
            <a:r>
              <a:rPr lang="en-GB" sz="24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GB" sz="24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hr-HR" sz="2700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Physiologi</a:t>
            </a:r>
            <a:r>
              <a:rPr lang="en-GB" sz="2700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cal Measures</a:t>
            </a:r>
            <a:r>
              <a:rPr lang="hr-HR" sz="2700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– NEUROSCIENCE... </a:t>
            </a:r>
            <a:r>
              <a:rPr lang="hr-HR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NISRIT </a:t>
            </a:r>
            <a:r>
              <a:rPr lang="en-GB" sz="32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GB" sz="32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D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23528" y="4509120"/>
            <a:ext cx="8424936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</a:ln>
          <a:effectLst/>
        </p:spPr>
        <p:txBody>
          <a:bodyPr vert="horz">
            <a:noAutofit/>
          </a:bodyPr>
          <a:lstStyle/>
          <a:p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NIRSIT</a:t>
            </a: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:</a:t>
            </a:r>
          </a:p>
          <a:p>
            <a:pPr lvl="1"/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 functional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near-infrared</a:t>
            </a: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spectroscopy </a:t>
            </a:r>
            <a:r>
              <a:rPr lang="en-GB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neuroimaging</a:t>
            </a: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device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set to change the landscape of neuroscience research.</a:t>
            </a:r>
            <a:endParaRPr lang="en-GB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4" name="Picture 2" descr="Researchers develop functional near-infrared spectroscopy neuroimaging dev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424936" cy="282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3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539552" y="6237312"/>
            <a:ext cx="2895600" cy="58911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Luiz</a:t>
            </a:r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Moutinho</a:t>
            </a:r>
            <a:endParaRPr lang="en-GB" sz="9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Abadi MT Condensed Extra Bold" charset="0"/>
              <a:cs typeface="Aharoni" panose="02010803020104030203" pitchFamily="2" charset="-79"/>
            </a:endParaRP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of </a:t>
            </a:r>
            <a:r>
              <a:rPr lang="en-GB" sz="9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BioMarketing</a:t>
            </a:r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and Futures Research</a:t>
            </a: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DCU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, DCU Business School, Dublin, Ireland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hr-HR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June 2016</a:t>
            </a:r>
            <a:endParaRPr lang="hr-HR" sz="9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8237"/>
            <a:ext cx="6397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8604448" y="6525344"/>
            <a:ext cx="539552" cy="32846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r"/>
            <a:fld id="{9FF57892-48C1-4B21-9918-33E9CB056B50}" type="slidenum">
              <a:rPr lang="en-GB" sz="1600" b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pPr algn="r"/>
              <a:t>21</a:t>
            </a:fld>
            <a:endParaRPr lang="hr-HR" sz="16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93712" y="260648"/>
            <a:ext cx="8650288" cy="9361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88000"/>
              </a:lnSpc>
              <a:spcBef>
                <a:spcPct val="0"/>
              </a:spcBef>
              <a:defRPr/>
            </a:pPr>
            <a:r>
              <a:rPr lang="hr-HR" sz="28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POLYMEASURES</a:t>
            </a:r>
            <a:r>
              <a:rPr lang="en-GB" sz="24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GB" sz="24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hr-HR" sz="2700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Physiologi</a:t>
            </a:r>
            <a:r>
              <a:rPr lang="en-GB" sz="2700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cal Measures</a:t>
            </a:r>
            <a:r>
              <a:rPr lang="hr-HR" sz="2700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– NEUROSCIENCE... </a:t>
            </a:r>
            <a:r>
              <a:rPr lang="hr-HR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NISRIT (Cont.) </a:t>
            </a:r>
            <a:r>
              <a:rPr lang="en-GB" sz="32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GB" sz="32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D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1560" y="1124744"/>
            <a:ext cx="8208912" cy="5112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</a:ln>
          <a:effectLst/>
        </p:spPr>
        <p:txBody>
          <a:bodyPr vert="horz">
            <a:no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NIRSIT</a:t>
            </a:r>
            <a:r>
              <a:rPr lang="hr-HR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...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is a device based on the near-infrared spectroscopy principle, which </a:t>
            </a:r>
            <a:endParaRPr lang="hr-HR" sz="2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457200" indent="-457200">
              <a:spcBef>
                <a:spcPts val="600"/>
              </a:spcBef>
              <a:buAutoNum type="alphaLcParenBoth"/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utilizes light to detect hemodynamic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changes in the cerebral blood flow and</a:t>
            </a:r>
            <a:endParaRPr lang="hr-HR" sz="2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457200" indent="-457200">
              <a:spcBef>
                <a:spcPts val="600"/>
              </a:spcBef>
              <a:buAutoNum type="alphaLcParenBoth"/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visualizes brain activation regions in the prefrontal area of the brain in real time. </a:t>
            </a:r>
            <a:endParaRPr lang="hr-HR" sz="2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Unlike other existing NIRS devices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developed by other institutions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(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 spatial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resolution of 3cm x 3cm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)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NIRSIT has 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improved its spatial resolution to a 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max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imum of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0.4cm x 0.4cm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which is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comparable to that of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functional MRI 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(which is 0.3cm x 0.3cm). </a:t>
            </a:r>
            <a:endParaRPr lang="hr-HR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Furthermore, NIRSIT is probably the one and only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portable and wireless NIRS device designed to be used for brain research and clinical research purposes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 software application developed by the KAIST team allows the raw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data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extracted from the hemodynamic changes in the brain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to be shown in real time on a tablet wirelessly connected to NIRSIT.</a:t>
            </a:r>
            <a:endParaRPr lang="en-GB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9" name="Picture 2" descr="Researchers develop functional near-infrared spectroscopy neuroimaging device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00" y="2564904"/>
            <a:ext cx="4320000" cy="2304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3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539552" y="6237312"/>
            <a:ext cx="2895600" cy="58911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Luiz</a:t>
            </a:r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Moutinho</a:t>
            </a:r>
            <a:endParaRPr lang="en-GB" sz="9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Abadi MT Condensed Extra Bold" charset="0"/>
              <a:cs typeface="Aharoni" panose="02010803020104030203" pitchFamily="2" charset="-79"/>
            </a:endParaRP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of </a:t>
            </a:r>
            <a:r>
              <a:rPr lang="en-GB" sz="9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BioMarketing</a:t>
            </a:r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and Futures Research</a:t>
            </a: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DCU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, DCU Business School, Dublin, Ireland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hr-HR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June 2016</a:t>
            </a:r>
            <a:endParaRPr lang="hr-HR" sz="9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8237"/>
            <a:ext cx="6397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8604448" y="6525344"/>
            <a:ext cx="539552" cy="32846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r"/>
            <a:fld id="{9FF57892-48C1-4B21-9918-33E9CB056B50}" type="slidenum">
              <a:rPr lang="en-GB" sz="1600" b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pPr algn="r"/>
              <a:t>22</a:t>
            </a:fld>
            <a:endParaRPr lang="hr-HR" sz="16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93712" y="260648"/>
            <a:ext cx="8650288" cy="9361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88000"/>
              </a:lnSpc>
              <a:spcBef>
                <a:spcPct val="0"/>
              </a:spcBef>
              <a:defRPr/>
            </a:pPr>
            <a:r>
              <a:rPr lang="hr-HR" sz="28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POLYMEASURES</a:t>
            </a:r>
            <a:r>
              <a:rPr lang="en-GB" sz="24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GB" sz="24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hr-HR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NEW</a:t>
            </a:r>
            <a:r>
              <a:rPr lang="hr-HR" sz="2700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MEASUREMENTS</a:t>
            </a:r>
            <a: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D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1560" y="1196752"/>
            <a:ext cx="8532440" cy="5040560"/>
            <a:chOff x="611560" y="1196752"/>
            <a:chExt cx="8532440" cy="5040560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611560" y="1196752"/>
              <a:ext cx="8280920" cy="50405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">
              <a:noFill/>
            </a:ln>
            <a:effectLst/>
          </p:spPr>
          <p:txBody>
            <a:bodyPr vert="horz">
              <a:noAutofit/>
            </a:bodyPr>
            <a:lstStyle/>
            <a:p>
              <a:r>
                <a:rPr lang="en-GB" sz="2300" b="1" dirty="0" smtClean="0">
                  <a:solidFill>
                    <a:srgbClr val="DE0000"/>
                  </a:solidFill>
                  <a:latin typeface="Calibri" pitchFamily="34" charset="0"/>
                </a:rPr>
                <a:t>Psychophysics</a:t>
              </a:r>
              <a:r>
                <a:rPr lang="hr-HR" sz="2300" b="1" dirty="0" smtClean="0">
                  <a:solidFill>
                    <a:srgbClr val="DE0000"/>
                  </a:solidFill>
                  <a:latin typeface="Calibri" pitchFamily="34" charset="0"/>
                </a:rPr>
                <a:t>:</a:t>
              </a:r>
              <a:r>
                <a:rPr lang="en-GB" sz="2300" b="1" dirty="0" smtClean="0">
                  <a:solidFill>
                    <a:srgbClr val="DE0000"/>
                  </a:solidFill>
                  <a:latin typeface="Calibri" pitchFamily="34" charset="0"/>
                </a:rPr>
                <a:t> </a:t>
              </a:r>
              <a:r>
                <a:rPr lang="en-US" sz="23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the branch of psychology that deals wit</a:t>
              </a:r>
              <a:r>
                <a:rPr lang="hr-HR" sz="23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h</a:t>
              </a:r>
              <a:r>
                <a:rPr lang="en-US" sz="23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 </a:t>
              </a:r>
              <a:r>
                <a:rPr lang="en-US" sz="23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the relationships bet</a:t>
              </a:r>
              <a:r>
                <a:rPr lang="hr-HR" sz="23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w</a:t>
              </a:r>
              <a:r>
                <a:rPr lang="en-US" sz="2300" b="1" dirty="0" err="1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een</a:t>
              </a:r>
              <a:r>
                <a:rPr lang="hr-HR" sz="23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/>
              </a:r>
              <a:br>
                <a:rPr lang="hr-HR" sz="23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</a:br>
              <a:r>
                <a:rPr lang="en-US" sz="23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physical stimuli and resulting sensations and mental states</a:t>
              </a:r>
              <a:r>
                <a:rPr lang="en-US" sz="23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.</a:t>
              </a:r>
              <a:endParaRPr lang="hr-HR" sz="2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hr-HR" sz="2300" b="1" dirty="0" smtClean="0">
                  <a:solidFill>
                    <a:srgbClr val="DE0000"/>
                  </a:solidFill>
                  <a:latin typeface="Calibri" pitchFamily="34" charset="0"/>
                </a:rPr>
                <a:t/>
              </a:r>
              <a:br>
                <a:rPr lang="hr-HR" sz="2300" b="1" dirty="0" smtClean="0">
                  <a:solidFill>
                    <a:srgbClr val="DE0000"/>
                  </a:solidFill>
                  <a:latin typeface="Calibri" pitchFamily="34" charset="0"/>
                </a:rPr>
              </a:br>
              <a:r>
                <a:rPr lang="hr-HR" sz="2300" b="1" dirty="0" smtClean="0">
                  <a:solidFill>
                    <a:srgbClr val="DE0000"/>
                  </a:solidFill>
                  <a:latin typeface="Calibri" pitchFamily="34" charset="0"/>
                </a:rPr>
                <a:t>New measurements:</a:t>
              </a:r>
            </a:p>
            <a:p>
              <a:pPr marL="673200" lvl="1" indent="-216000">
                <a:spcBef>
                  <a:spcPts val="600"/>
                </a:spcBef>
                <a:buClr>
                  <a:srgbClr val="C00000"/>
                </a:buClr>
                <a:buFont typeface="Wingdings 3" pitchFamily="18" charset="2"/>
                <a:buChar char=""/>
              </a:pPr>
              <a:r>
                <a:rPr lang="en-GB" sz="23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The analysis of perceptual </a:t>
              </a:r>
              <a:r>
                <a:rPr lang="hr-HR" sz="23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/>
              </a:r>
              <a:br>
                <a:rPr lang="hr-HR" sz="23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</a:br>
              <a:r>
                <a:rPr lang="en-GB" sz="23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processes by studying the </a:t>
              </a:r>
              <a:r>
                <a:rPr lang="hr-HR" sz="23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/>
              </a:r>
              <a:br>
                <a:rPr lang="hr-HR" sz="23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</a:br>
              <a:r>
                <a:rPr lang="en-GB" sz="23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effect, on a subject’s </a:t>
              </a:r>
              <a:r>
                <a:rPr lang="hr-HR" sz="23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/>
              </a:r>
              <a:br>
                <a:rPr lang="hr-HR" sz="23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</a:br>
              <a:r>
                <a:rPr lang="en-GB" sz="23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experience or behaviour, of </a:t>
              </a:r>
              <a:r>
                <a:rPr lang="hr-HR" sz="23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/>
              </a:r>
              <a:br>
                <a:rPr lang="hr-HR" sz="23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</a:br>
              <a:r>
                <a:rPr lang="en-GB" sz="23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systematically varying the </a:t>
              </a:r>
              <a:r>
                <a:rPr lang="hr-HR" sz="23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/>
              </a:r>
              <a:br>
                <a:rPr lang="hr-HR" sz="23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</a:br>
              <a:r>
                <a:rPr lang="en-GB" sz="23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properties of the stimulus.</a:t>
              </a:r>
              <a:endParaRPr lang="hr-HR" sz="2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  <a:p>
              <a:pPr marL="673200" lvl="1" indent="-216000">
                <a:spcBef>
                  <a:spcPts val="600"/>
                </a:spcBef>
                <a:buClr>
                  <a:srgbClr val="C00000"/>
                </a:buClr>
                <a:buFont typeface="Wingdings 3" pitchFamily="18" charset="2"/>
                <a:buChar char=""/>
              </a:pPr>
              <a:r>
                <a:rPr lang="en-GB" sz="23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Reaction time to reveal attention, implicit preferences and decision factors.</a:t>
              </a:r>
              <a:endParaRPr lang="hr-HR" sz="2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  <a:p>
              <a:pPr marL="673200" lvl="1" indent="-216000">
                <a:spcBef>
                  <a:spcPts val="600"/>
                </a:spcBef>
                <a:buClr>
                  <a:srgbClr val="C00000"/>
                </a:buClr>
                <a:buFont typeface="Wingdings 3" pitchFamily="18" charset="2"/>
                <a:buChar char=""/>
              </a:pPr>
              <a:endParaRPr lang="en-GB" sz="2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  <a:p>
              <a:pPr>
                <a:spcBef>
                  <a:spcPts val="600"/>
                </a:spcBef>
              </a:pPr>
              <a:endParaRPr lang="en-GB" sz="23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pic>
          <p:nvPicPr>
            <p:cNvPr id="11" name="Picture 2" descr="http://us.123rf.com/400wm/400/400/radiantskies/radiantskies1212/radiantskies121200406/16632340-abstract-word-cloud-for-psychophysics-with-related-tags-and-terms.jpg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24000" y="2708920"/>
              <a:ext cx="4320000" cy="2304000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2273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539552" y="6237312"/>
            <a:ext cx="2895600" cy="58911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Luiz</a:t>
            </a:r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Moutinho</a:t>
            </a:r>
            <a:endParaRPr lang="en-GB" sz="9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Abadi MT Condensed Extra Bold" charset="0"/>
              <a:cs typeface="Aharoni" panose="02010803020104030203" pitchFamily="2" charset="-79"/>
            </a:endParaRP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of </a:t>
            </a:r>
            <a:r>
              <a:rPr lang="en-GB" sz="9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BioMarketing</a:t>
            </a:r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and Futures Research</a:t>
            </a: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DCU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, DCU Business School, Dublin, Ireland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hr-HR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June 2016</a:t>
            </a:r>
            <a:endParaRPr lang="hr-HR" sz="9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8237"/>
            <a:ext cx="6397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8604448" y="6525344"/>
            <a:ext cx="539552" cy="32846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r"/>
            <a:fld id="{9FF57892-48C1-4B21-9918-33E9CB056B50}" type="slidenum">
              <a:rPr lang="en-GB" sz="1600" b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pPr algn="r"/>
              <a:t>23</a:t>
            </a:fld>
            <a:endParaRPr lang="hr-HR" sz="16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93712" y="260648"/>
            <a:ext cx="8650288" cy="9361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88000"/>
              </a:lnSpc>
              <a:spcBef>
                <a:spcPct val="0"/>
              </a:spcBef>
              <a:defRPr/>
            </a:pPr>
            <a:r>
              <a:rPr lang="hr-HR" sz="28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POLYMEASURES</a:t>
            </a:r>
            <a:r>
              <a:rPr lang="en-GB" sz="24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GB" sz="24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hr-HR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NEW</a:t>
            </a:r>
            <a:r>
              <a:rPr lang="hr-HR" sz="2700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MEASUREMENTS – COMPLEMENTARITY (Psysio-data)</a:t>
            </a:r>
            <a: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D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1560" y="1196752"/>
            <a:ext cx="8208912" cy="49685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noFill/>
          </a:ln>
          <a:effectLst/>
        </p:spPr>
        <p:txBody>
          <a:bodyPr vert="horz">
            <a:noAutofit/>
          </a:bodyPr>
          <a:lstStyle/>
          <a:p>
            <a:pPr>
              <a:spcBef>
                <a:spcPts val="1200"/>
              </a:spcBef>
            </a:pPr>
            <a:r>
              <a:rPr lang="en-GB" sz="22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Physio</a:t>
            </a:r>
            <a:r>
              <a:rPr lang="hr-HR" sz="2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-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data is unlikely to capture the full experience of emotion. </a:t>
            </a:r>
            <a:endParaRPr lang="hr-HR" sz="22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GB" sz="22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Physio</a:t>
            </a:r>
            <a:r>
              <a:rPr lang="hr-HR" sz="2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-</a:t>
            </a: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data is continuous and can be measured without the </a:t>
            </a:r>
            <a:r>
              <a:rPr lang="hr-HR" sz="2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conscious introspection required for self-reporting. </a:t>
            </a:r>
            <a:r>
              <a:rPr lang="hr-HR" sz="2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The big problem with conscious </a:t>
            </a:r>
            <a:r>
              <a:rPr lang="hr-HR" sz="2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introspection about emotion is </a:t>
            </a:r>
            <a:r>
              <a:rPr lang="hr-HR" sz="2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that is divorced from the way in </a:t>
            </a:r>
            <a:r>
              <a:rPr lang="hr-HR" sz="2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which we tend to experience </a:t>
            </a:r>
            <a:r>
              <a:rPr lang="hr-HR" sz="2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emotion in real life. </a:t>
            </a:r>
            <a:endParaRPr lang="hr-HR" sz="22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GB" sz="2200" b="1" dirty="0" err="1" smtClean="0">
                <a:solidFill>
                  <a:srgbClr val="DE0000"/>
                </a:solidFill>
                <a:latin typeface="Calibri" pitchFamily="34" charset="0"/>
              </a:rPr>
              <a:t>Physio</a:t>
            </a:r>
            <a:r>
              <a:rPr lang="hr-HR" sz="2200" b="1" dirty="0" smtClean="0">
                <a:solidFill>
                  <a:srgbClr val="DE0000"/>
                </a:solidFill>
                <a:latin typeface="Calibri" pitchFamily="34" charset="0"/>
              </a:rPr>
              <a:t>-</a:t>
            </a:r>
            <a:r>
              <a:rPr lang="en-GB" sz="2200" b="1" dirty="0" smtClean="0">
                <a:solidFill>
                  <a:srgbClr val="DE0000"/>
                </a:solidFill>
                <a:latin typeface="Calibri" pitchFamily="34" charset="0"/>
              </a:rPr>
              <a:t>data is objective, can be </a:t>
            </a:r>
            <a:r>
              <a:rPr lang="hr-HR" sz="2200" b="1" dirty="0" smtClean="0">
                <a:solidFill>
                  <a:srgbClr val="DE0000"/>
                </a:solidFill>
                <a:latin typeface="Calibri" pitchFamily="34" charset="0"/>
              </a:rPr>
              <a:t/>
            </a:r>
            <a:br>
              <a:rPr lang="hr-HR" sz="2200" b="1" dirty="0" smtClean="0">
                <a:solidFill>
                  <a:srgbClr val="DE0000"/>
                </a:solidFill>
                <a:latin typeface="Calibri" pitchFamily="34" charset="0"/>
              </a:rPr>
            </a:br>
            <a:r>
              <a:rPr lang="en-GB" sz="2200" b="1" dirty="0" smtClean="0">
                <a:solidFill>
                  <a:srgbClr val="DE0000"/>
                </a:solidFill>
                <a:latin typeface="Calibri" pitchFamily="34" charset="0"/>
              </a:rPr>
              <a:t>reliably measured. </a:t>
            </a:r>
            <a:endParaRPr lang="hr-HR" sz="10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GB" sz="22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Physio</a:t>
            </a: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markers</a:t>
            </a:r>
            <a:r>
              <a:rPr lang="hr-HR" sz="2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: </a:t>
            </a:r>
            <a:r>
              <a:rPr lang="hr-HR" sz="2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22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oxytocin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GB" sz="22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tuf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-alpha, heart rate variability,</a:t>
            </a:r>
            <a:r>
              <a:rPr lang="hr-HR" sz="2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galvanic skin response, dopamine,….</a:t>
            </a:r>
          </a:p>
        </p:txBody>
      </p:sp>
      <p:pic>
        <p:nvPicPr>
          <p:cNvPr id="9" name="Picture 2" descr="https://encrypted-tbn1.gstatic.com/images?q=tbn:ANd9GcTVr7GbQ4Otlh6WiQUrUvHo8nuhkzelmtrAI_NvtPLRzUSAnztR3g">
            <a:hlinkClick r:id="rId4"/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4000" y="2565160"/>
            <a:ext cx="4320000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73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0652" y="692696"/>
            <a:ext cx="9154652" cy="5308262"/>
            <a:chOff x="-10652" y="692696"/>
            <a:chExt cx="9154652" cy="5308262"/>
          </a:xfrm>
        </p:grpSpPr>
        <p:pic>
          <p:nvPicPr>
            <p:cNvPr id="2058" name="Picture 10" descr="Image result for &quot;THERE's more&quot; images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l="-46194" t="-18898" r="-58793"/>
            <a:stretch>
              <a:fillRect/>
            </a:stretch>
          </p:blipFill>
          <p:spPr bwMode="auto">
            <a:xfrm>
              <a:off x="-10652" y="692696"/>
              <a:ext cx="9151707" cy="530826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5" name="Rectangle 14"/>
            <p:cNvSpPr/>
            <p:nvPr/>
          </p:nvSpPr>
          <p:spPr>
            <a:xfrm>
              <a:off x="179512" y="764704"/>
              <a:ext cx="8964488" cy="9048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GB" sz="6600" dirty="0" smtClean="0">
                  <a:solidFill>
                    <a:srgbClr val="DE0000"/>
                  </a:solidFill>
                  <a:latin typeface="Mistral" pitchFamily="66" charset="0"/>
                </a:rPr>
                <a:t>…</a:t>
              </a:r>
              <a:r>
                <a:rPr lang="hr-HR" sz="6600" dirty="0" smtClean="0">
                  <a:solidFill>
                    <a:srgbClr val="DE0000"/>
                  </a:solidFill>
                  <a:latin typeface="Mistral" pitchFamily="66" charset="0"/>
                </a:rPr>
                <a:t> </a:t>
              </a:r>
              <a:r>
                <a:rPr lang="en-GB" sz="6600" dirty="0" smtClean="0">
                  <a:solidFill>
                    <a:srgbClr val="DE0000"/>
                  </a:solidFill>
                  <a:latin typeface="Mistral" pitchFamily="66" charset="0"/>
                </a:rPr>
                <a:t>but  wait…</a:t>
              </a:r>
              <a:r>
                <a:rPr lang="hr-HR" sz="6600" dirty="0" smtClean="0">
                  <a:solidFill>
                    <a:srgbClr val="DE0000"/>
                  </a:solidFill>
                  <a:latin typeface="Mistral" pitchFamily="66" charset="0"/>
                </a:rPr>
                <a:t> </a:t>
              </a:r>
              <a:r>
                <a:rPr lang="en-GB" sz="6600" dirty="0" smtClean="0">
                  <a:solidFill>
                    <a:srgbClr val="DE0000"/>
                  </a:solidFill>
                  <a:latin typeface="Mistral" pitchFamily="66" charset="0"/>
                </a:rPr>
                <a:t>there is more…</a:t>
              </a:r>
              <a:r>
                <a:rPr lang="hr-HR" sz="6600" dirty="0" smtClean="0">
                  <a:solidFill>
                    <a:srgbClr val="DE0000"/>
                  </a:solidFill>
                  <a:latin typeface="Mistral" pitchFamily="66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30872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9512" y="1499300"/>
            <a:ext cx="89644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4800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badi MT Condensed Light" charset="0"/>
                <a:cs typeface="Abadi MT Condensed Light" charset="0"/>
              </a:rPr>
              <a:t>FUTURES RESEARCH</a:t>
            </a:r>
            <a:r>
              <a:rPr lang="hr-HR" sz="4800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badi MT Condensed Light" charset="0"/>
                <a:cs typeface="Abadi MT Condensed Light" charset="0"/>
              </a:rPr>
              <a:t/>
            </a:r>
            <a:br>
              <a:rPr lang="hr-HR" sz="4800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badi MT Condensed Light" charset="0"/>
                <a:cs typeface="Abadi MT Condensed Light" charset="0"/>
              </a:rPr>
            </a:br>
            <a:r>
              <a:rPr lang="en-GB" sz="4800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badi MT Condensed Light" charset="0"/>
                <a:cs typeface="Abadi MT Condensed Light" charset="0"/>
              </a:rPr>
              <a:t>METHODOLOGIES </a:t>
            </a:r>
            <a:r>
              <a:rPr lang="hr-HR" sz="4800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badi MT Condensed Light" charset="0"/>
                <a:cs typeface="Abadi MT Condensed Light" charset="0"/>
              </a:rPr>
              <a:t>+</a:t>
            </a:r>
            <a:r>
              <a:rPr lang="en-GB" sz="4800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badi MT Condensed Light" charset="0"/>
                <a:cs typeface="Abadi MT Condensed Light" charset="0"/>
              </a:rPr>
              <a:t> METHODS</a:t>
            </a:r>
            <a:endParaRPr lang="hr-HR" sz="4800" b="1" dirty="0" smtClean="0">
              <a:solidFill>
                <a:srgbClr val="D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9" name="Picture 2" descr="https://encrypted-tbn2.gstatic.com/images?q=tbn:ANd9GcSAVjm3OmvTlJ9SIqa1PUrrfIsLNgesQtTSSZkxUcVQ2PN2KMVWhQ">
            <a:hlinkClick r:id="rId3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91440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30872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 bwMode="auto">
          <a:xfrm>
            <a:off x="251520" y="601216"/>
            <a:ext cx="8686800" cy="8115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hr-HR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Experts-Based</a:t>
            </a:r>
            <a:r>
              <a:rPr lang="en-GB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GB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en-US" dirty="0">
              <a:solidFill>
                <a:srgbClr val="D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23528" y="116632"/>
            <a:ext cx="8856984" cy="64807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70000"/>
              <a:buFont typeface="Wingdings 2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Futures Research </a:t>
            </a:r>
            <a: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-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 methodologies + methods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/>
            </a:r>
            <a:b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</a:b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83568" y="1556792"/>
            <a:ext cx="8496944" cy="4680520"/>
            <a:chOff x="683568" y="1556792"/>
            <a:chExt cx="8496944" cy="4680520"/>
          </a:xfrm>
        </p:grpSpPr>
        <p:pic>
          <p:nvPicPr>
            <p:cNvPr id="29" name="Picture 2" descr="https://encrypted-tbn2.gstatic.com/images?q=tbn:ANd9GcSAVjm3OmvTlJ9SIqa1PUrrfIsLNgesQtTSSZkxUcVQ2PN2KMVWhQ">
              <a:hlinkClick r:id="rId3"/>
            </p:cNvPr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20512" y="1700808"/>
              <a:ext cx="2160000" cy="23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  <a:reflection blurRad="6350" stA="50000" endA="300" endPos="90000" dir="5400000" sy="-100000" algn="bl" rotWithShape="0"/>
            </a:effectLst>
          </p:spPr>
        </p:pic>
        <p:grpSp>
          <p:nvGrpSpPr>
            <p:cNvPr id="2" name="Group 29"/>
            <p:cNvGrpSpPr/>
            <p:nvPr/>
          </p:nvGrpSpPr>
          <p:grpSpPr>
            <a:xfrm>
              <a:off x="683568" y="1556792"/>
              <a:ext cx="7848872" cy="4680520"/>
              <a:chOff x="683568" y="1556792"/>
              <a:chExt cx="7848872" cy="4680520"/>
            </a:xfrm>
          </p:grpSpPr>
          <p:sp>
            <p:nvSpPr>
              <p:cNvPr id="4" name="Oval 3"/>
              <p:cNvSpPr/>
              <p:nvPr/>
            </p:nvSpPr>
            <p:spPr bwMode="auto">
              <a:xfrm>
                <a:off x="683568" y="1556792"/>
                <a:ext cx="7848872" cy="4680520"/>
              </a:xfrm>
              <a:prstGeom prst="ellipse">
                <a:avLst/>
              </a:prstGeom>
              <a:solidFill>
                <a:srgbClr val="4A7DB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32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DE0000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libri" pitchFamily="34" charset="0"/>
                  </a:rPr>
                  <a:t>EXPERTS-BASED</a:t>
                </a:r>
              </a:p>
            </p:txBody>
          </p:sp>
          <p:sp>
            <p:nvSpPr>
              <p:cNvPr id="50182" name="TextBox 4"/>
              <p:cNvSpPr txBox="1">
                <a:spLocks noChangeArrowheads="1"/>
              </p:cNvSpPr>
              <p:nvPr/>
            </p:nvSpPr>
            <p:spPr bwMode="auto">
              <a:xfrm>
                <a:off x="3275856" y="1700808"/>
                <a:ext cx="26642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108000" indent="-108000">
                  <a:buClr>
                    <a:srgbClr val="C00000"/>
                  </a:buClr>
                  <a:buFont typeface="Arial" pitchFamily="34" charset="0"/>
                  <a:buChar char="•"/>
                </a:pPr>
                <a:r>
                  <a:rPr lang="en-GB" b="1" dirty="0">
                    <a:solidFill>
                      <a:schemeClr val="bg1"/>
                    </a:solidFill>
                    <a:latin typeface="Calibri" pitchFamily="34" charset="0"/>
                  </a:rPr>
                  <a:t>Consensus Analysis</a:t>
                </a:r>
              </a:p>
            </p:txBody>
          </p:sp>
          <p:sp>
            <p:nvSpPr>
              <p:cNvPr id="50183" name="TextBox 5"/>
              <p:cNvSpPr txBox="1">
                <a:spLocks noChangeArrowheads="1"/>
              </p:cNvSpPr>
              <p:nvPr/>
            </p:nvSpPr>
            <p:spPr bwMode="auto">
              <a:xfrm>
                <a:off x="4283968" y="2060848"/>
                <a:ext cx="302433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108000" indent="-108000" algn="r">
                  <a:buClr>
                    <a:srgbClr val="C00000"/>
                  </a:buClr>
                  <a:buFont typeface="Arial" pitchFamily="34" charset="0"/>
                  <a:buChar char="•"/>
                </a:pPr>
                <a:r>
                  <a:rPr lang="en-GB" b="1" dirty="0">
                    <a:solidFill>
                      <a:schemeClr val="bg1"/>
                    </a:solidFill>
                    <a:latin typeface="Calibri" pitchFamily="34" charset="0"/>
                  </a:rPr>
                  <a:t>Causal Layered Analysis (CLA)</a:t>
                </a:r>
              </a:p>
            </p:txBody>
          </p:sp>
          <p:sp>
            <p:nvSpPr>
              <p:cNvPr id="50184" name="TextBox 6"/>
              <p:cNvSpPr txBox="1">
                <a:spLocks noChangeArrowheads="1"/>
              </p:cNvSpPr>
              <p:nvPr/>
            </p:nvSpPr>
            <p:spPr bwMode="auto">
              <a:xfrm>
                <a:off x="5796136" y="2699628"/>
                <a:ext cx="237626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buClr>
                    <a:srgbClr val="C00000"/>
                  </a:buClr>
                  <a:buFont typeface="Arial" pitchFamily="34" charset="0"/>
                  <a:buChar char="•"/>
                </a:pPr>
                <a:r>
                  <a:rPr lang="en-GB" b="1" dirty="0">
                    <a:solidFill>
                      <a:schemeClr val="bg1"/>
                    </a:solidFill>
                    <a:latin typeface="Calibri" pitchFamily="34" charset="0"/>
                  </a:rPr>
                  <a:t>Cross Impact Analysis</a:t>
                </a:r>
              </a:p>
            </p:txBody>
          </p:sp>
          <p:sp>
            <p:nvSpPr>
              <p:cNvPr id="50185" name="TextBox 7"/>
              <p:cNvSpPr txBox="1">
                <a:spLocks noChangeArrowheads="1"/>
              </p:cNvSpPr>
              <p:nvPr/>
            </p:nvSpPr>
            <p:spPr bwMode="auto">
              <a:xfrm>
                <a:off x="7013616" y="3140968"/>
                <a:ext cx="137480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buClr>
                    <a:srgbClr val="C00000"/>
                  </a:buClr>
                  <a:buFont typeface="Arial" pitchFamily="34" charset="0"/>
                  <a:buChar char="•"/>
                </a:pPr>
                <a:r>
                  <a:rPr lang="en-GB" b="1" dirty="0">
                    <a:solidFill>
                      <a:schemeClr val="bg1"/>
                    </a:solidFill>
                    <a:latin typeface="Calibri" pitchFamily="34" charset="0"/>
                  </a:rPr>
                  <a:t>Think </a:t>
                </a:r>
                <a:r>
                  <a:rPr lang="en-GB" b="1" dirty="0" smtClean="0">
                    <a:solidFill>
                      <a:schemeClr val="bg1"/>
                    </a:solidFill>
                    <a:latin typeface="Calibri" pitchFamily="34" charset="0"/>
                  </a:rPr>
                  <a:t>Tanks</a:t>
                </a:r>
                <a:endParaRPr lang="en-GB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50186" name="TextBox 8"/>
              <p:cNvSpPr txBox="1">
                <a:spLocks noChangeArrowheads="1"/>
              </p:cNvSpPr>
              <p:nvPr/>
            </p:nvSpPr>
            <p:spPr bwMode="auto">
              <a:xfrm>
                <a:off x="5508104" y="4355812"/>
                <a:ext cx="288032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>
                  <a:buClr>
                    <a:srgbClr val="C00000"/>
                  </a:buClr>
                  <a:buFont typeface="Arial" pitchFamily="34" charset="0"/>
                  <a:buChar char="•"/>
                </a:pPr>
                <a:r>
                  <a:rPr lang="en-GB" b="1" dirty="0">
                    <a:solidFill>
                      <a:schemeClr val="bg1"/>
                    </a:solidFill>
                    <a:latin typeface="Calibri" pitchFamily="34" charset="0"/>
                  </a:rPr>
                  <a:t>Online Group Discussions</a:t>
                </a:r>
              </a:p>
            </p:txBody>
          </p:sp>
          <p:sp>
            <p:nvSpPr>
              <p:cNvPr id="50187" name="TextBox 9"/>
              <p:cNvSpPr txBox="1">
                <a:spLocks noChangeArrowheads="1"/>
              </p:cNvSpPr>
              <p:nvPr/>
            </p:nvSpPr>
            <p:spPr bwMode="auto">
              <a:xfrm>
                <a:off x="5148064" y="4859868"/>
                <a:ext cx="288032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>
                  <a:buClr>
                    <a:srgbClr val="C00000"/>
                  </a:buClr>
                  <a:buFont typeface="Arial" pitchFamily="34" charset="0"/>
                  <a:buChar char="•"/>
                </a:pPr>
                <a:r>
                  <a:rPr lang="en-GB" b="1" dirty="0">
                    <a:solidFill>
                      <a:schemeClr val="bg1"/>
                    </a:solidFill>
                    <a:latin typeface="Calibri" pitchFamily="34" charset="0"/>
                  </a:rPr>
                  <a:t>Morphological Analysis</a:t>
                </a:r>
              </a:p>
            </p:txBody>
          </p:sp>
          <p:sp>
            <p:nvSpPr>
              <p:cNvPr id="50188" name="TextBox 10"/>
              <p:cNvSpPr txBox="1">
                <a:spLocks noChangeArrowheads="1"/>
              </p:cNvSpPr>
              <p:nvPr/>
            </p:nvSpPr>
            <p:spPr bwMode="auto">
              <a:xfrm>
                <a:off x="5292080" y="5301208"/>
                <a:ext cx="201622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>
                  <a:buClr>
                    <a:srgbClr val="C00000"/>
                  </a:buClr>
                  <a:buFont typeface="Arial" pitchFamily="34" charset="0"/>
                  <a:buChar char="•"/>
                </a:pPr>
                <a:r>
                  <a:rPr lang="en-GB" b="1" dirty="0">
                    <a:solidFill>
                      <a:schemeClr val="bg1"/>
                    </a:solidFill>
                    <a:latin typeface="Calibri" pitchFamily="34" charset="0"/>
                  </a:rPr>
                  <a:t>Brain Monitoring</a:t>
                </a:r>
              </a:p>
            </p:txBody>
          </p:sp>
          <p:sp>
            <p:nvSpPr>
              <p:cNvPr id="50189" name="TextBox 11"/>
              <p:cNvSpPr txBox="1">
                <a:spLocks noChangeArrowheads="1"/>
              </p:cNvSpPr>
              <p:nvPr/>
            </p:nvSpPr>
            <p:spPr bwMode="auto">
              <a:xfrm>
                <a:off x="2893100" y="5745187"/>
                <a:ext cx="34791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buClr>
                    <a:srgbClr val="C00000"/>
                  </a:buClr>
                  <a:buFont typeface="Arial" pitchFamily="34" charset="0"/>
                  <a:buChar char="•"/>
                </a:pPr>
                <a:r>
                  <a:rPr lang="en-GB" b="1" dirty="0">
                    <a:solidFill>
                      <a:schemeClr val="bg1"/>
                    </a:solidFill>
                    <a:latin typeface="Calibri" pitchFamily="34" charset="0"/>
                  </a:rPr>
                  <a:t>Analytic Hierarchy Process (AHP)</a:t>
                </a:r>
              </a:p>
            </p:txBody>
          </p:sp>
          <p:sp>
            <p:nvSpPr>
              <p:cNvPr id="50190" name="TextBox 12"/>
              <p:cNvSpPr txBox="1">
                <a:spLocks noChangeArrowheads="1"/>
              </p:cNvSpPr>
              <p:nvPr/>
            </p:nvSpPr>
            <p:spPr bwMode="auto">
              <a:xfrm>
                <a:off x="1800828" y="5291916"/>
                <a:ext cx="269916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Clr>
                    <a:srgbClr val="C00000"/>
                  </a:buClr>
                  <a:buFont typeface="Arial" pitchFamily="34" charset="0"/>
                  <a:buChar char="•"/>
                </a:pPr>
                <a:r>
                  <a:rPr lang="en-GB" b="1" dirty="0">
                    <a:solidFill>
                      <a:schemeClr val="bg1"/>
                    </a:solidFill>
                    <a:latin typeface="Calibri" pitchFamily="34" charset="0"/>
                  </a:rPr>
                  <a:t>Industry/Company X-Ray</a:t>
                </a:r>
              </a:p>
            </p:txBody>
          </p:sp>
          <p:sp>
            <p:nvSpPr>
              <p:cNvPr id="50191" name="TextBox 13"/>
              <p:cNvSpPr txBox="1">
                <a:spLocks noChangeArrowheads="1"/>
              </p:cNvSpPr>
              <p:nvPr/>
            </p:nvSpPr>
            <p:spPr bwMode="auto">
              <a:xfrm>
                <a:off x="1331640" y="4869160"/>
                <a:ext cx="199284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Clr>
                    <a:srgbClr val="C00000"/>
                  </a:buClr>
                  <a:buFont typeface="Arial" pitchFamily="34" charset="0"/>
                  <a:buChar char="•"/>
                </a:pPr>
                <a:r>
                  <a:rPr lang="en-GB" b="1" dirty="0">
                    <a:solidFill>
                      <a:schemeClr val="bg1"/>
                    </a:solidFill>
                    <a:latin typeface="Calibri" pitchFamily="34" charset="0"/>
                  </a:rPr>
                  <a:t>Jury of Opinion</a:t>
                </a:r>
              </a:p>
            </p:txBody>
          </p:sp>
          <p:sp>
            <p:nvSpPr>
              <p:cNvPr id="50192" name="TextBox 14"/>
              <p:cNvSpPr txBox="1">
                <a:spLocks noChangeArrowheads="1"/>
              </p:cNvSpPr>
              <p:nvPr/>
            </p:nvSpPr>
            <p:spPr bwMode="auto">
              <a:xfrm>
                <a:off x="971600" y="4437112"/>
                <a:ext cx="211897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Clr>
                    <a:srgbClr val="C00000"/>
                  </a:buClr>
                  <a:buFont typeface="Arial" pitchFamily="34" charset="0"/>
                  <a:buChar char="•"/>
                </a:pPr>
                <a:r>
                  <a:rPr lang="en-GB" b="1" dirty="0" smtClean="0">
                    <a:solidFill>
                      <a:schemeClr val="bg1"/>
                    </a:solidFill>
                    <a:latin typeface="Calibri" pitchFamily="34" charset="0"/>
                  </a:rPr>
                  <a:t>Back</a:t>
                </a:r>
                <a:r>
                  <a:rPr lang="hr-HR" b="1" dirty="0" smtClean="0">
                    <a:solidFill>
                      <a:schemeClr val="bg1"/>
                    </a:solidFill>
                    <a:latin typeface="Calibri" pitchFamily="34" charset="0"/>
                  </a:rPr>
                  <a:t>-</a:t>
                </a:r>
                <a:r>
                  <a:rPr lang="en-GB" b="1" dirty="0" smtClean="0">
                    <a:solidFill>
                      <a:schemeClr val="bg1"/>
                    </a:solidFill>
                    <a:latin typeface="Calibri" pitchFamily="34" charset="0"/>
                  </a:rPr>
                  <a:t>casting</a:t>
                </a:r>
                <a:endParaRPr lang="en-GB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50193" name="TextBox 15"/>
              <p:cNvSpPr txBox="1">
                <a:spLocks noChangeArrowheads="1"/>
              </p:cNvSpPr>
              <p:nvPr/>
            </p:nvSpPr>
            <p:spPr bwMode="auto">
              <a:xfrm>
                <a:off x="755576" y="3284984"/>
                <a:ext cx="3096344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108000" indent="-108000">
                  <a:buClr>
                    <a:srgbClr val="C00000"/>
                  </a:buClr>
                  <a:buFont typeface="Arial" pitchFamily="34" charset="0"/>
                  <a:buChar char="•"/>
                </a:pPr>
                <a:r>
                  <a:rPr lang="en-GB" b="1" dirty="0">
                    <a:solidFill>
                      <a:schemeClr val="bg1"/>
                    </a:solidFill>
                    <a:latin typeface="Calibri" pitchFamily="34" charset="0"/>
                  </a:rPr>
                  <a:t>Scenario Planning/ </a:t>
                </a:r>
                <a:r>
                  <a:rPr lang="hr-HR" b="1" dirty="0" smtClean="0">
                    <a:solidFill>
                      <a:schemeClr val="bg1"/>
                    </a:solidFill>
                    <a:latin typeface="Calibri" pitchFamily="34" charset="0"/>
                  </a:rPr>
                  <a:t/>
                </a:r>
                <a:br>
                  <a:rPr lang="hr-HR" b="1" dirty="0" smtClean="0">
                    <a:solidFill>
                      <a:schemeClr val="bg1"/>
                    </a:solidFill>
                    <a:latin typeface="Calibri" pitchFamily="34" charset="0"/>
                  </a:rPr>
                </a:br>
                <a:r>
                  <a:rPr lang="en-GB" b="1" dirty="0" smtClean="0">
                    <a:solidFill>
                      <a:schemeClr val="bg1"/>
                    </a:solidFill>
                    <a:latin typeface="Calibri" pitchFamily="34" charset="0"/>
                  </a:rPr>
                  <a:t>Expert Systems</a:t>
                </a:r>
                <a:r>
                  <a:rPr lang="hr-HR" b="1" dirty="0" smtClean="0">
                    <a:solidFill>
                      <a:schemeClr val="bg1"/>
                    </a:solidFill>
                    <a:latin typeface="Calibri" pitchFamily="34" charset="0"/>
                  </a:rPr>
                  <a:t> </a:t>
                </a:r>
                <a:r>
                  <a:rPr lang="en-GB" b="1" dirty="0" smtClean="0">
                    <a:solidFill>
                      <a:schemeClr val="bg1"/>
                    </a:solidFill>
                    <a:latin typeface="Calibri" pitchFamily="34" charset="0"/>
                  </a:rPr>
                  <a:t>/</a:t>
                </a:r>
                <a:r>
                  <a:rPr lang="hr-HR" b="1" dirty="0" smtClean="0">
                    <a:solidFill>
                      <a:schemeClr val="bg1"/>
                    </a:solidFill>
                    <a:latin typeface="Calibri" pitchFamily="34" charset="0"/>
                  </a:rPr>
                  <a:t/>
                </a:r>
                <a:br>
                  <a:rPr lang="hr-HR" b="1" dirty="0" smtClean="0">
                    <a:solidFill>
                      <a:schemeClr val="bg1"/>
                    </a:solidFill>
                    <a:latin typeface="Calibri" pitchFamily="34" charset="0"/>
                  </a:rPr>
                </a:br>
                <a:r>
                  <a:rPr lang="en-GB" b="1" dirty="0" smtClean="0">
                    <a:solidFill>
                      <a:schemeClr val="bg1"/>
                    </a:solidFill>
                    <a:latin typeface="Calibri" pitchFamily="34" charset="0"/>
                  </a:rPr>
                  <a:t>Artificial </a:t>
                </a:r>
                <a:r>
                  <a:rPr lang="en-GB" b="1" dirty="0">
                    <a:solidFill>
                      <a:schemeClr val="bg1"/>
                    </a:solidFill>
                    <a:latin typeface="Calibri" pitchFamily="34" charset="0"/>
                  </a:rPr>
                  <a:t>Intelligence</a:t>
                </a:r>
              </a:p>
            </p:txBody>
          </p:sp>
          <p:sp>
            <p:nvSpPr>
              <p:cNvPr id="50194" name="TextBox 16"/>
              <p:cNvSpPr txBox="1">
                <a:spLocks noChangeArrowheads="1"/>
              </p:cNvSpPr>
              <p:nvPr/>
            </p:nvSpPr>
            <p:spPr bwMode="auto">
              <a:xfrm>
                <a:off x="1979712" y="2132856"/>
                <a:ext cx="172819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buClr>
                    <a:srgbClr val="C00000"/>
                  </a:buClr>
                  <a:buFont typeface="Arial" pitchFamily="34" charset="0"/>
                  <a:buChar char="•"/>
                </a:pPr>
                <a:r>
                  <a:rPr lang="en-GB" b="1" dirty="0">
                    <a:solidFill>
                      <a:schemeClr val="bg1"/>
                    </a:solidFill>
                    <a:latin typeface="Calibri" pitchFamily="34" charset="0"/>
                  </a:rPr>
                  <a:t>Delphi   </a:t>
                </a:r>
                <a:endParaRPr lang="hr-HR" b="1" dirty="0" smtClean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23" name="TextBox 7"/>
              <p:cNvSpPr txBox="1">
                <a:spLocks noChangeArrowheads="1"/>
              </p:cNvSpPr>
              <p:nvPr/>
            </p:nvSpPr>
            <p:spPr bwMode="auto">
              <a:xfrm>
                <a:off x="6228184" y="3573016"/>
                <a:ext cx="230425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108000" indent="-108000" algn="r">
                  <a:buClr>
                    <a:srgbClr val="C00000"/>
                  </a:buClr>
                  <a:buFont typeface="Arial" pitchFamily="34" charset="0"/>
                  <a:buChar char="•"/>
                </a:pPr>
                <a:r>
                  <a:rPr lang="en-GB" b="1" dirty="0" smtClean="0">
                    <a:solidFill>
                      <a:schemeClr val="bg1"/>
                    </a:solidFill>
                    <a:latin typeface="Calibri" pitchFamily="34" charset="0"/>
                  </a:rPr>
                  <a:t>Online </a:t>
                </a:r>
                <a:r>
                  <a:rPr lang="en-GB" b="1" dirty="0">
                    <a:solidFill>
                      <a:schemeClr val="bg1"/>
                    </a:solidFill>
                    <a:latin typeface="Calibri" pitchFamily="34" charset="0"/>
                  </a:rPr>
                  <a:t>Mind Mapping</a:t>
                </a:r>
              </a:p>
            </p:txBody>
          </p:sp>
          <p:sp>
            <p:nvSpPr>
              <p:cNvPr id="24" name="TextBox 16"/>
              <p:cNvSpPr txBox="1">
                <a:spLocks noChangeArrowheads="1"/>
              </p:cNvSpPr>
              <p:nvPr/>
            </p:nvSpPr>
            <p:spPr bwMode="auto">
              <a:xfrm>
                <a:off x="1187624" y="2636912"/>
                <a:ext cx="201622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buClr>
                    <a:srgbClr val="C00000"/>
                  </a:buClr>
                  <a:buFont typeface="Arial" pitchFamily="34" charset="0"/>
                  <a:buChar char="•"/>
                </a:pPr>
                <a:r>
                  <a:rPr lang="en-GB" b="1" dirty="0" smtClean="0">
                    <a:solidFill>
                      <a:schemeClr val="bg1"/>
                    </a:solidFill>
                    <a:latin typeface="Calibri" pitchFamily="34" charset="0"/>
                  </a:rPr>
                  <a:t> Real-Time </a:t>
                </a:r>
                <a:r>
                  <a:rPr lang="en-GB" b="1" dirty="0">
                    <a:solidFill>
                      <a:schemeClr val="bg1"/>
                    </a:solidFill>
                    <a:latin typeface="Calibri" pitchFamily="34" charset="0"/>
                  </a:rPr>
                  <a:t>Delphi</a:t>
                </a:r>
              </a:p>
            </p:txBody>
          </p:sp>
        </p:grpSp>
      </p:grpSp>
      <p:sp>
        <p:nvSpPr>
          <p:cNvPr id="25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539552" y="6237312"/>
            <a:ext cx="2895600" cy="58911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Luiz</a:t>
            </a:r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Moutinho</a:t>
            </a:r>
            <a:endParaRPr lang="en-GB" sz="9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Abadi MT Condensed Extra Bold" charset="0"/>
              <a:cs typeface="Aharoni" panose="02010803020104030203" pitchFamily="2" charset="-79"/>
            </a:endParaRP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of </a:t>
            </a:r>
            <a:r>
              <a:rPr lang="en-GB" sz="9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BioMarketing</a:t>
            </a:r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and Futures Research</a:t>
            </a: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DCU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, DCU Business School, Dublin, Ireland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hr-HR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June 2016</a:t>
            </a:r>
            <a:endParaRPr lang="hr-HR" sz="9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18237"/>
            <a:ext cx="6397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8604448" y="6525344"/>
            <a:ext cx="539552" cy="32846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r"/>
            <a:fld id="{9FF57892-48C1-4B21-9918-33E9CB056B50}" type="slidenum">
              <a:rPr lang="en-GB" sz="1600" b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pPr algn="r"/>
              <a:t>26</a:t>
            </a:fld>
            <a:endParaRPr lang="hr-HR" sz="16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3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 bwMode="auto">
          <a:xfrm>
            <a:off x="251520" y="673224"/>
            <a:ext cx="8686800" cy="955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CONSUMERS/PSYCHOLOGICAL/CONTEXTUAL  </a:t>
            </a:r>
            <a:r>
              <a:rPr lang="hr-H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  </a:t>
            </a:r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</a:t>
            </a:r>
            <a:r>
              <a:rPr lang="hr-H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</a:t>
            </a:r>
            <a:r>
              <a:rPr lang="en-GB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Mobile Ethnography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GB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en-US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51520" y="116632"/>
            <a:ext cx="8856984" cy="64807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70000"/>
              <a:buFont typeface="Wingdings 2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Futures Research </a:t>
            </a:r>
            <a: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-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 methodologies + methods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/>
            </a:r>
            <a:b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</a:b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5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539552" y="6237312"/>
            <a:ext cx="2895600" cy="58911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Luiz</a:t>
            </a:r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Moutinho</a:t>
            </a:r>
            <a:endParaRPr lang="en-GB" sz="9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Abadi MT Condensed Extra Bold" charset="0"/>
              <a:cs typeface="Aharoni" panose="02010803020104030203" pitchFamily="2" charset="-79"/>
            </a:endParaRP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of </a:t>
            </a:r>
            <a:r>
              <a:rPr lang="en-GB" sz="9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BioMarketing</a:t>
            </a:r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and Futures Research</a:t>
            </a: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DCU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, DCU Business School, Dublin, Ireland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hr-HR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June 2016</a:t>
            </a:r>
            <a:endParaRPr lang="hr-HR" sz="9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8237"/>
            <a:ext cx="6397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8604448" y="6525344"/>
            <a:ext cx="539552" cy="32846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r"/>
            <a:fld id="{9FF57892-48C1-4B21-9918-33E9CB056B50}" type="slidenum">
              <a:rPr lang="en-GB" sz="1600" b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pPr algn="r"/>
              <a:t>27</a:t>
            </a:fld>
            <a:endParaRPr lang="hr-HR" sz="16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39552" y="1412776"/>
            <a:ext cx="8604448" cy="4922186"/>
            <a:chOff x="539552" y="1412776"/>
            <a:chExt cx="8604448" cy="4922186"/>
          </a:xfrm>
        </p:grpSpPr>
        <p:pic>
          <p:nvPicPr>
            <p:cNvPr id="28" name="Picture 2" descr="http://www.millennium-project.org/millennium/frm-v2.jpg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84000" y="1773072"/>
              <a:ext cx="2160000" cy="23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reflection blurRad="6350" stA="50000" endA="300" endPos="55000" dir="5400000" sy="-100000" algn="bl" rotWithShape="0"/>
            </a:effectLst>
          </p:spPr>
        </p:pic>
        <p:grpSp>
          <p:nvGrpSpPr>
            <p:cNvPr id="2" name="Group 31"/>
            <p:cNvGrpSpPr/>
            <p:nvPr/>
          </p:nvGrpSpPr>
          <p:grpSpPr>
            <a:xfrm>
              <a:off x="539552" y="1412776"/>
              <a:ext cx="8064896" cy="4922186"/>
              <a:chOff x="683568" y="1340768"/>
              <a:chExt cx="8208912" cy="5139341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683568" y="1340768"/>
                <a:ext cx="8208912" cy="511256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spcBef>
                    <a:spcPts val="600"/>
                  </a:spcBef>
                  <a:defRPr/>
                </a:pPr>
                <a:r>
                  <a:rPr lang="en-GB" sz="2400" dirty="0">
                    <a:ln w="18000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miter lim="800000"/>
                    </a:ln>
                    <a:solidFill>
                      <a:srgbClr val="C00000"/>
                    </a:soli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  <a:latin typeface="Calibri" pitchFamily="34" charset="0"/>
                  </a:rPr>
                  <a:t>CONSUMERS/PSYCHOLOGICAL/CONTEXTUAL    Mobile Ethnography</a:t>
                </a:r>
              </a:p>
            </p:txBody>
          </p:sp>
          <p:sp>
            <p:nvSpPr>
              <p:cNvPr id="34" name="TextBox 4"/>
              <p:cNvSpPr txBox="1">
                <a:spLocks noChangeArrowheads="1"/>
              </p:cNvSpPr>
              <p:nvPr/>
            </p:nvSpPr>
            <p:spPr bwMode="auto">
              <a:xfrm>
                <a:off x="3542028" y="1340768"/>
                <a:ext cx="2545998" cy="385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itchFamily="2" charset="2"/>
                  <a:buChar char="§"/>
                </a:pPr>
                <a:r>
                  <a:rPr lang="en-GB" dirty="0">
                    <a:latin typeface="Calibri" pitchFamily="34" charset="0"/>
                  </a:rPr>
                  <a:t>Consumer Shadowing</a:t>
                </a:r>
              </a:p>
            </p:txBody>
          </p:sp>
          <p:sp>
            <p:nvSpPr>
              <p:cNvPr id="35" name="TextBox 5"/>
              <p:cNvSpPr txBox="1">
                <a:spLocks noChangeArrowheads="1"/>
              </p:cNvSpPr>
              <p:nvPr/>
            </p:nvSpPr>
            <p:spPr bwMode="auto">
              <a:xfrm>
                <a:off x="1066754" y="2618910"/>
                <a:ext cx="5040560" cy="674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108000" indent="-108000">
                  <a:buClr>
                    <a:schemeClr val="accent5">
                      <a:lumMod val="75000"/>
                    </a:schemeClr>
                  </a:buClr>
                  <a:buFont typeface="Wingdings" pitchFamily="2" charset="2"/>
                  <a:buChar char="§"/>
                </a:pPr>
                <a:r>
                  <a:rPr lang="en-GB" dirty="0">
                    <a:latin typeface="Calibri" pitchFamily="34" charset="0"/>
                  </a:rPr>
                  <a:t>Futures </a:t>
                </a:r>
                <a:r>
                  <a:rPr lang="en-GB" dirty="0" smtClean="0">
                    <a:latin typeface="Calibri" pitchFamily="34" charset="0"/>
                  </a:rPr>
                  <a:t>Wheel</a:t>
                </a:r>
                <a:r>
                  <a:rPr lang="hr-HR" dirty="0" smtClean="0">
                    <a:latin typeface="Calibri" pitchFamily="34" charset="0"/>
                  </a:rPr>
                  <a:t>: </a:t>
                </a:r>
                <a:r>
                  <a:rPr lang="en-GB" dirty="0" smtClean="0">
                    <a:latin typeface="Calibri" pitchFamily="34" charset="0"/>
                  </a:rPr>
                  <a:t>Participatory </a:t>
                </a:r>
                <a:r>
                  <a:rPr lang="hr-HR" dirty="0" smtClean="0">
                    <a:latin typeface="Calibri" pitchFamily="34" charset="0"/>
                  </a:rPr>
                  <a:t/>
                </a:r>
                <a:br>
                  <a:rPr lang="hr-HR" dirty="0" smtClean="0">
                    <a:latin typeface="Calibri" pitchFamily="34" charset="0"/>
                  </a:rPr>
                </a:br>
                <a:r>
                  <a:rPr lang="en-GB" dirty="0" smtClean="0">
                    <a:latin typeface="Calibri" pitchFamily="34" charset="0"/>
                  </a:rPr>
                  <a:t>Method -</a:t>
                </a:r>
                <a:r>
                  <a:rPr lang="hr-HR" dirty="0" smtClean="0">
                    <a:latin typeface="Calibri" pitchFamily="34" charset="0"/>
                  </a:rPr>
                  <a:t> </a:t>
                </a:r>
                <a:r>
                  <a:rPr lang="en-GB" dirty="0" err="1" smtClean="0">
                    <a:latin typeface="Calibri" pitchFamily="34" charset="0"/>
                  </a:rPr>
                  <a:t>Charrette</a:t>
                </a:r>
                <a:endParaRPr lang="en-GB" dirty="0">
                  <a:latin typeface="Calibri" pitchFamily="34" charset="0"/>
                </a:endParaRPr>
              </a:p>
            </p:txBody>
          </p:sp>
          <p:sp>
            <p:nvSpPr>
              <p:cNvPr id="36" name="TextBox 6"/>
              <p:cNvSpPr txBox="1">
                <a:spLocks noChangeArrowheads="1"/>
              </p:cNvSpPr>
              <p:nvPr/>
            </p:nvSpPr>
            <p:spPr bwMode="auto">
              <a:xfrm>
                <a:off x="4467883" y="2346081"/>
                <a:ext cx="2171636" cy="348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1662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TextBox 7"/>
              <p:cNvSpPr txBox="1">
                <a:spLocks noChangeArrowheads="1"/>
              </p:cNvSpPr>
              <p:nvPr/>
            </p:nvSpPr>
            <p:spPr bwMode="auto">
              <a:xfrm>
                <a:off x="6288619" y="2308469"/>
                <a:ext cx="1944216" cy="385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>
                  <a:buClr>
                    <a:schemeClr val="accent5">
                      <a:lumMod val="75000"/>
                    </a:schemeClr>
                  </a:buClr>
                  <a:buFont typeface="Wingdings" pitchFamily="2" charset="2"/>
                  <a:buChar char="§"/>
                </a:pPr>
                <a:r>
                  <a:rPr lang="en-GB" dirty="0">
                    <a:latin typeface="Calibri" pitchFamily="34" charset="0"/>
                  </a:rPr>
                  <a:t>In-situ Research</a:t>
                </a:r>
              </a:p>
            </p:txBody>
          </p:sp>
          <p:sp>
            <p:nvSpPr>
              <p:cNvPr id="38" name="TextBox 8"/>
              <p:cNvSpPr txBox="1">
                <a:spLocks noChangeArrowheads="1"/>
              </p:cNvSpPr>
              <p:nvPr/>
            </p:nvSpPr>
            <p:spPr bwMode="auto">
              <a:xfrm>
                <a:off x="6473783" y="4005064"/>
                <a:ext cx="2418697" cy="385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>
                  <a:buClr>
                    <a:schemeClr val="accent5">
                      <a:lumMod val="75000"/>
                    </a:schemeClr>
                  </a:buClr>
                  <a:buFont typeface="Wingdings" pitchFamily="2" charset="2"/>
                  <a:buChar char="§"/>
                </a:pPr>
                <a:r>
                  <a:rPr lang="en-GB" dirty="0">
                    <a:latin typeface="Calibri" pitchFamily="34" charset="0"/>
                  </a:rPr>
                  <a:t>Ethnographic Mimicry</a:t>
                </a:r>
              </a:p>
            </p:txBody>
          </p:sp>
          <p:sp>
            <p:nvSpPr>
              <p:cNvPr id="39" name="TextBox 9"/>
              <p:cNvSpPr txBox="1">
                <a:spLocks noChangeArrowheads="1"/>
              </p:cNvSpPr>
              <p:nvPr/>
            </p:nvSpPr>
            <p:spPr bwMode="auto">
              <a:xfrm>
                <a:off x="5374375" y="4496144"/>
                <a:ext cx="3302081" cy="385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>
                  <a:buClr>
                    <a:schemeClr val="accent5">
                      <a:lumMod val="75000"/>
                    </a:schemeClr>
                  </a:buClr>
                  <a:buFont typeface="Wingdings" pitchFamily="2" charset="2"/>
                  <a:buChar char="§"/>
                </a:pPr>
                <a:r>
                  <a:rPr lang="en-GB" dirty="0">
                    <a:latin typeface="Calibri" pitchFamily="34" charset="0"/>
                  </a:rPr>
                  <a:t>Visioning/Preferred Futures</a:t>
                </a:r>
              </a:p>
            </p:txBody>
          </p:sp>
          <p:sp>
            <p:nvSpPr>
              <p:cNvPr id="40" name="TextBox 10"/>
              <p:cNvSpPr txBox="1">
                <a:spLocks noChangeArrowheads="1"/>
              </p:cNvSpPr>
              <p:nvPr/>
            </p:nvSpPr>
            <p:spPr bwMode="auto">
              <a:xfrm>
                <a:off x="5325262" y="4945825"/>
                <a:ext cx="3063162" cy="385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>
                  <a:buClr>
                    <a:schemeClr val="accent5">
                      <a:lumMod val="75000"/>
                    </a:schemeClr>
                  </a:buClr>
                  <a:buFont typeface="Wingdings" pitchFamily="2" charset="2"/>
                  <a:buChar char="§"/>
                </a:pPr>
                <a:r>
                  <a:rPr lang="en-GB" dirty="0">
                    <a:latin typeface="Calibri" pitchFamily="34" charset="0"/>
                  </a:rPr>
                  <a:t>Living In Arrangements (LIA)</a:t>
                </a:r>
              </a:p>
            </p:txBody>
          </p:sp>
          <p:sp>
            <p:nvSpPr>
              <p:cNvPr id="41" name="TextBox 11"/>
              <p:cNvSpPr txBox="1">
                <a:spLocks noChangeArrowheads="1"/>
              </p:cNvSpPr>
              <p:nvPr/>
            </p:nvSpPr>
            <p:spPr bwMode="auto">
              <a:xfrm>
                <a:off x="683568" y="3210687"/>
                <a:ext cx="2592288" cy="385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itchFamily="2" charset="2"/>
                  <a:buChar char="§"/>
                </a:pPr>
                <a:r>
                  <a:rPr lang="en-GB" dirty="0">
                    <a:latin typeface="Calibri" pitchFamily="34" charset="0"/>
                  </a:rPr>
                  <a:t>Ethnographic </a:t>
                </a:r>
                <a:r>
                  <a:rPr lang="en-GB" dirty="0" smtClean="0">
                    <a:latin typeface="Calibri" pitchFamily="34" charset="0"/>
                  </a:rPr>
                  <a:t>Episodes</a:t>
                </a:r>
                <a:endParaRPr lang="en-GB" dirty="0">
                  <a:latin typeface="Calibri" pitchFamily="34" charset="0"/>
                </a:endParaRPr>
              </a:p>
            </p:txBody>
          </p:sp>
          <p:sp>
            <p:nvSpPr>
              <p:cNvPr id="42" name="TextBox 12"/>
              <p:cNvSpPr txBox="1">
                <a:spLocks noChangeArrowheads="1"/>
              </p:cNvSpPr>
              <p:nvPr/>
            </p:nvSpPr>
            <p:spPr bwMode="auto">
              <a:xfrm>
                <a:off x="1115616" y="4869160"/>
                <a:ext cx="2793738" cy="385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itchFamily="2" charset="2"/>
                  <a:buChar char="§"/>
                </a:pPr>
                <a:r>
                  <a:rPr lang="en-GB" dirty="0">
                    <a:latin typeface="Calibri" pitchFamily="34" charset="0"/>
                  </a:rPr>
                  <a:t>Means-End-Chain (MEC)</a:t>
                </a:r>
              </a:p>
            </p:txBody>
          </p:sp>
          <p:sp>
            <p:nvSpPr>
              <p:cNvPr id="43" name="TextBox 13"/>
              <p:cNvSpPr txBox="1">
                <a:spLocks noChangeArrowheads="1"/>
              </p:cNvSpPr>
              <p:nvPr/>
            </p:nvSpPr>
            <p:spPr bwMode="auto">
              <a:xfrm>
                <a:off x="1691680" y="5373216"/>
                <a:ext cx="2952328" cy="385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itchFamily="2" charset="2"/>
                  <a:buChar char="§"/>
                </a:pPr>
                <a:r>
                  <a:rPr lang="en-GB" dirty="0">
                    <a:latin typeface="Calibri" pitchFamily="34" charset="0"/>
                  </a:rPr>
                  <a:t>Digital Ethnography</a:t>
                </a:r>
              </a:p>
            </p:txBody>
          </p:sp>
          <p:sp>
            <p:nvSpPr>
              <p:cNvPr id="44" name="TextBox 16"/>
              <p:cNvSpPr txBox="1">
                <a:spLocks noChangeArrowheads="1"/>
              </p:cNvSpPr>
              <p:nvPr/>
            </p:nvSpPr>
            <p:spPr bwMode="auto">
              <a:xfrm>
                <a:off x="755576" y="4305027"/>
                <a:ext cx="3959154" cy="385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itchFamily="2" charset="2"/>
                  <a:buChar char="§"/>
                </a:pPr>
                <a:r>
                  <a:rPr lang="en-GB" dirty="0">
                    <a:latin typeface="Calibri" pitchFamily="34" charset="0"/>
                  </a:rPr>
                  <a:t>Mobile Information Technology (MIT)</a:t>
                </a:r>
              </a:p>
            </p:txBody>
          </p:sp>
          <p:sp>
            <p:nvSpPr>
              <p:cNvPr id="45" name="TextBox 17"/>
              <p:cNvSpPr txBox="1">
                <a:spLocks noChangeArrowheads="1"/>
              </p:cNvSpPr>
              <p:nvPr/>
            </p:nvSpPr>
            <p:spPr bwMode="auto">
              <a:xfrm>
                <a:off x="3333889" y="5805263"/>
                <a:ext cx="4972240" cy="674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108000" indent="-108000">
                  <a:buClr>
                    <a:schemeClr val="accent5">
                      <a:lumMod val="75000"/>
                    </a:schemeClr>
                  </a:buClr>
                  <a:buFont typeface="Wingdings" pitchFamily="2" charset="2"/>
                  <a:buChar char="§"/>
                </a:pPr>
                <a:r>
                  <a:rPr lang="en-GB" dirty="0" smtClean="0">
                    <a:latin typeface="Calibri" pitchFamily="34" charset="0"/>
                  </a:rPr>
                  <a:t>Interpretive </a:t>
                </a:r>
                <a:r>
                  <a:rPr lang="en-GB" dirty="0">
                    <a:latin typeface="Calibri" pitchFamily="34" charset="0"/>
                  </a:rPr>
                  <a:t>Simulations </a:t>
                </a:r>
                <a:r>
                  <a:rPr lang="hr-HR" dirty="0" smtClean="0">
                    <a:latin typeface="Calibri" pitchFamily="34" charset="0"/>
                  </a:rPr>
                  <a:t/>
                </a:r>
                <a:br>
                  <a:rPr lang="hr-HR" dirty="0" smtClean="0">
                    <a:latin typeface="Calibri" pitchFamily="34" charset="0"/>
                  </a:rPr>
                </a:br>
                <a:r>
                  <a:rPr lang="en-GB" dirty="0" smtClean="0">
                    <a:latin typeface="Calibri" pitchFamily="34" charset="0"/>
                  </a:rPr>
                  <a:t>Sensory </a:t>
                </a:r>
                <a:r>
                  <a:rPr lang="en-GB" dirty="0">
                    <a:latin typeface="Calibri" pitchFamily="34" charset="0"/>
                  </a:rPr>
                  <a:t>Ethnography</a:t>
                </a:r>
              </a:p>
            </p:txBody>
          </p:sp>
          <p:sp>
            <p:nvSpPr>
              <p:cNvPr id="46" name="TextBox 18"/>
              <p:cNvSpPr txBox="1">
                <a:spLocks noChangeArrowheads="1"/>
              </p:cNvSpPr>
              <p:nvPr/>
            </p:nvSpPr>
            <p:spPr bwMode="auto">
              <a:xfrm>
                <a:off x="6327195" y="2759578"/>
                <a:ext cx="2304255" cy="385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>
                  <a:buClr>
                    <a:schemeClr val="accent5">
                      <a:lumMod val="75000"/>
                    </a:schemeClr>
                  </a:buClr>
                  <a:buFont typeface="Wingdings" pitchFamily="2" charset="2"/>
                  <a:buChar char="§"/>
                </a:pPr>
                <a:r>
                  <a:rPr lang="en-GB" dirty="0">
                    <a:latin typeface="Calibri" pitchFamily="34" charset="0"/>
                  </a:rPr>
                  <a:t>Digital </a:t>
                </a:r>
                <a:r>
                  <a:rPr lang="en-GB" dirty="0" smtClean="0">
                    <a:latin typeface="Calibri" pitchFamily="34" charset="0"/>
                  </a:rPr>
                  <a:t>Anthropology</a:t>
                </a:r>
                <a:endParaRPr lang="en-GB" dirty="0">
                  <a:latin typeface="Calibri" pitchFamily="34" charset="0"/>
                </a:endParaRPr>
              </a:p>
            </p:txBody>
          </p:sp>
          <p:sp>
            <p:nvSpPr>
              <p:cNvPr id="47" name="TextBox 19"/>
              <p:cNvSpPr txBox="1">
                <a:spLocks noChangeArrowheads="1"/>
              </p:cNvSpPr>
              <p:nvPr/>
            </p:nvSpPr>
            <p:spPr bwMode="auto">
              <a:xfrm>
                <a:off x="5374375" y="1641507"/>
                <a:ext cx="2418697" cy="674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108000" indent="-108000">
                  <a:buClr>
                    <a:schemeClr val="accent5">
                      <a:lumMod val="75000"/>
                    </a:schemeClr>
                  </a:buClr>
                  <a:buFont typeface="Wingdings" pitchFamily="2" charset="2"/>
                  <a:buChar char="§"/>
                </a:pPr>
                <a:r>
                  <a:rPr lang="en-GB" dirty="0">
                    <a:latin typeface="Calibri" pitchFamily="34" charset="0"/>
                  </a:rPr>
                  <a:t>Consumers’ </a:t>
                </a:r>
                <a:r>
                  <a:rPr lang="hr-HR" dirty="0" smtClean="0">
                    <a:latin typeface="Calibri" pitchFamily="34" charset="0"/>
                  </a:rPr>
                  <a:t/>
                </a:r>
                <a:br>
                  <a:rPr lang="hr-HR" dirty="0" smtClean="0">
                    <a:latin typeface="Calibri" pitchFamily="34" charset="0"/>
                  </a:rPr>
                </a:br>
                <a:r>
                  <a:rPr lang="en-GB" dirty="0" smtClean="0">
                    <a:latin typeface="Calibri" pitchFamily="34" charset="0"/>
                  </a:rPr>
                  <a:t>Imprinted</a:t>
                </a:r>
                <a:r>
                  <a:rPr lang="hr-HR" dirty="0" smtClean="0">
                    <a:latin typeface="Calibri" pitchFamily="34" charset="0"/>
                  </a:rPr>
                  <a:t> </a:t>
                </a:r>
                <a:r>
                  <a:rPr lang="en-GB" dirty="0" smtClean="0">
                    <a:latin typeface="Calibri" pitchFamily="34" charset="0"/>
                  </a:rPr>
                  <a:t>Research</a:t>
                </a:r>
                <a:endParaRPr lang="en-GB" dirty="0">
                  <a:latin typeface="Calibri" pitchFamily="34" charset="0"/>
                </a:endParaRPr>
              </a:p>
            </p:txBody>
          </p:sp>
          <p:sp>
            <p:nvSpPr>
              <p:cNvPr id="48" name="TextBox 20"/>
              <p:cNvSpPr txBox="1">
                <a:spLocks noChangeArrowheads="1"/>
              </p:cNvSpPr>
              <p:nvPr/>
            </p:nvSpPr>
            <p:spPr bwMode="auto">
              <a:xfrm>
                <a:off x="5001119" y="5373216"/>
                <a:ext cx="2811242" cy="385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>
                  <a:buClr>
                    <a:schemeClr val="accent5">
                      <a:lumMod val="75000"/>
                    </a:schemeClr>
                  </a:buClr>
                  <a:buFont typeface="Wingdings" pitchFamily="2" charset="2"/>
                  <a:buChar char="§"/>
                </a:pPr>
                <a:r>
                  <a:rPr lang="en-GB" dirty="0">
                    <a:latin typeface="Calibri" pitchFamily="34" charset="0"/>
                  </a:rPr>
                  <a:t>Networked Narratives</a:t>
                </a:r>
              </a:p>
            </p:txBody>
          </p:sp>
          <p:sp>
            <p:nvSpPr>
              <p:cNvPr id="49" name="TextBox 1"/>
              <p:cNvSpPr txBox="1">
                <a:spLocks noChangeArrowheads="1"/>
              </p:cNvSpPr>
              <p:nvPr/>
            </p:nvSpPr>
            <p:spPr bwMode="auto">
              <a:xfrm>
                <a:off x="1843411" y="1942247"/>
                <a:ext cx="3457670" cy="674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itchFamily="2" charset="2"/>
                  <a:buChar char="§"/>
                </a:pPr>
                <a:r>
                  <a:rPr lang="en-GB" dirty="0">
                    <a:latin typeface="Calibri" pitchFamily="34" charset="0"/>
                  </a:rPr>
                  <a:t>Swarms or Collectives Research </a:t>
                </a:r>
                <a:r>
                  <a:rPr lang="hr-HR" dirty="0" smtClean="0">
                    <a:latin typeface="Calibri" pitchFamily="34" charset="0"/>
                  </a:rPr>
                  <a:t/>
                </a:r>
                <a:br>
                  <a:rPr lang="hr-HR" dirty="0" smtClean="0">
                    <a:latin typeface="Calibri" pitchFamily="34" charset="0"/>
                  </a:rPr>
                </a:br>
                <a:r>
                  <a:rPr lang="en-GB" dirty="0" smtClean="0">
                    <a:latin typeface="Calibri" pitchFamily="34" charset="0"/>
                  </a:rPr>
                  <a:t>(</a:t>
                </a:r>
                <a:r>
                  <a:rPr lang="en-GB" dirty="0">
                    <a:latin typeface="Calibri" pitchFamily="34" charset="0"/>
                  </a:rPr>
                  <a:t>Physics and </a:t>
                </a:r>
                <a:r>
                  <a:rPr lang="en-GB" dirty="0" smtClean="0">
                    <a:latin typeface="Calibri" pitchFamily="34" charset="0"/>
                  </a:rPr>
                  <a:t>Biology</a:t>
                </a:r>
                <a:r>
                  <a:rPr lang="en-GB" dirty="0">
                    <a:latin typeface="Calibri" pitchFamily="34" charset="0"/>
                  </a:rPr>
                  <a:t>)</a:t>
                </a:r>
              </a:p>
            </p:txBody>
          </p:sp>
          <p:sp>
            <p:nvSpPr>
              <p:cNvPr id="50" name="TextBox 18"/>
              <p:cNvSpPr txBox="1">
                <a:spLocks noChangeArrowheads="1"/>
              </p:cNvSpPr>
              <p:nvPr/>
            </p:nvSpPr>
            <p:spPr bwMode="auto">
              <a:xfrm>
                <a:off x="6514932" y="3210687"/>
                <a:ext cx="2304255" cy="385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>
                  <a:buClr>
                    <a:schemeClr val="accent5">
                      <a:lumMod val="75000"/>
                    </a:schemeClr>
                  </a:buClr>
                  <a:buFont typeface="Wingdings" pitchFamily="2" charset="2"/>
                  <a:buChar char="§"/>
                </a:pPr>
                <a:r>
                  <a:rPr lang="en-GB" dirty="0" smtClean="0">
                    <a:latin typeface="Calibri" pitchFamily="34" charset="0"/>
                  </a:rPr>
                  <a:t>Mobile </a:t>
                </a:r>
                <a:r>
                  <a:rPr lang="en-GB" dirty="0">
                    <a:latin typeface="Calibri" pitchFamily="34" charset="0"/>
                  </a:rPr>
                  <a:t>Ethnography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73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 bwMode="auto">
          <a:xfrm>
            <a:off x="251520" y="601216"/>
            <a:ext cx="8686800" cy="1171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FORECASTING</a:t>
            </a:r>
            <a:b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GB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GB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en-US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51520" y="116632"/>
            <a:ext cx="8856984" cy="64807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70000"/>
              <a:buFont typeface="Wingdings 2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Futures Research </a:t>
            </a:r>
            <a: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-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 methodologies + methods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/>
            </a:r>
            <a:b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</a:b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5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539552" y="6237312"/>
            <a:ext cx="2895600" cy="58911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Luiz</a:t>
            </a:r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Moutinho</a:t>
            </a:r>
            <a:endParaRPr lang="en-GB" sz="9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Abadi MT Condensed Extra Bold" charset="0"/>
              <a:cs typeface="Aharoni" panose="02010803020104030203" pitchFamily="2" charset="-79"/>
            </a:endParaRP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of </a:t>
            </a:r>
            <a:r>
              <a:rPr lang="en-GB" sz="9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BioMarketing</a:t>
            </a:r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and Futures Research</a:t>
            </a: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DCU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, DCU Business School, Dublin, Ireland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hr-HR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June 2016</a:t>
            </a:r>
            <a:endParaRPr lang="hr-HR" sz="9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8237"/>
            <a:ext cx="6397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8604448" y="6525344"/>
            <a:ext cx="539552" cy="32846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r"/>
            <a:fld id="{9FF57892-48C1-4B21-9918-33E9CB056B50}" type="slidenum">
              <a:rPr lang="en-GB" sz="1600" b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pPr algn="r"/>
              <a:t>28</a:t>
            </a:fld>
            <a:endParaRPr lang="hr-HR" sz="16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277838" y="1700808"/>
            <a:ext cx="7866162" cy="3816424"/>
            <a:chOff x="1277838" y="1916832"/>
            <a:chExt cx="7866162" cy="3816424"/>
          </a:xfrm>
        </p:grpSpPr>
        <p:pic>
          <p:nvPicPr>
            <p:cNvPr id="29" name="Picture 2" descr="European Journal of Futures Research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84000" y="2205120"/>
              <a:ext cx="2160000" cy="23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</p:pic>
        <p:grpSp>
          <p:nvGrpSpPr>
            <p:cNvPr id="2" name="Group 29"/>
            <p:cNvGrpSpPr/>
            <p:nvPr/>
          </p:nvGrpSpPr>
          <p:grpSpPr>
            <a:xfrm>
              <a:off x="1277838" y="1916832"/>
              <a:ext cx="5886450" cy="3816424"/>
              <a:chOff x="1835696" y="2204864"/>
              <a:chExt cx="5886450" cy="3816424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1835696" y="2204864"/>
                <a:ext cx="5886450" cy="3816424"/>
              </a:xfrm>
              <a:prstGeom prst="ellipse">
                <a:avLst/>
              </a:prstGeom>
              <a:solidFill>
                <a:srgbClr val="4A7D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2800" b="1" dirty="0">
                    <a:ln w="18000">
                      <a:solidFill>
                        <a:srgbClr val="FF0000"/>
                      </a:solidFill>
                      <a:prstDash val="solid"/>
                      <a:miter lim="800000"/>
                    </a:ln>
                    <a:solidFill>
                      <a:schemeClr val="bg1"/>
                    </a:soli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  <a:latin typeface="Calibri" pitchFamily="34" charset="0"/>
                  </a:rPr>
                  <a:t>FORECASTING</a:t>
                </a:r>
              </a:p>
            </p:txBody>
          </p:sp>
          <p:sp>
            <p:nvSpPr>
              <p:cNvPr id="32" name="TextBox 4"/>
              <p:cNvSpPr txBox="1">
                <a:spLocks noChangeArrowheads="1"/>
              </p:cNvSpPr>
              <p:nvPr/>
            </p:nvSpPr>
            <p:spPr bwMode="auto">
              <a:xfrm>
                <a:off x="3347864" y="2420888"/>
                <a:ext cx="309879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buClr>
                    <a:srgbClr val="FF0000"/>
                  </a:buClr>
                  <a:buFont typeface="Wingdings" pitchFamily="2" charset="2"/>
                  <a:buChar char="û"/>
                </a:pPr>
                <a:r>
                  <a:rPr lang="en-GB" sz="2000" dirty="0">
                    <a:solidFill>
                      <a:schemeClr val="bg1"/>
                    </a:solidFill>
                    <a:latin typeface="Calibri" pitchFamily="34" charset="0"/>
                  </a:rPr>
                  <a:t>Judgemental Forecasting</a:t>
                </a:r>
              </a:p>
            </p:txBody>
          </p:sp>
          <p:sp>
            <p:nvSpPr>
              <p:cNvPr id="51" name="TextBox 5"/>
              <p:cNvSpPr txBox="1">
                <a:spLocks noChangeArrowheads="1"/>
              </p:cNvSpPr>
              <p:nvPr/>
            </p:nvSpPr>
            <p:spPr bwMode="auto">
              <a:xfrm>
                <a:off x="5241602" y="3356992"/>
                <a:ext cx="233652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>
                  <a:buClr>
                    <a:srgbClr val="FF0000"/>
                  </a:buClr>
                  <a:buFont typeface="Wingdings" pitchFamily="2" charset="2"/>
                  <a:buChar char="û"/>
                </a:pPr>
                <a:r>
                  <a:rPr lang="en-GB" sz="2000" dirty="0">
                    <a:solidFill>
                      <a:schemeClr val="bg1"/>
                    </a:solidFill>
                    <a:latin typeface="Calibri" pitchFamily="34" charset="0"/>
                  </a:rPr>
                  <a:t>Missing Link Levels</a:t>
                </a:r>
              </a:p>
            </p:txBody>
          </p:sp>
          <p:sp>
            <p:nvSpPr>
              <p:cNvPr id="52" name="TextBox 6"/>
              <p:cNvSpPr txBox="1">
                <a:spLocks noChangeArrowheads="1"/>
              </p:cNvSpPr>
              <p:nvPr/>
            </p:nvSpPr>
            <p:spPr bwMode="auto">
              <a:xfrm>
                <a:off x="5129858" y="4437112"/>
                <a:ext cx="244827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>
                  <a:buClr>
                    <a:srgbClr val="FF0000"/>
                  </a:buClr>
                  <a:buFont typeface="Wingdings" pitchFamily="2" charset="2"/>
                  <a:buChar char="û"/>
                </a:pPr>
                <a:r>
                  <a:rPr lang="en-GB" sz="2000" dirty="0">
                    <a:solidFill>
                      <a:schemeClr val="bg1"/>
                    </a:solidFill>
                    <a:latin typeface="Calibri" pitchFamily="34" charset="0"/>
                  </a:rPr>
                  <a:t>Prospective Surveys</a:t>
                </a:r>
              </a:p>
            </p:txBody>
          </p:sp>
          <p:sp>
            <p:nvSpPr>
              <p:cNvPr id="53" name="TextBox 7"/>
              <p:cNvSpPr txBox="1">
                <a:spLocks noChangeArrowheads="1"/>
              </p:cNvSpPr>
              <p:nvPr/>
            </p:nvSpPr>
            <p:spPr bwMode="auto">
              <a:xfrm>
                <a:off x="2681586" y="5157192"/>
                <a:ext cx="422468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FF0000"/>
                  </a:buClr>
                  <a:buFont typeface="Wingdings" pitchFamily="2" charset="2"/>
                  <a:buChar char="û"/>
                </a:pPr>
                <a:r>
                  <a:rPr lang="en-GB" sz="2000" dirty="0" err="1">
                    <a:solidFill>
                      <a:schemeClr val="bg1"/>
                    </a:solidFill>
                    <a:latin typeface="Calibri" pitchFamily="34" charset="0"/>
                  </a:rPr>
                  <a:t>Futurecast</a:t>
                </a:r>
                <a:r>
                  <a:rPr lang="en-GB" sz="2000" dirty="0">
                    <a:solidFill>
                      <a:schemeClr val="bg1"/>
                    </a:solidFill>
                    <a:latin typeface="Calibri" pitchFamily="34" charset="0"/>
                  </a:rPr>
                  <a:t> Measurement Indices</a:t>
                </a:r>
              </a:p>
            </p:txBody>
          </p:sp>
          <p:sp>
            <p:nvSpPr>
              <p:cNvPr id="54" name="TextBox 8"/>
              <p:cNvSpPr txBox="1">
                <a:spLocks noChangeArrowheads="1"/>
              </p:cNvSpPr>
              <p:nvPr/>
            </p:nvSpPr>
            <p:spPr bwMode="auto">
              <a:xfrm>
                <a:off x="1961506" y="4437112"/>
                <a:ext cx="25922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buClr>
                    <a:srgbClr val="FF0000"/>
                  </a:buClr>
                  <a:buFont typeface="Wingdings" pitchFamily="2" charset="2"/>
                  <a:buChar char="û"/>
                </a:pPr>
                <a:r>
                  <a:rPr lang="en-GB" sz="2000" dirty="0">
                    <a:solidFill>
                      <a:schemeClr val="bg1"/>
                    </a:solidFill>
                    <a:latin typeface="Calibri" pitchFamily="34" charset="0"/>
                  </a:rPr>
                  <a:t>Simulation Research</a:t>
                </a:r>
              </a:p>
            </p:txBody>
          </p:sp>
          <p:sp>
            <p:nvSpPr>
              <p:cNvPr id="55" name="TextBox 9"/>
              <p:cNvSpPr txBox="1">
                <a:spLocks noChangeArrowheads="1"/>
              </p:cNvSpPr>
              <p:nvPr/>
            </p:nvSpPr>
            <p:spPr bwMode="auto">
              <a:xfrm>
                <a:off x="1961506" y="3284984"/>
                <a:ext cx="331236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buClr>
                    <a:srgbClr val="FF0000"/>
                  </a:buClr>
                  <a:buFont typeface="Wingdings" pitchFamily="2" charset="2"/>
                  <a:buChar char="û"/>
                </a:pPr>
                <a:r>
                  <a:rPr lang="en-GB" sz="2000" dirty="0">
                    <a:solidFill>
                      <a:schemeClr val="bg1"/>
                    </a:solidFill>
                    <a:latin typeface="Calibri" pitchFamily="34" charset="0"/>
                  </a:rPr>
                  <a:t>Reference Class Forecasting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73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 bwMode="auto">
          <a:xfrm>
            <a:off x="467544" y="548680"/>
            <a:ext cx="8686800" cy="7395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EXPERIMENTAL</a:t>
            </a:r>
            <a:b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GB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GB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GB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GB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en-US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67544" y="116632"/>
            <a:ext cx="8676456" cy="64807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70000"/>
              <a:buFont typeface="Wingdings 2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Futures Research </a:t>
            </a:r>
            <a: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-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 methodologies + methods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/>
            </a:r>
            <a:b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</a:b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5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539552" y="6237312"/>
            <a:ext cx="2895600" cy="58911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Luiz</a:t>
            </a:r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Moutinho</a:t>
            </a:r>
            <a:endParaRPr lang="en-GB" sz="9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Abadi MT Condensed Extra Bold" charset="0"/>
              <a:cs typeface="Aharoni" panose="02010803020104030203" pitchFamily="2" charset="-79"/>
            </a:endParaRP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of </a:t>
            </a:r>
            <a:r>
              <a:rPr lang="en-GB" sz="9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BioMarketing</a:t>
            </a:r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and Futures Research</a:t>
            </a: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DCU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, DCU Business School, Dublin, Ireland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hr-HR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June 2016</a:t>
            </a:r>
            <a:endParaRPr lang="hr-HR" sz="9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8237"/>
            <a:ext cx="6397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8604448" y="6525344"/>
            <a:ext cx="539552" cy="32846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r"/>
            <a:fld id="{9FF57892-48C1-4B21-9918-33E9CB056B50}" type="slidenum">
              <a:rPr lang="en-GB" sz="1600" b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pPr algn="r"/>
              <a:t>29</a:t>
            </a:fld>
            <a:endParaRPr lang="hr-HR" sz="16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03648" y="1628800"/>
            <a:ext cx="7740352" cy="3672408"/>
            <a:chOff x="1403648" y="1556792"/>
            <a:chExt cx="7740352" cy="3672408"/>
          </a:xfrm>
        </p:grpSpPr>
        <p:pic>
          <p:nvPicPr>
            <p:cNvPr id="16" name="Picture 2" descr="https://encrypted-tbn3.gstatic.com/images?q=tbn:ANd9GcSUQm-TD4IeP4B18zkt9XoAVLwsrzDJZBlxQEQFf_zmgQfgzJRlPQ">
              <a:hlinkClick r:id="rId4"/>
            </p:cNvPr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84000" y="1628800"/>
              <a:ext cx="2160000" cy="23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reflection blurRad="6350" stA="50000" endA="300" endPos="55000" dir="5400000" sy="-100000" algn="bl" rotWithShape="0"/>
            </a:effectLst>
          </p:spPr>
        </p:pic>
        <p:grpSp>
          <p:nvGrpSpPr>
            <p:cNvPr id="2" name="Group 16"/>
            <p:cNvGrpSpPr/>
            <p:nvPr/>
          </p:nvGrpSpPr>
          <p:grpSpPr>
            <a:xfrm>
              <a:off x="1403648" y="1556792"/>
              <a:ext cx="6048672" cy="3672408"/>
              <a:chOff x="1422676" y="1844824"/>
              <a:chExt cx="5649058" cy="3994638"/>
            </a:xfrm>
            <a:solidFill>
              <a:srgbClr val="FFC000"/>
            </a:solidFill>
          </p:grpSpPr>
          <p:sp>
            <p:nvSpPr>
              <p:cNvPr id="18" name="Oval 17"/>
              <p:cNvSpPr/>
              <p:nvPr/>
            </p:nvSpPr>
            <p:spPr>
              <a:xfrm>
                <a:off x="1422676" y="1844824"/>
                <a:ext cx="5649058" cy="39946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3200" dirty="0">
                    <a:ln w="18415" cmpd="sng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libri" pitchFamily="34" charset="0"/>
                  </a:rPr>
                  <a:t>EXPERIMENTAL</a:t>
                </a:r>
              </a:p>
            </p:txBody>
          </p:sp>
          <p:sp>
            <p:nvSpPr>
              <p:cNvPr id="19" name="TextBox 4"/>
              <p:cNvSpPr txBox="1">
                <a:spLocks noChangeArrowheads="1"/>
              </p:cNvSpPr>
              <p:nvPr/>
            </p:nvSpPr>
            <p:spPr bwMode="auto">
              <a:xfrm>
                <a:off x="1979712" y="2996952"/>
                <a:ext cx="2453765" cy="43521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Clr>
                    <a:schemeClr val="tx2">
                      <a:lumMod val="60000"/>
                      <a:lumOff val="40000"/>
                    </a:schemeClr>
                  </a:buClr>
                  <a:buSzPct val="120000"/>
                  <a:buFont typeface="Wingdings" pitchFamily="2" charset="2"/>
                  <a:buChar char="ü"/>
                </a:pPr>
                <a:r>
                  <a:rPr lang="en-GB" sz="2000" dirty="0">
                    <a:latin typeface="Calibri" pitchFamily="34" charset="0"/>
                  </a:rPr>
                  <a:t>Mock Environment</a:t>
                </a:r>
              </a:p>
            </p:txBody>
          </p:sp>
          <p:sp>
            <p:nvSpPr>
              <p:cNvPr id="20" name="TextBox 5"/>
              <p:cNvSpPr txBox="1">
                <a:spLocks noChangeArrowheads="1"/>
              </p:cNvSpPr>
              <p:nvPr/>
            </p:nvSpPr>
            <p:spPr bwMode="auto">
              <a:xfrm>
                <a:off x="3507447" y="2483604"/>
                <a:ext cx="2880320" cy="43521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>
                  <a:buClr>
                    <a:schemeClr val="tx2">
                      <a:lumMod val="60000"/>
                      <a:lumOff val="40000"/>
                    </a:schemeClr>
                  </a:buClr>
                  <a:buSzPct val="120000"/>
                  <a:buFont typeface="Wingdings" pitchFamily="2" charset="2"/>
                  <a:buChar char="ü"/>
                </a:pPr>
                <a:r>
                  <a:rPr lang="en-GB" sz="2000" dirty="0">
                    <a:latin typeface="Calibri" pitchFamily="34" charset="0"/>
                  </a:rPr>
                  <a:t>Consumer / </a:t>
                </a:r>
                <a:r>
                  <a:rPr lang="en-GB" sz="2000" dirty="0" smtClean="0">
                    <a:latin typeface="Calibri" pitchFamily="34" charset="0"/>
                  </a:rPr>
                  <a:t>Media </a:t>
                </a:r>
                <a:r>
                  <a:rPr lang="en-GB" sz="2000" dirty="0">
                    <a:latin typeface="Calibri" pitchFamily="34" charset="0"/>
                  </a:rPr>
                  <a:t>Labs</a:t>
                </a:r>
              </a:p>
            </p:txBody>
          </p:sp>
          <p:sp>
            <p:nvSpPr>
              <p:cNvPr id="21" name="TextBox 6"/>
              <p:cNvSpPr txBox="1">
                <a:spLocks noChangeArrowheads="1"/>
              </p:cNvSpPr>
              <p:nvPr/>
            </p:nvSpPr>
            <p:spPr bwMode="auto">
              <a:xfrm>
                <a:off x="3036693" y="4653136"/>
                <a:ext cx="2891780" cy="43521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2">
                      <a:lumMod val="60000"/>
                      <a:lumOff val="40000"/>
                    </a:schemeClr>
                  </a:buClr>
                  <a:buSzPct val="120000"/>
                  <a:buFont typeface="Wingdings" pitchFamily="2" charset="2"/>
                  <a:buChar char="ü"/>
                </a:pPr>
                <a:r>
                  <a:rPr lang="en-GB" sz="2000" dirty="0">
                    <a:latin typeface="Calibri" pitchFamily="34" charset="0"/>
                  </a:rPr>
                  <a:t>Eye -Tracking Research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73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luuksengers.nl/wp-content/uploads/2010/11/MannetjeLoe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81151"/>
            <a:ext cx="4320000" cy="428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539552" y="6237312"/>
            <a:ext cx="2895600" cy="58911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Luiz</a:t>
            </a:r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Moutinho</a:t>
            </a:r>
            <a:endParaRPr lang="en-GB" sz="9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Abadi MT Condensed Extra Bold" charset="0"/>
              <a:cs typeface="Aharoni" panose="02010803020104030203" pitchFamily="2" charset="-79"/>
            </a:endParaRP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of </a:t>
            </a:r>
            <a:r>
              <a:rPr lang="en-GB" sz="9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BioMarketing</a:t>
            </a:r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and Futures Research</a:t>
            </a: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DCU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, DCU Business School, Dublin, Ireland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hr-HR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June 2016</a:t>
            </a:r>
            <a:endParaRPr lang="hr-HR" sz="9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18237"/>
            <a:ext cx="6397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8604448" y="6525344"/>
            <a:ext cx="539552" cy="32846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r"/>
            <a:fld id="{9FF57892-48C1-4B21-9918-33E9CB056B50}" type="slidenum">
              <a:rPr lang="en-GB" sz="1600" b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pPr algn="r"/>
              <a:t>3</a:t>
            </a:fld>
            <a:endParaRPr lang="hr-HR" sz="16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8" name="Content Placeholder 4"/>
          <p:cNvSpPr>
            <a:spLocks noGrp="1"/>
          </p:cNvSpPr>
          <p:nvPr>
            <p:ph idx="1"/>
          </p:nvPr>
        </p:nvSpPr>
        <p:spPr>
          <a:xfrm>
            <a:off x="513002" y="1556792"/>
            <a:ext cx="8235462" cy="4176464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SzPct val="100000"/>
              <a:buFont typeface="Wingdings" pitchFamily="2" charset="2"/>
              <a:buChar char="§"/>
              <a:tabLst>
                <a:tab pos="7888288" algn="l"/>
              </a:tabLst>
            </a:pPr>
            <a:r>
              <a:rPr lang="en-GB" sz="2600" b="1" dirty="0" err="1" smtClean="0">
                <a:solidFill>
                  <a:srgbClr val="DE0000"/>
                </a:solidFill>
                <a:latin typeface="Calibri" pitchFamily="34" charset="0"/>
              </a:rPr>
              <a:t>Methodolatry</a:t>
            </a:r>
            <a:r>
              <a:rPr lang="en-GB" sz="2600" b="1" dirty="0" smtClean="0">
                <a:solidFill>
                  <a:srgbClr val="DE0000"/>
                </a:solidFill>
                <a:latin typeface="Calibri" pitchFamily="34" charset="0"/>
              </a:rPr>
              <a:t> </a:t>
            </a: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describes the obsession 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with a particular method of investigation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and the willingness to disfigure a therapy 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to preserve the sanctity of the method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of inquiry.</a:t>
            </a:r>
          </a:p>
          <a:p>
            <a:pPr>
              <a:buClr>
                <a:srgbClr val="FF0000"/>
              </a:buClr>
              <a:buSzPct val="100000"/>
              <a:buFont typeface="Wingdings" pitchFamily="2" charset="2"/>
              <a:buChar char="§"/>
              <a:tabLst>
                <a:tab pos="7888288" algn="l"/>
              </a:tabLst>
            </a:pPr>
            <a:endParaRPr lang="en-GB" sz="26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>
              <a:buClr>
                <a:srgbClr val="FF0000"/>
              </a:buClr>
              <a:buSzPct val="100000"/>
              <a:buFont typeface="Wingdings" pitchFamily="2" charset="2"/>
              <a:buChar char="§"/>
              <a:tabLst>
                <a:tab pos="7888288" algn="l"/>
              </a:tabLst>
            </a:pP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If we are serious about coming to 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know something, then our research 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methods will have to be adapted to the 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nature of the phenomenon that we are trying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to understand.</a:t>
            </a:r>
            <a:endParaRPr lang="en-GB" sz="26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493712" y="601216"/>
            <a:ext cx="8686800" cy="8115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88000"/>
              </a:lnSpc>
            </a:pP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Methodology or </a:t>
            </a: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Methodolatry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?</a:t>
            </a:r>
            <a:b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en-U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3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672932"/>
            <a:ext cx="9144000" cy="3916308"/>
            <a:chOff x="0" y="1672932"/>
            <a:chExt cx="9144000" cy="3916308"/>
          </a:xfrm>
        </p:grpSpPr>
        <p:pic>
          <p:nvPicPr>
            <p:cNvPr id="89090" name="Picture 2" descr="http://www.scottishprints.biz/wp-content/uploads/2009/11/tulla-reflectio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780928"/>
              <a:ext cx="9144000" cy="2808312"/>
            </a:xfrm>
            <a:prstGeom prst="rect">
              <a:avLst/>
            </a:prstGeom>
            <a:noFill/>
          </p:spPr>
        </p:pic>
        <p:sp>
          <p:nvSpPr>
            <p:cNvPr id="15" name="Rectangle 14"/>
            <p:cNvSpPr/>
            <p:nvPr/>
          </p:nvSpPr>
          <p:spPr>
            <a:xfrm>
              <a:off x="179512" y="1672932"/>
              <a:ext cx="8964488" cy="1107996"/>
            </a:xfrm>
            <a:prstGeom prst="rect">
              <a:avLst/>
            </a:prstGeom>
            <a:noFill/>
            <a:effectLst>
              <a:reflection blurRad="6350" stA="50000" endA="300" endPos="55500" dist="50800" dir="5400000" sy="-100000" algn="bl" rotWithShape="0"/>
            </a:effectLst>
          </p:spPr>
          <p:txBody>
            <a:bodyPr wrap="square">
              <a:spAutoFit/>
            </a:bodyPr>
            <a:lstStyle/>
            <a:p>
              <a:pPr algn="r"/>
              <a:r>
                <a:rPr lang="hr-HR" sz="6600" dirty="0" smtClean="0">
                  <a:solidFill>
                    <a:srgbClr val="D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  <a:ea typeface="Abadi MT Condensed Light" charset="0"/>
                  <a:cs typeface="Abadi MT Condensed Light" charset="0"/>
                </a:rPr>
                <a:t>and... </a:t>
              </a:r>
              <a:r>
                <a:rPr lang="en-GB" sz="6600" dirty="0" smtClean="0">
                  <a:solidFill>
                    <a:srgbClr val="D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rPr>
                <a:t>thoughts for reflection </a:t>
              </a:r>
              <a:endParaRPr lang="hr-HR" sz="6600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30872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539552" y="6237312"/>
            <a:ext cx="2895600" cy="58911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Luiz</a:t>
            </a:r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Moutinho</a:t>
            </a:r>
            <a:endParaRPr lang="en-GB" sz="9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Abadi MT Condensed Extra Bold" charset="0"/>
              <a:cs typeface="Aharoni" panose="02010803020104030203" pitchFamily="2" charset="-79"/>
            </a:endParaRP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of </a:t>
            </a:r>
            <a:r>
              <a:rPr lang="en-GB" sz="9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BioMarketing</a:t>
            </a:r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and Futures Research</a:t>
            </a: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DCU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, DCU Business School, Dublin, Ireland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hr-HR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June 2016</a:t>
            </a:r>
            <a:endParaRPr lang="hr-HR" sz="9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8237"/>
            <a:ext cx="6397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8604448" y="6525344"/>
            <a:ext cx="539552" cy="32846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r"/>
            <a:fld id="{9FF57892-48C1-4B21-9918-33E9CB056B50}" type="slidenum">
              <a:rPr lang="en-GB" sz="1600" b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pPr algn="r"/>
              <a:t>31</a:t>
            </a:fld>
            <a:endParaRPr lang="hr-HR" sz="16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352928" cy="4752528"/>
          </a:xfrm>
        </p:spPr>
        <p:txBody>
          <a:bodyPr>
            <a:noAutofit/>
          </a:bodyPr>
          <a:lstStyle/>
          <a:p>
            <a:pPr marL="0" indent="0">
              <a:spcBef>
                <a:spcPts val="2400"/>
              </a:spcBef>
              <a:buFontTx/>
              <a:buNone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Humans have always been a curious and limit-seeking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species.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GB" sz="2400" b="1" dirty="0" smtClean="0">
                <a:solidFill>
                  <a:srgbClr val="DE0000"/>
                </a:solidFill>
                <a:latin typeface="Calibri" pitchFamily="34" charset="0"/>
              </a:rPr>
              <a:t>It is very human to test for borders</a:t>
            </a:r>
            <a:r>
              <a:rPr lang="hr-HR" sz="2400" b="1" dirty="0" smtClean="0">
                <a:solidFill>
                  <a:srgbClr val="DE0000"/>
                </a:solidFill>
                <a:latin typeface="Calibri" pitchFamily="34" charset="0"/>
              </a:rPr>
              <a:t> </a:t>
            </a:r>
            <a:r>
              <a:rPr lang="en-GB" sz="2400" b="1" dirty="0" smtClean="0">
                <a:solidFill>
                  <a:srgbClr val="DE0000"/>
                </a:solidFill>
                <a:latin typeface="Calibri" pitchFamily="34" charset="0"/>
              </a:rPr>
              <a:t>or improve processes, and ask </a:t>
            </a:r>
            <a:r>
              <a:rPr lang="hr-HR" sz="2400" b="1" dirty="0" smtClean="0">
                <a:solidFill>
                  <a:srgbClr val="DE0000"/>
                </a:solidFill>
                <a:latin typeface="Calibri" pitchFamily="34" charset="0"/>
              </a:rPr>
              <a:t>qu</a:t>
            </a:r>
            <a:r>
              <a:rPr lang="en-GB" sz="2400" b="1" dirty="0" err="1" smtClean="0">
                <a:solidFill>
                  <a:srgbClr val="DE0000"/>
                </a:solidFill>
                <a:latin typeface="Calibri" pitchFamily="34" charset="0"/>
              </a:rPr>
              <a:t>estions</a:t>
            </a:r>
            <a:r>
              <a:rPr lang="en-GB" sz="2400" b="1" dirty="0" smtClean="0">
                <a:solidFill>
                  <a:srgbClr val="DE0000"/>
                </a:solidFill>
                <a:latin typeface="Calibri" pitchFamily="34" charset="0"/>
              </a:rPr>
              <a:t>. </a:t>
            </a:r>
            <a:endParaRPr lang="hr-HR" sz="2400" b="1" dirty="0" smtClean="0">
              <a:solidFill>
                <a:srgbClr val="DE0000"/>
              </a:solidFill>
              <a:latin typeface="Calibri" pitchFamily="34" charset="0"/>
            </a:endParaRPr>
          </a:p>
          <a:p>
            <a:pPr marL="0" indent="0">
              <a:spcBef>
                <a:spcPts val="3000"/>
              </a:spcBef>
              <a:buFontTx/>
              <a:buNone/>
            </a:pP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Research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is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just the modern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framework in which some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of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these processes are becoming </a:t>
            </a: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canalized. </a:t>
            </a:r>
            <a:endParaRPr lang="hr-HR" sz="24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0" indent="0">
              <a:spcBef>
                <a:spcPts val="3000"/>
              </a:spcBef>
              <a:buFontTx/>
              <a:buNone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Research is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always also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an investment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As with every investment, two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desires are connected to it: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→</a:t>
            </a:r>
            <a:endParaRPr lang="en-GB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539552" y="620688"/>
            <a:ext cx="8686800" cy="5040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8000"/>
              </a:lnSpc>
              <a:spcBef>
                <a:spcPct val="0"/>
              </a:spcBef>
              <a:defRPr/>
            </a:pP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Thoughts </a:t>
            </a:r>
            <a:r>
              <a:rPr lang="hr-HR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or Reflection</a:t>
            </a:r>
          </a:p>
          <a:p>
            <a:pPr lvl="0">
              <a:lnSpc>
                <a:spcPct val="88000"/>
              </a:lnSpc>
              <a:spcBef>
                <a:spcPct val="0"/>
              </a:spcBef>
              <a:defRPr/>
            </a:pP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GB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kumimoji="0" lang="en-GB" sz="3200" b="1" i="0" u="none" strike="noStrike" kern="1200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GB" sz="3200" b="1" i="0" u="none" strike="noStrike" kern="1200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GB" sz="3200" b="1" i="0" u="none" strike="noStrike" kern="1200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GB" sz="3200" b="1" i="0" u="none" strike="noStrike" kern="1200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n-US" sz="3200" b="1" i="0" u="none" strike="noStrike" kern="1200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" name="Picture 2" descr="https://encrypted-tbn2.gstatic.com/images?q=tbn:ANd9GcQzlBeNSoKmIhJKFHf31h7soobBfjyvxo91mk2i5PSLqXM5TIeX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-17117" b="-17117"/>
          <a:stretch>
            <a:fillRect/>
          </a:stretch>
        </p:blipFill>
        <p:spPr bwMode="auto">
          <a:xfrm>
            <a:off x="4824000" y="2348880"/>
            <a:ext cx="4320000" cy="23122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73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hitecranetherapeutics.com/images/energy_medic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124744"/>
            <a:ext cx="241176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539552" y="6237312"/>
            <a:ext cx="2895600" cy="58911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Luiz</a:t>
            </a:r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Moutinho</a:t>
            </a:r>
            <a:endParaRPr lang="en-GB" sz="9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Abadi MT Condensed Extra Bold" charset="0"/>
              <a:cs typeface="Aharoni" panose="02010803020104030203" pitchFamily="2" charset="-79"/>
            </a:endParaRP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of </a:t>
            </a:r>
            <a:r>
              <a:rPr lang="en-GB" sz="9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BioMarketing</a:t>
            </a:r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and Futures Research</a:t>
            </a: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DCU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, DCU Business School, Dublin, Ireland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hr-HR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June 2016</a:t>
            </a:r>
            <a:endParaRPr lang="hr-HR" sz="9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18237"/>
            <a:ext cx="6397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8604448" y="6525344"/>
            <a:ext cx="539552" cy="32846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r"/>
            <a:fld id="{9FF57892-48C1-4B21-9918-33E9CB056B50}" type="slidenum">
              <a:rPr lang="en-GB" sz="1600" b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pPr algn="r"/>
              <a:t>32</a:t>
            </a:fld>
            <a:endParaRPr lang="hr-HR" sz="16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6624736" cy="5112568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FontTx/>
              <a:buNone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First of all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 3"/>
              </a:rPr>
              <a:t>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to maximize high quality results </a:t>
            </a: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and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</a:t>
            </a:r>
            <a:r>
              <a:rPr lang="en-GB" sz="24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econdly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 3"/>
              </a:rPr>
              <a:t>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to decrease the associated risks of performing</a:t>
            </a: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“unsuccessful”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or less relevant research to a minimum. </a:t>
            </a:r>
            <a:endParaRPr lang="hr-HR" sz="24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0" indent="0">
              <a:spcBef>
                <a:spcPts val="600"/>
              </a:spcBef>
              <a:buFontTx/>
              <a:buNone/>
            </a:pPr>
            <a:endParaRPr lang="hr-HR" sz="1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The identification of the </a:t>
            </a:r>
            <a:r>
              <a:rPr lang="en-GB" sz="2400" b="1" dirty="0" smtClean="0">
                <a:solidFill>
                  <a:srgbClr val="DE0000"/>
                </a:solidFill>
                <a:latin typeface="Calibri" pitchFamily="34" charset="0"/>
              </a:rPr>
              <a:t>societal relevance</a:t>
            </a:r>
            <a:r>
              <a:rPr lang="hr-HR" sz="2400" b="1" dirty="0" smtClean="0">
                <a:solidFill>
                  <a:srgbClr val="DE0000"/>
                </a:solidFill>
                <a:latin typeface="Calibri" pitchFamily="34" charset="0"/>
              </a:rPr>
              <a:t> </a:t>
            </a:r>
            <a:r>
              <a:rPr lang="en-GB" sz="2400" b="1" dirty="0" smtClean="0">
                <a:solidFill>
                  <a:srgbClr val="DE0000"/>
                </a:solidFill>
                <a:latin typeface="Calibri" pitchFamily="34" charset="0"/>
              </a:rPr>
              <a:t>of research projects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GB" sz="2400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is one way to achieve both “investment aims”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and therefore to push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research into a more fruitful direction </a:t>
            </a:r>
            <a:r>
              <a:rPr lang="en-GB" sz="2400" b="1" dirty="0" smtClean="0">
                <a:solidFill>
                  <a:srgbClr val="DE0000"/>
                </a:solidFill>
                <a:latin typeface="Calibri" pitchFamily="34" charset="0"/>
              </a:rPr>
              <a:t>by actually creating a measureable benefit for society</a:t>
            </a:r>
            <a:r>
              <a:rPr lang="hr-HR" sz="2400" b="1" dirty="0" smtClean="0">
                <a:solidFill>
                  <a:srgbClr val="DE0000"/>
                </a:solidFill>
                <a:latin typeface="Calibri" pitchFamily="34" charset="0"/>
              </a:rPr>
              <a:t>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as a whole or to solve a specific problem with implications for a subgroup of society.</a:t>
            </a:r>
            <a:endParaRPr lang="en-GB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539552" y="620688"/>
            <a:ext cx="8686800" cy="5040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8000"/>
              </a:lnSpc>
              <a:spcBef>
                <a:spcPct val="0"/>
              </a:spcBef>
              <a:defRPr/>
            </a:pP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</a:t>
            </a:r>
            <a:r>
              <a:rPr lang="hr-HR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houghts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hr-HR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for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R</a:t>
            </a:r>
            <a:r>
              <a:rPr lang="hr-HR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eflection (Cont.)</a:t>
            </a:r>
            <a:endParaRPr lang="en-GB" sz="32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>
              <a:lnSpc>
                <a:spcPct val="88000"/>
              </a:lnSpc>
              <a:spcBef>
                <a:spcPct val="0"/>
              </a:spcBef>
              <a:defRPr/>
            </a:pP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GB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kumimoji="0" lang="en-GB" sz="3200" b="1" i="0" u="none" strike="noStrike" kern="1200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GB" sz="3200" b="1" i="0" u="none" strike="noStrike" kern="1200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GB" sz="3200" b="1" i="0" u="none" strike="noStrike" kern="1200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GB" sz="3200" b="1" i="0" u="none" strike="noStrike" kern="1200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n-US" sz="3200" b="1" i="0" u="none" strike="noStrike" kern="1200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273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539552" y="6237312"/>
            <a:ext cx="2895600" cy="58911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Luiz</a:t>
            </a:r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Moutinho</a:t>
            </a:r>
            <a:endParaRPr lang="en-GB" sz="9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Abadi MT Condensed Extra Bold" charset="0"/>
              <a:cs typeface="Aharoni" panose="02010803020104030203" pitchFamily="2" charset="-79"/>
            </a:endParaRP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of </a:t>
            </a:r>
            <a:r>
              <a:rPr lang="en-GB" sz="9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BioMarketing</a:t>
            </a:r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and Futures Research</a:t>
            </a: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DCU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, DCU Business School, Dublin, Ireland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hr-HR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June 2016</a:t>
            </a:r>
            <a:endParaRPr lang="hr-HR" sz="9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8237"/>
            <a:ext cx="6397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8604448" y="6525344"/>
            <a:ext cx="539552" cy="32846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r"/>
            <a:fld id="{9FF57892-48C1-4B21-9918-33E9CB056B50}" type="slidenum">
              <a:rPr lang="en-GB" sz="1600" b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pPr algn="r"/>
              <a:t>33</a:t>
            </a:fld>
            <a:endParaRPr lang="hr-HR" sz="16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424936" cy="280831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Clr>
                <a:srgbClr val="DE0000"/>
              </a:buClr>
              <a:buSzPct val="100000"/>
              <a:buFont typeface="Wingdings" pitchFamily="2" charset="2"/>
              <a:buChar char="v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The working hypothesis is that the status of knowledge is altered as societies and cultures enter what is known as the postmodern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age. </a:t>
            </a:r>
          </a:p>
          <a:p>
            <a:pPr>
              <a:spcBef>
                <a:spcPts val="1200"/>
              </a:spcBef>
              <a:buClr>
                <a:srgbClr val="DE0000"/>
              </a:buClr>
              <a:buSzPct val="100000"/>
              <a:buFont typeface="Wingdings" pitchFamily="2" charset="2"/>
              <a:buChar char="v"/>
            </a:pP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Research is creating new knowledge.</a:t>
            </a:r>
          </a:p>
          <a:p>
            <a:pPr>
              <a:spcBef>
                <a:spcPts val="1200"/>
              </a:spcBef>
              <a:buClr>
                <a:srgbClr val="DE0000"/>
              </a:buClr>
              <a:buSzPct val="100000"/>
              <a:buFont typeface="Wingdings" pitchFamily="2" charset="2"/>
              <a:buChar char="v"/>
            </a:pP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Research is formalized curiosity. </a:t>
            </a: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It is poking and prying with a purpose!</a:t>
            </a:r>
            <a:endParaRPr lang="en-GB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539552" y="548680"/>
            <a:ext cx="8686800" cy="5040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buFontTx/>
              <a:buNone/>
            </a:pP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Final Intellection</a:t>
            </a:r>
          </a:p>
          <a:p>
            <a:pPr lvl="0">
              <a:lnSpc>
                <a:spcPct val="88000"/>
              </a:lnSpc>
              <a:spcBef>
                <a:spcPct val="0"/>
              </a:spcBef>
              <a:defRPr/>
            </a:pPr>
            <a:r>
              <a:rPr lang="en-GB" sz="32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GB" sz="32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GB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" name="Picture 2" descr="https://encrypted-tbn0.gstatic.com/images?q=tbn:ANd9GcTYtsN_7_g9Eg5jgleeXjla7Wwlg5y06odCL_kK9qSMIc7PsdF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848125"/>
            <a:ext cx="8532441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73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pastor-mark.s3.amazonaws.com/files/2011/08/30/20110830_methodology-vs-methodolatry_medium_img.jpg">
            <a:hlinkClick r:id="rId3"/>
          </p:cNvPr>
          <p:cNvPicPr>
            <a:picLocks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4000" contrast="48000"/>
          </a:blip>
          <a:srcRect l="7395" r="7395"/>
          <a:stretch>
            <a:fillRect/>
          </a:stretch>
        </p:blipFill>
        <p:spPr bwMode="auto">
          <a:xfrm>
            <a:off x="4860512" y="2348880"/>
            <a:ext cx="4283488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539552" y="6237312"/>
            <a:ext cx="2895600" cy="58911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Luiz</a:t>
            </a:r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Moutinho</a:t>
            </a:r>
            <a:endParaRPr lang="en-GB" sz="9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Abadi MT Condensed Extra Bold" charset="0"/>
              <a:cs typeface="Aharoni" panose="02010803020104030203" pitchFamily="2" charset="-79"/>
            </a:endParaRP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of </a:t>
            </a:r>
            <a:r>
              <a:rPr lang="en-GB" sz="9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BioMarketing</a:t>
            </a:r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and Futures Research</a:t>
            </a: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DCU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, DCU Business School, Dublin, Ireland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hr-HR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June 2016</a:t>
            </a:r>
            <a:endParaRPr lang="hr-HR" sz="9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18237"/>
            <a:ext cx="6397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8604448" y="6525344"/>
            <a:ext cx="539552" cy="32846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r"/>
            <a:fld id="{9FF57892-48C1-4B21-9918-33E9CB056B50}" type="slidenum">
              <a:rPr lang="en-GB" sz="1600" b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pPr algn="r"/>
              <a:t>4</a:t>
            </a:fld>
            <a:endParaRPr lang="hr-HR" sz="16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8" name="Content Placeholder 4"/>
          <p:cNvSpPr>
            <a:spLocks noGrp="1"/>
          </p:cNvSpPr>
          <p:nvPr>
            <p:ph idx="1"/>
          </p:nvPr>
        </p:nvSpPr>
        <p:spPr>
          <a:xfrm>
            <a:off x="611560" y="1916832"/>
            <a:ext cx="4978692" cy="35283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... c</a:t>
            </a:r>
            <a:r>
              <a:rPr lang="en-GB" sz="26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onsists</a:t>
            </a: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in the </a:t>
            </a:r>
            <a:r>
              <a:rPr lang="en-GB" sz="2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need to </a:t>
            </a:r>
            <a:r>
              <a:rPr lang="hr-HR" sz="2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2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reduce the object of </a:t>
            </a:r>
            <a:r>
              <a:rPr lang="hr-HR" sz="2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2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research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- </a:t>
            </a: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defining it 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according to a criterion 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which says more about the methodology that has been applied than it does the 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actual object.</a:t>
            </a:r>
            <a:endParaRPr lang="hr-HR" sz="26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	</a:t>
            </a:r>
            <a:endParaRPr lang="en-GB" sz="26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565720" y="601216"/>
            <a:ext cx="8686800" cy="8115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88000"/>
              </a:lnSpc>
            </a:pP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Methodolatry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...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en-U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3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alliancesciences.com/file/images/acf1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000" y="2060848"/>
            <a:ext cx="4320000" cy="331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539552" y="6237312"/>
            <a:ext cx="2895600" cy="58911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Luiz</a:t>
            </a:r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Moutinho</a:t>
            </a:r>
            <a:endParaRPr lang="en-GB" sz="9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Abadi MT Condensed Extra Bold" charset="0"/>
              <a:cs typeface="Aharoni" panose="02010803020104030203" pitchFamily="2" charset="-79"/>
            </a:endParaRP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of </a:t>
            </a:r>
            <a:r>
              <a:rPr lang="en-GB" sz="9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BioMarketing</a:t>
            </a:r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and Futures Research</a:t>
            </a: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DCU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, DCU Business School, Dublin, Ireland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hr-HR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June 2016</a:t>
            </a:r>
            <a:endParaRPr lang="hr-HR" sz="9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18237"/>
            <a:ext cx="6397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8604448" y="6525344"/>
            <a:ext cx="539552" cy="32846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r"/>
            <a:fld id="{9FF57892-48C1-4B21-9918-33E9CB056B50}" type="slidenum">
              <a:rPr lang="en-GB" sz="1600" b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pPr algn="r"/>
              <a:t>5</a:t>
            </a:fld>
            <a:endParaRPr lang="hr-HR" sz="16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8" name="Content Placeholder 4"/>
          <p:cNvSpPr>
            <a:spLocks noGrp="1"/>
          </p:cNvSpPr>
          <p:nvPr>
            <p:ph idx="1"/>
          </p:nvPr>
        </p:nvSpPr>
        <p:spPr>
          <a:xfrm>
            <a:off x="529412" y="1196752"/>
            <a:ext cx="7066924" cy="4608512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buClr>
                <a:srgbClr val="FF0000"/>
              </a:buClr>
              <a:buSzPct val="100000"/>
              <a:buFont typeface="Wingdings" pitchFamily="2" charset="2"/>
              <a:buChar char="§"/>
            </a:pPr>
            <a:r>
              <a:rPr lang="en-GB" sz="2400" b="1" dirty="0" smtClean="0">
                <a:latin typeface="Calibri" pitchFamily="34" charset="0"/>
              </a:rPr>
              <a:t>Etymology</a:t>
            </a:r>
            <a:r>
              <a:rPr lang="hr-HR" sz="2400" b="1" dirty="0" smtClean="0">
                <a:latin typeface="Calibri" pitchFamily="34" charset="0"/>
              </a:rPr>
              <a:t> </a:t>
            </a:r>
            <a:r>
              <a:rPr lang="hr-HR" sz="2400" dirty="0" smtClean="0">
                <a:latin typeface="Calibri" pitchFamily="34" charset="0"/>
              </a:rPr>
              <a:t>(from Greek): </a:t>
            </a:r>
            <a:r>
              <a:rPr lang="hr-HR" sz="2400" b="1" dirty="0" smtClean="0">
                <a:solidFill>
                  <a:srgbClr val="DE0000"/>
                </a:solidFill>
                <a:latin typeface="Calibri" pitchFamily="34" charset="0"/>
              </a:rPr>
              <a:t>m</a:t>
            </a:r>
            <a:r>
              <a:rPr lang="en-GB" sz="2400" b="1" dirty="0" smtClean="0">
                <a:solidFill>
                  <a:srgbClr val="DE0000"/>
                </a:solidFill>
                <a:latin typeface="Calibri" pitchFamily="34" charset="0"/>
              </a:rPr>
              <a:t>eta + </a:t>
            </a:r>
            <a:r>
              <a:rPr lang="en-GB" sz="2400" b="1" dirty="0" err="1" smtClean="0">
                <a:solidFill>
                  <a:srgbClr val="DE0000"/>
                </a:solidFill>
                <a:latin typeface="Calibri" pitchFamily="34" charset="0"/>
              </a:rPr>
              <a:t>odos</a:t>
            </a:r>
            <a:r>
              <a:rPr lang="en-GB" sz="2400" b="1" dirty="0" smtClean="0">
                <a:solidFill>
                  <a:srgbClr val="DE0000"/>
                </a:solidFill>
                <a:latin typeface="Calibri" pitchFamily="34" charset="0"/>
              </a:rPr>
              <a:t> + logos</a:t>
            </a:r>
            <a:r>
              <a:rPr lang="hr-HR" sz="2400" dirty="0" smtClean="0">
                <a:latin typeface="Calibri" pitchFamily="34" charset="0"/>
              </a:rPr>
              <a:t/>
            </a:r>
            <a:br>
              <a:rPr lang="hr-HR" sz="2400" dirty="0" smtClean="0">
                <a:latin typeface="Calibri" pitchFamily="34" charset="0"/>
              </a:rPr>
            </a:br>
            <a:r>
              <a:rPr lang="en-GB" sz="2400" dirty="0" smtClean="0">
                <a:latin typeface="Calibri" pitchFamily="34" charset="0"/>
              </a:rPr>
              <a:t>A strong sense of being knowledge of a journey</a:t>
            </a:r>
            <a:r>
              <a:rPr lang="hr-HR" sz="2400" dirty="0" smtClean="0">
                <a:latin typeface="Calibri" pitchFamily="34" charset="0"/>
              </a:rPr>
              <a:t>..</a:t>
            </a:r>
            <a:r>
              <a:rPr lang="en-GB" sz="2400" dirty="0" smtClean="0">
                <a:latin typeface="Calibri" pitchFamily="34" charset="0"/>
              </a:rPr>
              <a:t>. </a:t>
            </a:r>
            <a:r>
              <a:rPr lang="hr-HR" sz="2400" dirty="0" smtClean="0">
                <a:latin typeface="Calibri" pitchFamily="34" charset="0"/>
              </a:rPr>
              <a:t> </a:t>
            </a:r>
            <a:br>
              <a:rPr lang="hr-HR" sz="2400" dirty="0" smtClean="0">
                <a:latin typeface="Calibri" pitchFamily="34" charset="0"/>
              </a:rPr>
            </a:br>
            <a:r>
              <a:rPr lang="en-GB" sz="2400" dirty="0" smtClean="0">
                <a:latin typeface="Calibri" pitchFamily="34" charset="0"/>
              </a:rPr>
              <a:t>A knowing of the way to go. </a:t>
            </a:r>
            <a:r>
              <a:rPr lang="hr-HR" sz="2400" dirty="0" smtClean="0">
                <a:latin typeface="Calibri" pitchFamily="34" charset="0"/>
              </a:rPr>
              <a:t/>
            </a:r>
            <a:br>
              <a:rPr lang="hr-HR" sz="2400" dirty="0" smtClean="0">
                <a:latin typeface="Calibri" pitchFamily="34" charset="0"/>
              </a:rPr>
            </a:br>
            <a:r>
              <a:rPr lang="en-GB" sz="2400" u="sng" dirty="0" smtClean="0">
                <a:latin typeface="Calibri" pitchFamily="34" charset="0"/>
              </a:rPr>
              <a:t>How</a:t>
            </a:r>
            <a:r>
              <a:rPr lang="en-GB" sz="2400" dirty="0" smtClean="0">
                <a:latin typeface="Calibri" pitchFamily="34" charset="0"/>
              </a:rPr>
              <a:t> we know symbiotically </a:t>
            </a:r>
            <a:r>
              <a:rPr lang="hr-HR" sz="2400" dirty="0" smtClean="0">
                <a:latin typeface="Calibri" pitchFamily="34" charset="0"/>
              </a:rPr>
              <a:t/>
            </a:r>
            <a:br>
              <a:rPr lang="hr-HR" sz="2400" dirty="0" smtClean="0">
                <a:latin typeface="Calibri" pitchFamily="34" charset="0"/>
              </a:rPr>
            </a:br>
            <a:r>
              <a:rPr lang="en-GB" sz="2400" dirty="0" smtClean="0">
                <a:latin typeface="Calibri" pitchFamily="34" charset="0"/>
              </a:rPr>
              <a:t>determines our relationship with</a:t>
            </a:r>
            <a:endParaRPr lang="hr-HR" sz="2400" dirty="0" smtClean="0">
              <a:latin typeface="Calibri" pitchFamily="34" charset="0"/>
            </a:endParaRPr>
          </a:p>
          <a:p>
            <a:pPr lvl="1">
              <a:spcBef>
                <a:spcPts val="2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GB" sz="2000" u="sng" dirty="0" smtClean="0">
                <a:latin typeface="Calibri" pitchFamily="34" charset="0"/>
              </a:rPr>
              <a:t>what</a:t>
            </a:r>
            <a:r>
              <a:rPr lang="en-GB" sz="2000" dirty="0" smtClean="0">
                <a:latin typeface="Calibri" pitchFamily="34" charset="0"/>
              </a:rPr>
              <a:t> we know, </a:t>
            </a:r>
            <a:endParaRPr lang="hr-HR" sz="2000" dirty="0" smtClean="0">
              <a:latin typeface="Calibri" pitchFamily="34" charset="0"/>
            </a:endParaRPr>
          </a:p>
          <a:p>
            <a:pPr lvl="1">
              <a:spcBef>
                <a:spcPts val="2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what we </a:t>
            </a:r>
            <a:r>
              <a:rPr lang="en-GB" sz="2000" u="sng" dirty="0" smtClean="0">
                <a:latin typeface="Calibri" pitchFamily="34" charset="0"/>
              </a:rPr>
              <a:t>can</a:t>
            </a:r>
            <a:r>
              <a:rPr lang="en-GB" sz="2000" dirty="0" smtClean="0">
                <a:latin typeface="Calibri" pitchFamily="34" charset="0"/>
              </a:rPr>
              <a:t> know, and </a:t>
            </a:r>
            <a:endParaRPr lang="hr-HR" sz="2000" dirty="0" smtClean="0">
              <a:latin typeface="Calibri" pitchFamily="34" charset="0"/>
            </a:endParaRPr>
          </a:p>
          <a:p>
            <a:pPr lvl="1">
              <a:spcBef>
                <a:spcPts val="2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GB" sz="2000" u="sng" dirty="0" smtClean="0">
                <a:latin typeface="Calibri" pitchFamily="34" charset="0"/>
              </a:rPr>
              <a:t>how</a:t>
            </a:r>
            <a:r>
              <a:rPr lang="en-GB" sz="2000" dirty="0" smtClean="0">
                <a:latin typeface="Calibri" pitchFamily="34" charset="0"/>
              </a:rPr>
              <a:t> that object is subsequently able </a:t>
            </a:r>
            <a:r>
              <a:rPr lang="hr-HR" sz="2000" dirty="0" smtClean="0">
                <a:latin typeface="Calibri" pitchFamily="34" charset="0"/>
              </a:rPr>
              <a:t/>
            </a:r>
            <a:br>
              <a:rPr lang="hr-HR" sz="2000" dirty="0" smtClean="0">
                <a:latin typeface="Calibri" pitchFamily="34" charset="0"/>
              </a:rPr>
            </a:br>
            <a:r>
              <a:rPr lang="en-GB" sz="2000" dirty="0" smtClean="0">
                <a:latin typeface="Calibri" pitchFamily="34" charset="0"/>
              </a:rPr>
              <a:t>to appear before us.</a:t>
            </a:r>
          </a:p>
          <a:p>
            <a:pPr>
              <a:buClr>
                <a:srgbClr val="FF0000"/>
              </a:buClr>
              <a:buSzPct val="100000"/>
              <a:buFont typeface="Wingdings" pitchFamily="2" charset="2"/>
              <a:buChar char="§"/>
            </a:pPr>
            <a:r>
              <a:rPr lang="en-GB" sz="2400" dirty="0" smtClean="0">
                <a:latin typeface="Calibri" pitchFamily="34" charset="0"/>
              </a:rPr>
              <a:t>But the very success of research methodology in achieving its aims can also become its </a:t>
            </a:r>
            <a:r>
              <a:rPr lang="en-GB" sz="2400" i="1" dirty="0" smtClean="0">
                <a:latin typeface="Calibri" pitchFamily="34" charset="0"/>
              </a:rPr>
              <a:t>Achilles Heel </a:t>
            </a:r>
            <a:r>
              <a:rPr lang="en-GB" sz="2400" dirty="0" smtClean="0">
                <a:latin typeface="Calibri" pitchFamily="34" charset="0"/>
              </a:rPr>
              <a:t>in which it fails most miserably to grasp its object….</a:t>
            </a:r>
            <a:endParaRPr lang="en-GB" sz="2400" dirty="0">
              <a:latin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493712" y="601216"/>
            <a:ext cx="8686800" cy="595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88000"/>
              </a:lnSpc>
            </a:pP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Methodology </a:t>
            </a:r>
            <a:b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en-U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3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https://encrypted-tbn1.gstatic.com/images?q=tbn:ANd9GcTmLcD7rBOlEh67mBb41tlAeh4JZfo-j1JwcseikLNk4QV0ATX5">
            <a:hlinkClick r:id="rId3"/>
          </p:cNvPr>
          <p:cNvPicPr>
            <a:picLocks noChangeArrowheads="1"/>
          </p:cNvPicPr>
          <p:nvPr/>
        </p:nvPicPr>
        <p:blipFill>
          <a:blip r:embed="rId4" cstate="print"/>
          <a:srcRect l="2293" t="1936" r="2293"/>
          <a:stretch>
            <a:fillRect/>
          </a:stretch>
        </p:blipFill>
        <p:spPr bwMode="auto">
          <a:xfrm>
            <a:off x="4824000" y="2276872"/>
            <a:ext cx="4320000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539552" y="6237312"/>
            <a:ext cx="2895600" cy="58911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Luiz</a:t>
            </a:r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Moutinho</a:t>
            </a:r>
            <a:endParaRPr lang="en-GB" sz="9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Abadi MT Condensed Extra Bold" charset="0"/>
              <a:cs typeface="Aharoni" panose="02010803020104030203" pitchFamily="2" charset="-79"/>
            </a:endParaRP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of </a:t>
            </a:r>
            <a:r>
              <a:rPr lang="en-GB" sz="9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BioMarketing</a:t>
            </a:r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and Futures Research</a:t>
            </a: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DCU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, DCU Business School, Dublin, Ireland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hr-HR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June 2016</a:t>
            </a:r>
            <a:endParaRPr lang="hr-HR" sz="9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18237"/>
            <a:ext cx="6397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8604448" y="6525344"/>
            <a:ext cx="539552" cy="32846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r"/>
            <a:fld id="{9FF57892-48C1-4B21-9918-33E9CB056B50}" type="slidenum">
              <a:rPr lang="en-GB" sz="1600" b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pPr algn="r"/>
              <a:t>6</a:t>
            </a:fld>
            <a:endParaRPr lang="hr-HR" sz="16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493712" y="601216"/>
            <a:ext cx="8686800" cy="595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88000"/>
              </a:lnSpc>
            </a:pP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Methodology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(C</a:t>
            </a:r>
            <a:r>
              <a:rPr lang="hr-HR" b="1" cap="none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ont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.)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b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en-U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7544" y="1052736"/>
            <a:ext cx="8568952" cy="518457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	What is looked for in the research thought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is the open space, </a:t>
            </a: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/>
            </a:r>
            <a:b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the clearing, in which entities can reveal themselves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.</a:t>
            </a:r>
          </a:p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	Think about the differences and 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/>
            </a:r>
            <a:b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similarities between the Greek 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/>
            </a:r>
            <a:b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“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methodos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” as an adventurous 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/>
            </a:r>
            <a:b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or a questioning form of knowing, 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/>
            </a:r>
            <a:b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and the contemporary 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/>
            </a:r>
            <a:b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methodology as a knowledge 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/>
            </a:r>
            <a:b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of systems of analysis….</a:t>
            </a:r>
          </a:p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	A problem occurs when the perimeters set by a methodology are confusedly identified with an exhaustive knowledge of the object – rather than a knowledge which is exclusively defined by an adherence to relevance, efficiency and rigour.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 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3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maroszek.weebly.com/uploads/1/3/1/9/13192847/2835472_ori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000" y="1916832"/>
            <a:ext cx="4320000" cy="271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539552" y="6237312"/>
            <a:ext cx="2895600" cy="58911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Luiz</a:t>
            </a:r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Moutinho</a:t>
            </a:r>
            <a:endParaRPr lang="en-GB" sz="9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Abadi MT Condensed Extra Bold" charset="0"/>
              <a:cs typeface="Aharoni" panose="02010803020104030203" pitchFamily="2" charset="-79"/>
            </a:endParaRP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of </a:t>
            </a:r>
            <a:r>
              <a:rPr lang="en-GB" sz="9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BioMarketing</a:t>
            </a:r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and Futures Research</a:t>
            </a: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DCU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, DCU Business School, Dublin, Ireland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hr-HR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June 2016</a:t>
            </a:r>
            <a:endParaRPr lang="hr-HR" sz="9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18237"/>
            <a:ext cx="6397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8604448" y="6525344"/>
            <a:ext cx="539552" cy="32846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r"/>
            <a:fld id="{9FF57892-48C1-4B21-9918-33E9CB056B50}" type="slidenum">
              <a:rPr lang="en-GB" sz="1600" b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pPr algn="r"/>
              <a:t>7</a:t>
            </a:fld>
            <a:endParaRPr lang="hr-HR" sz="16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493712" y="601216"/>
            <a:ext cx="8686800" cy="5235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88000"/>
              </a:lnSpc>
            </a:pP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Method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S... </a:t>
            </a:r>
            <a:r>
              <a:rPr lang="hr-HR" b="1" cap="none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State-of-the-Art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en-U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9552" y="1412776"/>
            <a:ext cx="8568952" cy="460851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>
              <a:buFontTx/>
              <a:buNone/>
            </a:pP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Techniques which bear </a:t>
            </a:r>
            <a:endParaRPr lang="hr-HR" sz="26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the imprints of </a:t>
            </a:r>
            <a:r>
              <a:rPr lang="en-GB" sz="2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logical positivism</a:t>
            </a: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endParaRPr lang="hr-HR" sz="26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GB" sz="2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statistical investigation</a:t>
            </a: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and </a:t>
            </a:r>
            <a:endParaRPr lang="hr-HR" sz="26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the </a:t>
            </a:r>
            <a:r>
              <a:rPr lang="en-GB" sz="2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scientific method </a:t>
            </a:r>
            <a:endParaRPr lang="hr-HR" sz="26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en-GB" sz="2600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continue to dominate. </a:t>
            </a:r>
            <a:endParaRPr lang="hr-HR" sz="2600" u="sng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endParaRPr lang="hr-HR" sz="26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* * *</a:t>
            </a:r>
          </a:p>
          <a:p>
            <a:pPr>
              <a:spcBef>
                <a:spcPts val="1200"/>
              </a:spcBef>
            </a:pP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Some </a:t>
            </a:r>
            <a:r>
              <a:rPr lang="en-GB" sz="2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critics</a:t>
            </a: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say that high on the list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of priorities of such methods is the </a:t>
            </a:r>
            <a:r>
              <a:rPr lang="en-GB" sz="2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dehumanization of research </a:t>
            </a: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 order to reduce bias and increase “rigour”.</a:t>
            </a:r>
            <a:endParaRPr lang="en-GB" sz="26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3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ronmar.co.za/ronmar/images/tmpAE0B-2-2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65250"/>
            <a:ext cx="8532440" cy="48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539552" y="6237312"/>
            <a:ext cx="2895600" cy="58911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Luiz</a:t>
            </a:r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Moutinho</a:t>
            </a:r>
            <a:endParaRPr lang="en-GB" sz="9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Abadi MT Condensed Extra Bold" charset="0"/>
              <a:cs typeface="Aharoni" panose="02010803020104030203" pitchFamily="2" charset="-79"/>
            </a:endParaRP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of </a:t>
            </a:r>
            <a:r>
              <a:rPr lang="en-GB" sz="9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BioMarketing</a:t>
            </a:r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and Futures Research</a:t>
            </a: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DCU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, DCU Business School, Dublin, Ireland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hr-HR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June 2016</a:t>
            </a:r>
            <a:endParaRPr lang="hr-HR" sz="9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18237"/>
            <a:ext cx="6397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8604448" y="6525344"/>
            <a:ext cx="539552" cy="32846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r"/>
            <a:fld id="{9FF57892-48C1-4B21-9918-33E9CB056B50}" type="slidenum">
              <a:rPr lang="en-GB" sz="1600" b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pPr algn="r"/>
              <a:t>8</a:t>
            </a:fld>
            <a:endParaRPr lang="hr-HR" sz="16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493712" y="601216"/>
            <a:ext cx="8686800" cy="595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88000"/>
              </a:lnSpc>
            </a:pP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Method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S... </a:t>
            </a:r>
            <a:r>
              <a:rPr lang="hr-HR" b="1" cap="none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State-of-the-Art (Cont.)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en-U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3568" y="2420888"/>
            <a:ext cx="8460432" cy="2592288"/>
          </a:xfrm>
          <a:prstGeom prst="rect">
            <a:avLst/>
          </a:prstGeom>
          <a:solidFill>
            <a:srgbClr val="4A7DBA">
              <a:alpha val="60000"/>
            </a:srgbClr>
          </a:solidFill>
        </p:spPr>
        <p:txBody>
          <a:bodyPr vert="horz">
            <a:noAutofit/>
          </a:bodyPr>
          <a:lstStyle/>
          <a:p>
            <a:pPr>
              <a:buFontTx/>
              <a:buNone/>
            </a:pP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One of the drawbacks of employing rigorous, scientifically acceptable definitions lies in the nature of society and humankind</a:t>
            </a:r>
            <a:r>
              <a:rPr lang="hr-H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→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hr-HR" sz="2800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hr-HR" sz="28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hr-H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→ 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strict guidelines for research often require the scholar </a:t>
            </a:r>
            <a:r>
              <a:rPr lang="en-GB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to refrain from using insight, intuition, and other non-rigorous knowledge</a:t>
            </a:r>
            <a:r>
              <a:rPr lang="en-GB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  <a:endParaRPr lang="en-GB" sz="28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3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539552" y="6237312"/>
            <a:ext cx="2895600" cy="58911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Luiz</a:t>
            </a:r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</a:t>
            </a:r>
            <a:r>
              <a:rPr lang="en-GB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Moutinho</a:t>
            </a:r>
            <a:endParaRPr lang="en-GB" sz="9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Abadi MT Condensed Extra Bold" charset="0"/>
              <a:cs typeface="Aharoni" panose="02010803020104030203" pitchFamily="2" charset="-79"/>
            </a:endParaRP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Professor of </a:t>
            </a:r>
            <a:r>
              <a:rPr lang="en-GB" sz="9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BioMarketing</a:t>
            </a:r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 and Futures Research</a:t>
            </a:r>
          </a:p>
          <a:p>
            <a:r>
              <a:rPr lang="en-GB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DCU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t>, DCU Business School, Dublin, Ireland</a:t>
            </a:r>
            <a:r>
              <a:rPr lang="hr-HR" sz="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hr-HR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June 2016</a:t>
            </a:r>
            <a:endParaRPr lang="hr-HR" sz="9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8237"/>
            <a:ext cx="6397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8604448" y="6525344"/>
            <a:ext cx="539552" cy="32846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r"/>
            <a:fld id="{9FF57892-48C1-4B21-9918-33E9CB056B50}" type="slidenum">
              <a:rPr lang="en-GB" sz="1600" b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badi MT Condensed Extra Bold" charset="0"/>
                <a:cs typeface="Aharoni" panose="02010803020104030203" pitchFamily="2" charset="-79"/>
              </a:rPr>
              <a:pPr algn="r"/>
              <a:t>9</a:t>
            </a:fld>
            <a:endParaRPr lang="hr-HR" sz="16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565720" y="188640"/>
            <a:ext cx="8686800" cy="955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88000"/>
              </a:lnSpc>
            </a:pP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“Irritations and Fictions: </a:t>
            </a:r>
            <a:r>
              <a:rPr lang="en-GB" sz="3100" b="1" cap="none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Boundaries Between Management Practice And Academic Research”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en-U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76064" y="1196752"/>
            <a:ext cx="8568952" cy="4968552"/>
            <a:chOff x="576064" y="1196752"/>
            <a:chExt cx="8568952" cy="4968552"/>
          </a:xfrm>
        </p:grpSpPr>
        <p:pic>
          <p:nvPicPr>
            <p:cNvPr id="11" name="Picture 2" descr="https://encrypted-tbn3.gstatic.com/images?q=tbn:ANd9GcQRsYxpWE4bYrgPM5RDM_2o06_20TiWMtnUyM-RbYoo9X_04tI9HQ">
              <a:hlinkClick r:id="rId4"/>
            </p:cNvPr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88024" y="2133112"/>
              <a:ext cx="4355976" cy="248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576064" y="1196752"/>
              <a:ext cx="8568952" cy="4968552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>
                <a:spcBef>
                  <a:spcPts val="1200"/>
                </a:spcBef>
                <a:buFontTx/>
                <a:buNone/>
              </a:pPr>
              <a:r>
                <a:rPr lang="hr-HR" sz="24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I</a:t>
              </a:r>
              <a:r>
                <a:rPr lang="en-GB" sz="2400" dirty="0" err="1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nterventions</a:t>
              </a:r>
              <a:r>
                <a:rPr lang="en-GB" sz="24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 between the worlds of science and practice will initially be seen by the “recipients” more as </a:t>
              </a:r>
              <a:r>
                <a:rPr lang="en-GB" sz="24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“irritations” </a:t>
              </a:r>
              <a:r>
                <a:rPr lang="hr-HR" sz="24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/>
              </a:r>
              <a:br>
                <a:rPr lang="hr-HR" sz="24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</a:br>
              <a:r>
                <a:rPr lang="en-GB" sz="24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based on “fictions” rather than </a:t>
              </a:r>
              <a:r>
                <a:rPr lang="hr-HR" sz="24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/>
              </a:r>
              <a:br>
                <a:rPr lang="hr-HR" sz="24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</a:br>
              <a:r>
                <a:rPr lang="en-GB" sz="24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constructive contributions</a:t>
              </a:r>
              <a:r>
                <a:rPr lang="hr-HR" sz="24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 </a:t>
              </a:r>
              <a:br>
                <a:rPr lang="hr-HR" sz="24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</a:br>
              <a:r>
                <a:rPr lang="hr-HR" sz="24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(</a:t>
              </a:r>
              <a:r>
                <a:rPr lang="en-GB" sz="2400" dirty="0" err="1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Rasche</a:t>
              </a:r>
              <a:r>
                <a:rPr lang="en-GB" sz="24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 and </a:t>
              </a:r>
              <a:r>
                <a:rPr lang="en-GB" sz="2400" dirty="0" err="1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Behnam</a:t>
              </a:r>
              <a:r>
                <a:rPr lang="hr-HR" sz="24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,</a:t>
              </a:r>
              <a:r>
                <a:rPr lang="en-GB" sz="24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 2009</a:t>
              </a:r>
              <a:r>
                <a:rPr lang="hr-HR" sz="24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).</a:t>
              </a:r>
            </a:p>
            <a:p>
              <a:pPr>
                <a:spcBef>
                  <a:spcPts val="1200"/>
                </a:spcBef>
                <a:buFontTx/>
                <a:buNone/>
              </a:pPr>
              <a:endParaRPr lang="en-GB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  <a:p>
              <a:pPr>
                <a:buFontTx/>
                <a:buNone/>
              </a:pPr>
              <a:r>
                <a:rPr lang="en-GB" sz="24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Some have responded to this </a:t>
              </a:r>
              <a:r>
                <a:rPr lang="hr-HR" sz="24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/>
              </a:r>
              <a:br>
                <a:rPr lang="hr-HR" sz="24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</a:br>
              <a:r>
                <a:rPr lang="en-GB" sz="24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problem by adopting a perhaps </a:t>
              </a:r>
              <a:r>
                <a:rPr lang="hr-HR" sz="24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/>
              </a:r>
              <a:br>
                <a:rPr lang="hr-HR" sz="24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</a:br>
              <a:r>
                <a:rPr lang="en-GB" sz="24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convenient but also rather facile </a:t>
              </a:r>
              <a:r>
                <a:rPr lang="hr-HR" sz="24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/>
              </a:r>
              <a:br>
                <a:rPr lang="hr-HR" sz="24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</a:br>
              <a:r>
                <a:rPr lang="en-GB" sz="24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way to resolve the contradiction by asserting that these</a:t>
              </a:r>
              <a:r>
                <a:rPr lang="en-GB" sz="24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 two world views, those of research and of practice, are inevitably contradictory </a:t>
              </a:r>
              <a:r>
                <a:rPr lang="en-GB" sz="24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and therefore attempts to work between them are doomed to failure.</a:t>
              </a:r>
              <a:endParaRPr lang="en-GB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73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12640</TotalTime>
  <Words>1520</Words>
  <Application>Microsoft Office PowerPoint</Application>
  <PresentationFormat>On-screen Show (4:3)</PresentationFormat>
  <Paragraphs>398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Abadi MT Condensed Extra Bold</vt:lpstr>
      <vt:lpstr>Abadi MT Condensed Light</vt:lpstr>
      <vt:lpstr>Aharoni</vt:lpstr>
      <vt:lpstr>Arial</vt:lpstr>
      <vt:lpstr>Calibri</vt:lpstr>
      <vt:lpstr>Franklin Gothic Book</vt:lpstr>
      <vt:lpstr>Franklin Gothic Medium</vt:lpstr>
      <vt:lpstr>Mistral</vt:lpstr>
      <vt:lpstr>Symbol</vt:lpstr>
      <vt:lpstr>Wingdings</vt:lpstr>
      <vt:lpstr>Wingdings 2</vt:lpstr>
      <vt:lpstr>Wingdings 3</vt:lpstr>
      <vt:lpstr>Trek</vt:lpstr>
      <vt:lpstr>Methodolatry  (from Scientism to Phenotypes)  and PolyMeasures  (from Adductive Reasoning and Propositional Logic to Psychophysics and Neurology)  to Futures Research   </vt:lpstr>
      <vt:lpstr>SCIENCE and Methodologies: Beliefs and Reality </vt:lpstr>
      <vt:lpstr>Methodology or Methodolatry?  </vt:lpstr>
      <vt:lpstr>Methodolatry...  </vt:lpstr>
      <vt:lpstr>Methodology   </vt:lpstr>
      <vt:lpstr>Methodology (Cont.)   </vt:lpstr>
      <vt:lpstr>MethodS... State-of-the-Art  </vt:lpstr>
      <vt:lpstr>MethodS... State-of-the-Art (Cont.)  </vt:lpstr>
      <vt:lpstr>“Irritations and Fictions: The Boundaries Between Management Practice And Academic Research”   </vt:lpstr>
      <vt:lpstr>Knowledge for Theory and Practice   </vt:lpstr>
      <vt:lpstr>Knowledge for Theory and Practice (Cont.)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Experts-Based </vt:lpstr>
      <vt:lpstr>CONSUMERS/PSYCHOLOGICAL/CONTEXTUAL                     Mobile Ethnography </vt:lpstr>
      <vt:lpstr>FORECASTING   </vt:lpstr>
      <vt:lpstr>EXPERIMENTAL    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Luiz Moutinho</dc:creator>
  <cp:lastModifiedBy>luiz Moutinho</cp:lastModifiedBy>
  <cp:revision>399</cp:revision>
  <dcterms:created xsi:type="dcterms:W3CDTF">2015-09-27T10:37:08Z</dcterms:created>
  <dcterms:modified xsi:type="dcterms:W3CDTF">2016-07-22T17:40:24Z</dcterms:modified>
</cp:coreProperties>
</file>