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6" r:id="rId4"/>
    <p:sldId id="261" r:id="rId5"/>
    <p:sldId id="267" r:id="rId6"/>
    <p:sldId id="266" r:id="rId7"/>
    <p:sldId id="268" r:id="rId8"/>
    <p:sldId id="269" r:id="rId9"/>
    <p:sldId id="270" r:id="rId10"/>
    <p:sldId id="274" r:id="rId11"/>
    <p:sldId id="271" r:id="rId12"/>
    <p:sldId id="272" r:id="rId13"/>
    <p:sldId id="275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A32"/>
    <a:srgbClr val="E1E7EF"/>
    <a:srgbClr val="0065BD"/>
    <a:srgbClr val="006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17F4A-2AB6-4925-91DE-6F7CA5762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8AE178-9359-4A5E-AE22-F10959EC7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D0054-30E7-42E8-906C-A13F83F4F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1783F-E322-477B-91C7-9BFF715F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709050-59C3-467A-8561-3DC668B5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5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F71EF-B5A8-41F6-9F1C-0D0330B0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734D78-3E76-4CD7-8507-1CF9C0ACD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BF875-0E80-4734-B63E-662996AF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D1110A-24EC-4445-98C6-7431C63F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DAB8F7-9487-443C-B325-2F49F266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1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4FA232-4972-41D4-B38E-8718F7242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C2CB1A-F5A7-44E8-991B-964D4A975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29807B-BF1D-4EB2-8AC7-5B20A4A0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CEEC88-34A8-4CD8-902D-849E0669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E4800-D07A-4738-A6EE-E808F1D7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5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97EEB-CF68-4B60-AC31-DEF2AC57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6F3F09-E2CE-4CBF-BE76-A6D23821E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095D1A-3478-47C1-88EC-91204A55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8A9FF-CBB7-455D-BE99-B0247956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1A1413-B3E2-4BEE-B73B-64584826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9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7DF0D-8E74-495E-AD2F-E2DD52EE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3640A-98D6-4E22-A5E3-3EADAB82B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1A983-AD59-4FF7-A505-8C1FF992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903A16-D82B-4FD4-9C64-1B4A1DD5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B5827-B471-4171-AF8D-D188F366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9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D7AFD-256F-4964-90CA-76AA60A7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9125DE-DE1D-40EC-B10D-FCAA7A582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E6E2BA-1DF1-4051-9A5F-210CB6C28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4156A3-A5AA-45AC-B595-DCC1307A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1AAADF-A99C-47BA-9B65-6DD6A6D8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2F8CCA-3361-449F-B27F-44094828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CF353-9CCB-471B-9257-C8045CFC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1A7A05-2A58-403F-AF0B-33E0CED19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97EE1E-D63F-43D1-922C-1527DB175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2C25BC-92EB-498B-9A3D-682D09BBB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1127AC-5EAA-435A-812E-E0BE2D6DB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47DC16-CF5D-48A5-8E74-61262876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1FDFC9-E948-4CA0-9DD5-EA90300C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FBA14B-E800-4251-B52C-BBDCD01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7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F851E-17C9-473E-8A42-1DB1103D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220236-E0AA-4C67-8C2A-2572662B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50C549-8F1F-4769-9B88-4B45C2F2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45E1D8-4203-4464-9F1D-2A4BA194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2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9AAA64-F76D-4A0D-B23D-93FBDFCA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15B364-5DC5-4536-A988-B41051E7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97AAAF-C1EE-43B1-8DBC-F2622A1B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9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D1038-AD0D-451B-ABED-AD269B42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81442-5B8C-4C61-B8FA-ACF16D0AD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9A105E-57AE-431F-8832-4862B5C6A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E79EC5-C350-425E-B038-18681652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D6F116-6380-4FB8-8CB7-958BA29C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D7447F-E291-47EB-B999-4E6CFDDD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5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41DF6-F0E4-4590-B7AD-607B48B1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3556C9B-1323-4FDB-8603-1FBE37CE3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6D46FC-4C23-4D02-880F-5AA3916B0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EE8B19-08AD-43D5-ABE3-AC7D465D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00767D-4137-4128-9B77-0108504E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395B2E-35A4-4701-A59F-1214A584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6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58445-5E05-4727-A248-02ED2380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CD5E56-AF4E-460A-8DF9-8A7A68A0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7BAD64-A447-4342-8F3C-D0B8729E5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0B5D-52BF-413B-B465-609D649EA356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C41BE-4B71-4843-8B83-4586E5AFE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C67B64-CD07-4E51-9D47-795B4AAA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1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buhuchet@iee.unn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>Программа магистратуры </a:t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>кафедры бухгалтерского учета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801025-FE74-4854-8F19-61CAA0E1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36" y="2191386"/>
            <a:ext cx="6919547" cy="326687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HP Simplified Light" panose="020B0404020204020204" pitchFamily="34" charset="0"/>
              </a:rPr>
              <a:t>Форма и срок обучения:</a:t>
            </a:r>
          </a:p>
          <a:p>
            <a:r>
              <a:rPr lang="ru-RU" dirty="0">
                <a:latin typeface="HP Simplified Light" panose="020B0404020204020204" pitchFamily="34" charset="0"/>
              </a:rPr>
              <a:t>очная форма — 2 года</a:t>
            </a:r>
          </a:p>
          <a:p>
            <a:r>
              <a:rPr lang="ru-RU" dirty="0">
                <a:latin typeface="HP Simplified Light" panose="020B0404020204020204" pitchFamily="34" charset="0"/>
              </a:rPr>
              <a:t>очно-заочная форма — 2 года 6 месяцев</a:t>
            </a:r>
          </a:p>
          <a:p>
            <a:r>
              <a:rPr lang="ru-RU" dirty="0">
                <a:latin typeface="HP Simplified Light" panose="020B0404020204020204" pitchFamily="34" charset="0"/>
              </a:rPr>
              <a:t>заочная форма — 2 года 6 месяцев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2BB49A50-CCD7-43C3-A870-DE235F531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79" y="4021128"/>
            <a:ext cx="3331121" cy="22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4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>Выпускники магистерской </a:t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>программы кафедры бухгалтерского учета: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3544"/>
            <a:ext cx="4915486" cy="45093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000" b="1" dirty="0">
                <a:latin typeface="HP Simplified Light" panose="020B0404020204020204" pitchFamily="34" charset="0"/>
              </a:rPr>
              <a:t>Становятся руководителями всех уровней </a:t>
            </a:r>
          </a:p>
          <a:p>
            <a:pPr marL="0" indent="0">
              <a:buNone/>
            </a:pPr>
            <a:endParaRPr lang="ru-RU" sz="4000" b="1" dirty="0">
              <a:latin typeface="HP Simplified Light" panose="020B0404020204020204" pitchFamily="34" charset="0"/>
            </a:endParaRPr>
          </a:p>
          <a:p>
            <a:r>
              <a:rPr lang="ru-RU" sz="3400" dirty="0">
                <a:latin typeface="HP Simplified Light" panose="020B0404020204020204" pitchFamily="34" charset="0"/>
              </a:rPr>
              <a:t> Генеральными директорами предприятий</a:t>
            </a:r>
          </a:p>
          <a:p>
            <a:r>
              <a:rPr lang="ru-RU" sz="3400" dirty="0">
                <a:latin typeface="HP Simplified Light" panose="020B0404020204020204" pitchFamily="34" charset="0"/>
              </a:rPr>
              <a:t>финансовыми и коммерческими директорами</a:t>
            </a:r>
          </a:p>
          <a:p>
            <a:r>
              <a:rPr lang="ru-RU" sz="3400" dirty="0">
                <a:latin typeface="HP Simplified Light" panose="020B0404020204020204" pitchFamily="34" charset="0"/>
              </a:rPr>
              <a:t>Директорами по экономике</a:t>
            </a:r>
          </a:p>
          <a:p>
            <a:r>
              <a:rPr lang="ru-RU" sz="3400" dirty="0">
                <a:latin typeface="HP Simplified Light" panose="020B0404020204020204" pitchFamily="34" charset="0"/>
              </a:rPr>
              <a:t>Главными бухгалтерами</a:t>
            </a:r>
          </a:p>
          <a:p>
            <a:r>
              <a:rPr lang="ru-RU" sz="3400" dirty="0">
                <a:latin typeface="HP Simplified Light" panose="020B0404020204020204" pitchFamily="34" charset="0"/>
              </a:rPr>
              <a:t>Главными ревизорами</a:t>
            </a:r>
          </a:p>
          <a:p>
            <a:r>
              <a:rPr lang="ru-RU" sz="3400" dirty="0">
                <a:latin typeface="HP Simplified Light" panose="020B0404020204020204" pitchFamily="34" charset="0"/>
              </a:rPr>
              <a:t>Финансовыми контролерами</a:t>
            </a:r>
          </a:p>
          <a:p>
            <a:r>
              <a:rPr lang="ru-RU" sz="3400" dirty="0">
                <a:latin typeface="HP Simplified Light" panose="020B0404020204020204" pitchFamily="34" charset="0"/>
              </a:rPr>
              <a:t>Эффективными операционными менеджерами</a:t>
            </a:r>
          </a:p>
          <a:p>
            <a:r>
              <a:rPr lang="ru-RU" sz="3400" dirty="0">
                <a:latin typeface="HP Simplified Light" panose="020B0404020204020204" pitchFamily="34" charset="0"/>
              </a:rPr>
              <a:t>Другими высокооплачиваемыми специалистами 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C5CC14BA-C951-44E0-8F3E-53879ABB55FF}"/>
              </a:ext>
            </a:extLst>
          </p:cNvPr>
          <p:cNvSpPr txBox="1">
            <a:spLocks/>
          </p:cNvSpPr>
          <p:nvPr/>
        </p:nvSpPr>
        <p:spPr>
          <a:xfrm>
            <a:off x="6096000" y="1983544"/>
            <a:ext cx="5495778" cy="4509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0" b="1" dirty="0">
                <a:latin typeface="HP Simplified Light" panose="020B0404020204020204" pitchFamily="34" charset="0"/>
              </a:rPr>
              <a:t>Работают в   Администрациях Нижегородской области и Нижнего Новгорода  </a:t>
            </a:r>
          </a:p>
          <a:p>
            <a:pPr marL="0" indent="0">
              <a:buNone/>
            </a:pPr>
            <a:endParaRPr lang="ru-RU" sz="5600" b="1" dirty="0">
              <a:latin typeface="HP Simplified Light" panose="020B0404020204020204" pitchFamily="34" charset="0"/>
            </a:endParaRPr>
          </a:p>
          <a:p>
            <a:r>
              <a:rPr lang="ru-RU" sz="6400" dirty="0">
                <a:latin typeface="HP Simplified Light" panose="020B0404020204020204" pitchFamily="34" charset="0"/>
              </a:rPr>
              <a:t>Федеральной службе государственной статистики,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ООО «Газпром Трансгаз Нижний Новгород»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ПАО «ТНС ЭНЕРГО НН» ,  РАО «РЖД»,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ООО «Автозавод «ГАЗ»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ПАО «МРСК ЦЕНТРА И ПРИВОЛЖЬЯ» 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ПАО «Ростелеком», 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АО «СИБУР-НЕФТЕХИМ» 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ОАО «Сбербанк», ОАО «Промсвязьбанк», ПАО «ГАЗПРОМБАНК»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ООО «ЛУКОЙЛ-</a:t>
            </a:r>
            <a:r>
              <a:rPr lang="ru-RU" sz="6400" dirty="0" err="1">
                <a:latin typeface="HP Simplified Light" panose="020B0404020204020204" pitchFamily="34" charset="0"/>
              </a:rPr>
              <a:t>Нижегород</a:t>
            </a:r>
            <a:r>
              <a:rPr lang="ru-RU" sz="6400" dirty="0">
                <a:latin typeface="HP Simplified Light" panose="020B0404020204020204" pitchFamily="34" charset="0"/>
              </a:rPr>
              <a:t>-</a:t>
            </a:r>
            <a:r>
              <a:rPr lang="ru-RU" sz="6400" dirty="0" err="1">
                <a:latin typeface="HP Simplified Light" panose="020B0404020204020204" pitchFamily="34" charset="0"/>
              </a:rPr>
              <a:t>нефтеоргсинтез</a:t>
            </a:r>
            <a:r>
              <a:rPr lang="ru-RU" sz="6400" dirty="0">
                <a:latin typeface="HP Simplified Light" panose="020B0404020204020204" pitchFamily="34" charset="0"/>
              </a:rPr>
              <a:t>» ,  ООО «УК «Группа ГАЗ» </a:t>
            </a:r>
          </a:p>
          <a:p>
            <a:r>
              <a:rPr lang="ru-RU" sz="6400" dirty="0">
                <a:latin typeface="HP Simplified Light" panose="020B0404020204020204" pitchFamily="34" charset="0"/>
              </a:rPr>
              <a:t> АО «</a:t>
            </a:r>
            <a:r>
              <a:rPr lang="ru-RU" sz="6400" dirty="0" err="1">
                <a:latin typeface="HP Simplified Light" panose="020B0404020204020204" pitchFamily="34" charset="0"/>
              </a:rPr>
              <a:t>Атомстройэкспорт</a:t>
            </a:r>
            <a:r>
              <a:rPr lang="ru-RU" sz="6400" dirty="0">
                <a:latin typeface="HP Simplified Light" panose="020B0404020204020204" pitchFamily="34" charset="0"/>
              </a:rPr>
              <a:t>», московских и нижегородских вузах и техникумах и в  других престижных организациях </a:t>
            </a:r>
            <a:r>
              <a:rPr lang="ru-RU" dirty="0">
                <a:latin typeface="HP Simplified Light" panose="020B04040202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460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89" y="1395915"/>
            <a:ext cx="9515622" cy="128079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latin typeface="HP Simplified Light" panose="020B0404020204020204" pitchFamily="34" charset="0"/>
              </a:rPr>
            </a:br>
            <a:r>
              <a:rPr lang="ru-RU" sz="3600" b="1" dirty="0">
                <a:latin typeface="HP Simplified Light" panose="020B0404020204020204" pitchFamily="34" charset="0"/>
              </a:rPr>
              <a:t>Кафедрой бухгалтерского учета применяются самые передовые методы обучения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8080A8BB-154E-44FA-98B2-8AFE8BCF2B65}"/>
              </a:ext>
            </a:extLst>
          </p:cNvPr>
          <p:cNvSpPr/>
          <p:nvPr/>
        </p:nvSpPr>
        <p:spPr>
          <a:xfrm>
            <a:off x="3536852" y="2843687"/>
            <a:ext cx="1337604" cy="13376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61E28A4-0B9E-44D3-91A9-77B2F47CCF3B}"/>
              </a:ext>
            </a:extLst>
          </p:cNvPr>
          <p:cNvSpPr/>
          <p:nvPr/>
        </p:nvSpPr>
        <p:spPr>
          <a:xfrm>
            <a:off x="4723816" y="2843687"/>
            <a:ext cx="1337604" cy="13376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A720775-AFB5-49F2-93AF-CC855C1EC3E5}"/>
              </a:ext>
            </a:extLst>
          </p:cNvPr>
          <p:cNvSpPr/>
          <p:nvPr/>
        </p:nvSpPr>
        <p:spPr>
          <a:xfrm>
            <a:off x="5811131" y="2843687"/>
            <a:ext cx="1337604" cy="13376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4519942-0D53-45C2-8605-3825B43CE3AB}"/>
              </a:ext>
            </a:extLst>
          </p:cNvPr>
          <p:cNvSpPr/>
          <p:nvPr/>
        </p:nvSpPr>
        <p:spPr>
          <a:xfrm>
            <a:off x="6998095" y="2843687"/>
            <a:ext cx="1337604" cy="13376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Шестеренки">
            <a:extLst>
              <a:ext uri="{FF2B5EF4-FFF2-40B4-BE49-F238E27FC236}">
                <a16:creationId xmlns:a16="http://schemas.microsoft.com/office/drawing/2014/main" id="{D7036EBF-B00E-45B6-AF9A-93A825D28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0325" y="3224344"/>
            <a:ext cx="560999" cy="560999"/>
          </a:xfrm>
          <a:prstGeom prst="rect">
            <a:avLst/>
          </a:prstGeom>
        </p:spPr>
      </p:pic>
      <p:pic>
        <p:nvPicPr>
          <p:cNvPr id="16" name="Рисунок 15" descr="Лампочка">
            <a:extLst>
              <a:ext uri="{FF2B5EF4-FFF2-40B4-BE49-F238E27FC236}">
                <a16:creationId xmlns:a16="http://schemas.microsoft.com/office/drawing/2014/main" id="{BAEB5B54-154B-44B6-96B5-B90B5345B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6308" y="3191029"/>
            <a:ext cx="572619" cy="572619"/>
          </a:xfrm>
          <a:prstGeom prst="rect">
            <a:avLst/>
          </a:prstGeom>
        </p:spPr>
      </p:pic>
      <p:pic>
        <p:nvPicPr>
          <p:cNvPr id="18" name="Рисунок 17" descr="Схема игры">
            <a:extLst>
              <a:ext uri="{FF2B5EF4-FFF2-40B4-BE49-F238E27FC236}">
                <a16:creationId xmlns:a16="http://schemas.microsoft.com/office/drawing/2014/main" id="{89971BE2-0B41-4581-8B5D-D6E324359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50718" y="3184220"/>
            <a:ext cx="641246" cy="641246"/>
          </a:xfrm>
          <a:prstGeom prst="rect">
            <a:avLst/>
          </a:prstGeom>
        </p:spPr>
      </p:pic>
      <p:pic>
        <p:nvPicPr>
          <p:cNvPr id="20" name="Рисунок 19" descr="Портфель">
            <a:extLst>
              <a:ext uri="{FF2B5EF4-FFF2-40B4-BE49-F238E27FC236}">
                <a16:creationId xmlns:a16="http://schemas.microsoft.com/office/drawing/2014/main" id="{F593D238-CCE7-4C0B-86E6-85834905E4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95506" y="3205948"/>
            <a:ext cx="542782" cy="542782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D8C8FEE-CF87-41B0-BCB7-89D37B6D9732}"/>
              </a:ext>
            </a:extLst>
          </p:cNvPr>
          <p:cNvSpPr/>
          <p:nvPr/>
        </p:nvSpPr>
        <p:spPr>
          <a:xfrm>
            <a:off x="6751324" y="4723421"/>
            <a:ext cx="470974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распоряжении преподавателей и студентов имеются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компьютерные классы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-лаборатории 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кафедры бухгалтерского учета. </a:t>
            </a:r>
            <a:endParaRPr lang="ru-RU" sz="1200" dirty="0">
              <a:effectLst/>
              <a:latin typeface="HP Simplified Light" panose="020B0404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318BAFD-32A0-4496-8AEC-EFA9B6121FDD}"/>
              </a:ext>
            </a:extLst>
          </p:cNvPr>
          <p:cNvSpPr/>
          <p:nvPr/>
        </p:nvSpPr>
        <p:spPr>
          <a:xfrm>
            <a:off x="609019" y="4723421"/>
            <a:ext cx="41147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Практико-ориентированный подход 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электронных ресурсов,  интернет-технологий и инструментов информационно-образовательной среды.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97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916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>Применяемые кафедрой бухгалтерского учета методы и средства обучения позволяют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3248971-CF87-4496-9B59-2B49C1D63B4E}"/>
              </a:ext>
            </a:extLst>
          </p:cNvPr>
          <p:cNvSpPr/>
          <p:nvPr/>
        </p:nvSpPr>
        <p:spPr>
          <a:xfrm>
            <a:off x="641252" y="2926080"/>
            <a:ext cx="2805332" cy="2805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r>
              <a:rPr lang="ru-RU" dirty="0">
                <a:latin typeface="HP Simplified Light" panose="020B0404020204020204" pitchFamily="34" charset="0"/>
              </a:rPr>
              <a:t>Развивать у студентов аналитическое мышление, способности оперировать потоком информации при решении профессиональных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4D670D-3BC1-49ED-84F2-C4A2FA675DF4}"/>
              </a:ext>
            </a:extLst>
          </p:cNvPr>
          <p:cNvSpPr/>
          <p:nvPr/>
        </p:nvSpPr>
        <p:spPr>
          <a:xfrm>
            <a:off x="4312920" y="2899752"/>
            <a:ext cx="2805332" cy="2805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r>
              <a:rPr lang="ru-RU" dirty="0">
                <a:latin typeface="HP Simplified Light" panose="020B0404020204020204" pitchFamily="34" charset="0"/>
              </a:rPr>
              <a:t>Использовать междисциплинарные знания в практической деятельности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1B3CD48-A002-4C7C-B751-4DC45B86EBB7}"/>
              </a:ext>
            </a:extLst>
          </p:cNvPr>
          <p:cNvSpPr/>
          <p:nvPr/>
        </p:nvSpPr>
        <p:spPr>
          <a:xfrm>
            <a:off x="7984588" y="2926080"/>
            <a:ext cx="2805332" cy="2805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HP Simplified Light" panose="020B0404020204020204" pitchFamily="34" charset="0"/>
              </a:rPr>
              <a:t>Применять на практике передовой опыт работы, приобретать коммуникативные навыки</a:t>
            </a:r>
          </a:p>
        </p:txBody>
      </p:sp>
      <p:pic>
        <p:nvPicPr>
          <p:cNvPr id="13" name="Рисунок 12" descr="Лампочка">
            <a:extLst>
              <a:ext uri="{FF2B5EF4-FFF2-40B4-BE49-F238E27FC236}">
                <a16:creationId xmlns:a16="http://schemas.microsoft.com/office/drawing/2014/main" id="{91EA436C-5BBB-49A8-98D9-2538EE937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4470" y="3131232"/>
            <a:ext cx="585568" cy="585568"/>
          </a:xfrm>
          <a:prstGeom prst="rect">
            <a:avLst/>
          </a:prstGeom>
        </p:spPr>
      </p:pic>
      <p:pic>
        <p:nvPicPr>
          <p:cNvPr id="15" name="Рисунок 14" descr="Человек с идеей">
            <a:extLst>
              <a:ext uri="{FF2B5EF4-FFF2-40B4-BE49-F238E27FC236}">
                <a16:creationId xmlns:a16="http://schemas.microsoft.com/office/drawing/2014/main" id="{2EF6B222-35F1-4FA0-9316-3D6F8EADE6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2064" y="3077599"/>
            <a:ext cx="667043" cy="667043"/>
          </a:xfrm>
          <a:prstGeom prst="rect">
            <a:avLst/>
          </a:prstGeom>
        </p:spPr>
      </p:pic>
      <p:pic>
        <p:nvPicPr>
          <p:cNvPr id="17" name="Рисунок 16" descr="Голова с шестеренками">
            <a:extLst>
              <a:ext uri="{FF2B5EF4-FFF2-40B4-BE49-F238E27FC236}">
                <a16:creationId xmlns:a16="http://schemas.microsoft.com/office/drawing/2014/main" id="{8C90E2C6-80BA-46BA-9815-D0DF871F74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5085" y="3095184"/>
            <a:ext cx="657665" cy="6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9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8948EC66-4C30-4305-A67F-DD3353B3C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7692" y="840887"/>
            <a:ext cx="5181600" cy="225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HP Simplified Light" panose="020B0404020204020204" pitchFamily="34" charset="0"/>
              </a:rPr>
              <a:t>Высокая результативность обучения преподавателями кафедры бухгалтерского учета обеспечивается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индивидуальным подходом к каждому магистранту</a:t>
            </a:r>
            <a:r>
              <a:rPr lang="ru-RU" sz="2400" dirty="0">
                <a:latin typeface="HP Simplified Light" panose="020B0404020204020204" pitchFamily="34" charset="0"/>
              </a:rPr>
              <a:t>, созданием максимально комфортной обстановки обучения.</a:t>
            </a:r>
          </a:p>
          <a:p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A687A217-B128-4D74-9DA3-FCD7FFC5E9DD}"/>
              </a:ext>
            </a:extLst>
          </p:cNvPr>
          <p:cNvSpPr txBox="1">
            <a:spLocks/>
          </p:cNvSpPr>
          <p:nvPr/>
        </p:nvSpPr>
        <p:spPr>
          <a:xfrm>
            <a:off x="562709" y="3094893"/>
            <a:ext cx="5181600" cy="3309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Преподавание</a:t>
            </a:r>
            <a:r>
              <a:rPr lang="ru-RU" sz="2400" dirty="0">
                <a:latin typeface="HP Simplified Light" panose="020B0404020204020204" pitchFamily="34" charset="0"/>
              </a:rPr>
              <a:t> на кафедре бухгалтерского учета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ведется высококвалифицированными специалистами, докторами и кандидатами экономических наук</a:t>
            </a:r>
            <a:r>
              <a:rPr lang="ru-RU" sz="2400" dirty="0">
                <a:latin typeface="HP Simplified Light" panose="020B0404020204020204" pitchFamily="34" charset="0"/>
              </a:rPr>
              <a:t>, имеющими большой опыт практической работы, прошедшими стажировки в ведущих отечественных и мировых образовательных центрах.</a:t>
            </a:r>
          </a:p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B14F9D-63A1-48E6-9343-3B43C8E92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7064" y="3763108"/>
            <a:ext cx="2980107" cy="23844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61D0FAC5-A5DF-4EBB-B75D-A2AE14149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0996" y="926368"/>
            <a:ext cx="2518117" cy="16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07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57C0F32-C715-4DFD-849C-BA80383320D1}"/>
              </a:ext>
            </a:extLst>
          </p:cNvPr>
          <p:cNvSpPr/>
          <p:nvPr/>
        </p:nvSpPr>
        <p:spPr>
          <a:xfrm>
            <a:off x="1" y="0"/>
            <a:ext cx="561300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091648-F35C-4030-B3ED-153226CAB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21219" b="7953"/>
          <a:stretch/>
        </p:blipFill>
        <p:spPr>
          <a:xfrm>
            <a:off x="3726425" y="0"/>
            <a:ext cx="8465575" cy="6858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24CA467-4E90-4833-9081-9A6FF62B30F5}"/>
              </a:ext>
            </a:extLst>
          </p:cNvPr>
          <p:cNvSpPr/>
          <p:nvPr/>
        </p:nvSpPr>
        <p:spPr>
          <a:xfrm>
            <a:off x="448848" y="2078501"/>
            <a:ext cx="4896875" cy="270099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HP Simplified Light" panose="020B0404020204020204" pitchFamily="34" charset="0"/>
              </a:rPr>
              <a:t>Программа магистратуры кафедры бухгалтерского учета «Бухгалтерский учет, анализ и аудит»  является одной из самых лучших и востребованных, в том числе, зарубежными студентами</a:t>
            </a:r>
            <a:r>
              <a:rPr lang="ru-RU" sz="2000" dirty="0">
                <a:effectLst/>
                <a:latin typeface="HP Simplified Light" panose="020B0404020204020204" pitchFamily="34" charset="0"/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06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821702-7C2A-4932-B601-5ED996D86DF7}"/>
              </a:ext>
            </a:extLst>
          </p:cNvPr>
          <p:cNvSpPr/>
          <p:nvPr/>
        </p:nvSpPr>
        <p:spPr>
          <a:xfrm>
            <a:off x="411478" y="2440595"/>
            <a:ext cx="4974338" cy="3060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en-US" b="1" spc="100" dirty="0">
              <a:solidFill>
                <a:schemeClr val="accent1">
                  <a:lumMod val="75000"/>
                </a:schemeClr>
              </a:solidFill>
              <a:latin typeface="HP Simplified Light" panose="020B0404020204020204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pc="1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Мизиковский </a:t>
            </a:r>
            <a:r>
              <a:rPr lang="en-US" spc="100" dirty="0" err="1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Игорь</a:t>
            </a:r>
            <a:r>
              <a:rPr lang="en-US" spc="1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en-US" spc="100" dirty="0" err="1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Ефимович</a:t>
            </a:r>
            <a:r>
              <a:rPr lang="en-US" spc="1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en-US" spc="100" dirty="0">
                <a:latin typeface="HP Simplified Light" panose="020B0404020204020204" pitchFamily="34" charset="0"/>
              </a:rPr>
              <a:t>— </a:t>
            </a:r>
            <a:r>
              <a:rPr lang="en-US" spc="100" dirty="0" err="1">
                <a:latin typeface="HP Simplified Light" panose="020B0404020204020204" pitchFamily="34" charset="0"/>
              </a:rPr>
              <a:t>заведующий</a:t>
            </a:r>
            <a:r>
              <a:rPr lang="en-US" spc="100" dirty="0">
                <a:latin typeface="HP Simplified Light" panose="020B0404020204020204" pitchFamily="34" charset="0"/>
              </a:rPr>
              <a:t> кафедрой бухгалтерского </a:t>
            </a:r>
            <a:r>
              <a:rPr lang="en-US" spc="100" dirty="0" err="1">
                <a:latin typeface="HP Simplified Light" panose="020B0404020204020204" pitchFamily="34" charset="0"/>
              </a:rPr>
              <a:t>учета</a:t>
            </a:r>
            <a:r>
              <a:rPr lang="en-US" spc="100" dirty="0">
                <a:latin typeface="HP Simplified Light" panose="020B0404020204020204" pitchFamily="34" charset="0"/>
              </a:rPr>
              <a:t>, </a:t>
            </a:r>
            <a:r>
              <a:rPr lang="en-US" spc="100" dirty="0" err="1">
                <a:latin typeface="HP Simplified Light" panose="020B0404020204020204" pitchFamily="34" charset="0"/>
              </a:rPr>
              <a:t>доктор</a:t>
            </a:r>
            <a:r>
              <a:rPr lang="en-US" spc="100" dirty="0">
                <a:latin typeface="HP Simplified Light" panose="020B0404020204020204" pitchFamily="34" charset="0"/>
              </a:rPr>
              <a:t> экономических </a:t>
            </a:r>
            <a:r>
              <a:rPr lang="en-US" spc="100" dirty="0" err="1">
                <a:latin typeface="HP Simplified Light" panose="020B0404020204020204" pitchFamily="34" charset="0"/>
              </a:rPr>
              <a:t>наук</a:t>
            </a:r>
            <a:r>
              <a:rPr lang="en-US" spc="100" dirty="0">
                <a:latin typeface="HP Simplified Light" panose="020B0404020204020204" pitchFamily="34" charset="0"/>
              </a:rPr>
              <a:t>, </a:t>
            </a:r>
            <a:r>
              <a:rPr lang="en-US" spc="100" dirty="0" err="1">
                <a:latin typeface="HP Simplified Light" panose="020B0404020204020204" pitchFamily="34" charset="0"/>
              </a:rPr>
              <a:t>профессор</a:t>
            </a:r>
            <a:r>
              <a:rPr lang="en-US" spc="100" dirty="0">
                <a:latin typeface="HP Simplified Light" panose="020B0404020204020204" pitchFamily="34" charset="0"/>
              </a:rPr>
              <a:t>, академик РАЕН  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pc="100" dirty="0">
                <a:latin typeface="HP Simplified Light" panose="020B0404020204020204" pitchFamily="34" charset="0"/>
              </a:rPr>
              <a:t>          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i="1" spc="100" dirty="0">
                <a:latin typeface="HP Simplified Light" panose="020B0404020204020204" pitchFamily="34" charset="0"/>
              </a:rPr>
              <a:t>e-mail :  core090913@gmail.com</a:t>
            </a:r>
          </a:p>
        </p:txBody>
      </p:sp>
      <p:pic>
        <p:nvPicPr>
          <p:cNvPr id="11" name="Рисунок 10" descr="Изображение выглядит как человек, мужчина, внутрен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97A53B87-10BF-4847-9DFA-F6194FB48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r="14202" b="3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52681FC6-C924-40BB-8572-1147BE1F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8" y="1357117"/>
            <a:ext cx="3991709" cy="910168"/>
          </a:xfrm>
        </p:spPr>
        <p:txBody>
          <a:bodyPr>
            <a:normAutofit/>
          </a:bodyPr>
          <a:lstStyle/>
          <a:p>
            <a:r>
              <a:rPr lang="en-US" sz="2400" b="1" spc="100" dirty="0">
                <a:latin typeface="HP Simplified Light" panose="020B0404020204020204" pitchFamily="34" charset="0"/>
              </a:rPr>
              <a:t>Руководитель программы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151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>
                <a:latin typeface="HP Simplified Light" panose="020B0404020204020204" pitchFamily="34" charset="0"/>
              </a:rPr>
            </a:br>
            <a:r>
              <a:rPr lang="ru-RU" b="1">
                <a:latin typeface="HP Simplified Light" panose="020B0404020204020204" pitchFamily="34" charset="0"/>
              </a:rPr>
              <a:t>Программа магистратуры </a:t>
            </a:r>
            <a:br>
              <a:rPr lang="ru-RU" b="1">
                <a:latin typeface="HP Simplified Light" panose="020B0404020204020204" pitchFamily="34" charset="0"/>
              </a:rPr>
            </a:br>
            <a:r>
              <a:rPr lang="ru-RU" b="1">
                <a:latin typeface="HP Simplified Light" panose="020B0404020204020204" pitchFamily="34" charset="0"/>
              </a:rPr>
              <a:t>кафедры бухгалтерского учета</a:t>
            </a:r>
            <a:br>
              <a:rPr lang="ru-RU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801025-FE74-4854-8F19-61CAA0E1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36" y="2191386"/>
            <a:ext cx="9015633" cy="2394682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бухгалтерского учета     Тел.: </a:t>
            </a:r>
            <a:r>
              <a:rPr lang="ru-RU" sz="2000" b="1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(831) 433-13-96</a:t>
            </a:r>
            <a:r>
              <a:rPr lang="ru-RU" sz="2000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е-</a:t>
            </a:r>
            <a:r>
              <a:rPr lang="en-US" sz="2000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00FF"/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buhuchet@iee.unn.ru</a:t>
            </a:r>
            <a:r>
              <a:rPr lang="ru-RU" sz="2000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Адрес:  Нижний Новгород, ул. Б. Покровская, 37, ауд. 224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8A56C5-0DA7-4EB0-8209-9CDBB908F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37" y="3710990"/>
            <a:ext cx="3204302" cy="239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6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ru-RU" sz="2800" dirty="0">
                <a:latin typeface="HP Simplified Light" panose="020B0404020204020204" pitchFamily="34" charset="0"/>
              </a:rPr>
            </a:b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Магистерская программа </a:t>
            </a:r>
            <a:r>
              <a:rPr lang="ru-RU" sz="2400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«Бухгалтерский учет, анализ и аудит» </a:t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br>
              <a:rPr lang="ru-RU" sz="2400" b="1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8" y="465380"/>
            <a:ext cx="6794696" cy="5927240"/>
          </a:xfrm>
        </p:spPr>
        <p:txBody>
          <a:bodyPr numCol="1" anchor="ctr">
            <a:normAutofit lnSpcReduction="10000"/>
          </a:bodyPr>
          <a:lstStyle/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Организации и ведения всех видов бухгалтерского учета предприятий, организаций, отраслей, а также на региональном уровне управления; </a:t>
            </a:r>
          </a:p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Оказания экономическим субъектам услуг по ведению бухгалтерского учета, включая составление бухгалтерской (финансовой) отчетности;    </a:t>
            </a:r>
          </a:p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Разработки ключевых экономических стратегий предприятий, отраслей, регионов;</a:t>
            </a:r>
          </a:p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Планирования (бюджетирования), прогнозирования, контроля и комплексного анализа финансово-экономической деятельности предприятий всех форм собственности и любых масштабов;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01.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9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ru-RU" sz="2800" dirty="0">
                <a:latin typeface="HP Simplified Light" panose="020B0404020204020204" pitchFamily="34" charset="0"/>
              </a:rPr>
            </a:b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Магистерская программа </a:t>
            </a:r>
            <a:r>
              <a:rPr lang="ru-RU" sz="2400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«Бухгалтерский учет, анализ и аудит» </a:t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br>
              <a:rPr lang="ru-RU" sz="2400" b="1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8" y="465380"/>
            <a:ext cx="6794696" cy="5927240"/>
          </a:xfrm>
        </p:spPr>
        <p:txBody>
          <a:bodyPr numCol="1" anchor="ctr">
            <a:normAutofit fontScale="92500"/>
          </a:bodyPr>
          <a:lstStyle/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Финансового анализа информации, содержащейся в бухгалтерской (финансовой) отчетности, установления причинно-следственные связи изменений, произошедших за отчетный период, оценки потенциальных риски и возможностей экономического субъекта в обозримом будущем</a:t>
            </a:r>
          </a:p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Обоснования принятых экономическим субъектом решений при проведении внутреннего контроля, государственного (муниципального) финансового контроля, внутреннего и внешнего аудита, ревизий, налоговых и иных проверок;</a:t>
            </a:r>
          </a:p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Ревизии и контроля бюджетных и коммерческих организаций;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02.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ru-RU" sz="2800" dirty="0">
                <a:latin typeface="HP Simplified Light" panose="020B0404020204020204" pitchFamily="34" charset="0"/>
              </a:rPr>
            </a:b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Магистерская программа </a:t>
            </a:r>
            <a:r>
              <a:rPr lang="ru-RU" sz="2400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«Бухгалтерский учет, анализ и аудит» </a:t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br>
              <a:rPr lang="ru-RU" sz="2400" b="1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8" y="465380"/>
            <a:ext cx="6794696" cy="5927240"/>
          </a:xfrm>
        </p:spPr>
        <p:txBody>
          <a:bodyPr numCol="1" anchor="ctr">
            <a:normAutofit lnSpcReduction="10000"/>
          </a:bodyPr>
          <a:lstStyle/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Статистики предприятия, отрасли, региона;</a:t>
            </a:r>
          </a:p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Управления и анализа бизнес-рисков;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Налогового консультирования;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Экономики и организации производства и управления в экономическом субъекте;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Компьютерных информационных систем бухгалтерского учета, экономического анализа, статистики, бизнес-планирования и прогнозирования хозяйственной деятельности;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Составления и представления бухгалтерской (финансовой) отчетности экономического субъекта, имеющего обособленные подразделения;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03.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5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ru-RU" sz="2800" dirty="0">
                <a:latin typeface="HP Simplified Light" panose="020B0404020204020204" pitchFamily="34" charset="0"/>
              </a:rPr>
            </a:b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Магистерская программа </a:t>
            </a:r>
            <a:r>
              <a:rPr lang="ru-RU" sz="2400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«Бухгалтерский учет, анализ и аудит» </a:t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br>
              <a:rPr lang="ru-RU" sz="2400" b="1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8" y="465380"/>
            <a:ext cx="6794696" cy="5927240"/>
          </a:xfrm>
        </p:spPr>
        <p:txBody>
          <a:bodyPr numCol="1" anchor="ctr">
            <a:normAutofit lnSpcReduction="10000"/>
          </a:bodyPr>
          <a:lstStyle/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pc="100" dirty="0">
                <a:latin typeface="HP Simplified Light" panose="020B0404020204020204" pitchFamily="34" charset="0"/>
              </a:rPr>
              <a:t>Подготовки и анализа статистической, налоговой и управленческой отчетности;</a:t>
            </a:r>
            <a:endParaRPr lang="ru-RU" dirty="0">
              <a:latin typeface="HP Simplified Light" panose="020B0404020204020204" pitchFamily="34" charset="0"/>
            </a:endParaRPr>
          </a:p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налоговой оптимизации в конкретных условиях деятельности по всей совокупности налогов и сборов;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мониторинга соответствия внутреннего контроля целям деятельности экономического субъекта, разработки мероприятия по его совершенствованию;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Составления и представления консолидированной отчетности;</a:t>
            </a:r>
          </a:p>
          <a:p>
            <a:pPr lvl="0"/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04.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5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ru-RU" sz="2800" dirty="0">
                <a:latin typeface="HP Simplified Light" panose="020B0404020204020204" pitchFamily="34" charset="0"/>
              </a:rPr>
            </a:b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Магистерская программа </a:t>
            </a:r>
            <a:r>
              <a:rPr lang="ru-RU" sz="2400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«Бухгалтерский учет, анализ и аудит» </a:t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br>
              <a:rPr lang="ru-RU" sz="2400" b="1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3" y="736823"/>
            <a:ext cx="7212037" cy="5188410"/>
          </a:xfrm>
        </p:spPr>
        <p:txBody>
          <a:bodyPr numCol="1" anchor="ctr">
            <a:normAutofit lnSpcReduction="10000"/>
          </a:bodyPr>
          <a:lstStyle/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Внутреннего и внешнего аудита;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Контроллинга и консалтинга;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Экономической безопасности 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Бухгалтерского сопровождения антикризисного управления;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Судебной бухгалтерской экспертизы;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Организации и проведения бизнес-анализа по центрам ответственности и предприятию в целом;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Научно-исследовательской и преподавательской работы.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05.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1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>Выпускники магистерской </a:t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>программы кафедры бухгалтерского учета: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74" y="3119632"/>
            <a:ext cx="4740812" cy="2451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HP Simplified Light" panose="020B0404020204020204" pitchFamily="34" charset="0"/>
              </a:rPr>
              <a:t>Занимаются собственным бизнесом</a:t>
            </a:r>
          </a:p>
          <a:p>
            <a:pPr marL="0" indent="0">
              <a:buNone/>
            </a:pPr>
            <a:r>
              <a:rPr lang="ru-RU" sz="2400" dirty="0">
                <a:latin typeface="HP Simplified Light" panose="020B0404020204020204" pitchFamily="34" charset="0"/>
              </a:rPr>
              <a:t>в том числе владеют бухгалтерскими и консалтинговыми фирмами</a:t>
            </a:r>
          </a:p>
        </p:txBody>
      </p:sp>
      <p:pic>
        <p:nvPicPr>
          <p:cNvPr id="8" name="Рисунок 7" descr="Рукопожатие">
            <a:extLst>
              <a:ext uri="{FF2B5EF4-FFF2-40B4-BE49-F238E27FC236}">
                <a16:creationId xmlns:a16="http://schemas.microsoft.com/office/drawing/2014/main" id="{FBD07DD3-C7D2-47CA-AA95-C8F3620A9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2874" y="2264241"/>
            <a:ext cx="745588" cy="745588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id="{C5CC14BA-C951-44E0-8F3E-53879ABB55FF}"/>
              </a:ext>
            </a:extLst>
          </p:cNvPr>
          <p:cNvSpPr txBox="1">
            <a:spLocks/>
          </p:cNvSpPr>
          <p:nvPr/>
        </p:nvSpPr>
        <p:spPr>
          <a:xfrm>
            <a:off x="6096000" y="3119632"/>
            <a:ext cx="4740812" cy="2451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HP Simplified Light" panose="020B0404020204020204" pitchFamily="34" charset="0"/>
              </a:rPr>
              <a:t>Делают быструю и успешную карьеру </a:t>
            </a:r>
          </a:p>
          <a:p>
            <a:pPr marL="0" indent="0">
              <a:buNone/>
            </a:pPr>
            <a:r>
              <a:rPr lang="ru-RU" sz="2400" dirty="0">
                <a:latin typeface="HP Simplified Light" panose="020B0404020204020204" pitchFamily="34" charset="0"/>
              </a:rPr>
              <a:t>на предприятиях всех форм собственности и в органах власти</a:t>
            </a:r>
            <a:endParaRPr lang="ru-RU" sz="2000" dirty="0">
              <a:latin typeface="HP Simplified Light" panose="020B0404020204020204" pitchFamily="34" charset="0"/>
            </a:endParaRPr>
          </a:p>
        </p:txBody>
      </p:sp>
      <p:pic>
        <p:nvPicPr>
          <p:cNvPr id="10" name="Рисунок 9" descr="Тенденция к повышению">
            <a:extLst>
              <a:ext uri="{FF2B5EF4-FFF2-40B4-BE49-F238E27FC236}">
                <a16:creationId xmlns:a16="http://schemas.microsoft.com/office/drawing/2014/main" id="{8F91543E-00A5-4B9A-B037-7E70D71979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096000" y="2206930"/>
            <a:ext cx="745588" cy="7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09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827</Words>
  <Application>Microsoft Office PowerPoint</Application>
  <PresentationFormat>Широкоэкранный</PresentationFormat>
  <Paragraphs>90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HP Simplified Light</vt:lpstr>
      <vt:lpstr>Wingdings</vt:lpstr>
      <vt:lpstr>Тема Office</vt:lpstr>
      <vt:lpstr> Программа магистратуры  кафедры бухгалтерского учета </vt:lpstr>
      <vt:lpstr>Руководитель программы</vt:lpstr>
      <vt:lpstr> Программа магистратуры  кафедры бухгалтерского учета </vt:lpstr>
      <vt:lpstr>  Магистерская программа «Бухгалтерский учет, анализ и аудит»  направлена на подготовку высококвалифицированных специалистов в сферах:  </vt:lpstr>
      <vt:lpstr>  Магистерская программа «Бухгалтерский учет, анализ и аудит»  направлена на подготовку высококвалифицированных специалистов в сферах:  </vt:lpstr>
      <vt:lpstr>  Магистерская программа «Бухгалтерский учет, анализ и аудит»  направлена на подготовку высококвалифицированных специалистов в сферах:  </vt:lpstr>
      <vt:lpstr>  Магистерская программа «Бухгалтерский учет, анализ и аудит»  направлена на подготовку высококвалифицированных специалистов в сферах:  </vt:lpstr>
      <vt:lpstr>  Магистерская программа «Бухгалтерский учет, анализ и аудит»  направлена на подготовку высококвалифицированных специалистов в сферах:  </vt:lpstr>
      <vt:lpstr> Выпускники магистерской  программы кафедры бухгалтерского учета: </vt:lpstr>
      <vt:lpstr> Выпускники магистерской  программы кафедры бухгалтерского учета: </vt:lpstr>
      <vt:lpstr> Кафедрой бухгалтерского учета применяются самые передовые методы обучения </vt:lpstr>
      <vt:lpstr> Применяемые кафедрой бухгалтерского учета методы и средства обучения позволяют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Программа магистратуры  кафедры бухгалтерского учета </dc:title>
  <dc:creator>Юлиана Мизиковская</dc:creator>
  <cp:lastModifiedBy>Юлиана Мизиковская</cp:lastModifiedBy>
  <cp:revision>3</cp:revision>
  <dcterms:created xsi:type="dcterms:W3CDTF">2020-02-18T20:39:01Z</dcterms:created>
  <dcterms:modified xsi:type="dcterms:W3CDTF">2020-02-18T20:57:29Z</dcterms:modified>
</cp:coreProperties>
</file>