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63" r:id="rId3"/>
    <p:sldId id="290" r:id="rId4"/>
    <p:sldId id="302" r:id="rId5"/>
    <p:sldId id="299" r:id="rId6"/>
    <p:sldId id="301" r:id="rId7"/>
    <p:sldId id="29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3324" autoAdjust="0"/>
  </p:normalViewPr>
  <p:slideViewPr>
    <p:cSldViewPr>
      <p:cViewPr varScale="1">
        <p:scale>
          <a:sx n="83" d="100"/>
          <a:sy n="83" d="100"/>
        </p:scale>
        <p:origin x="14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7DD3E-19EB-4B8A-8E78-B54E3D524BF6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67D99-719B-4829-9259-1E928857E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4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76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8161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81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52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89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2976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97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niv-grenoble-alpes.fr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usalvl@fup.unn.ru" TargetMode="External"/><Relationship Id="rId4" Type="http://schemas.openxmlformats.org/officeDocument/2006/relationships/hyperlink" Target="mailto:gorylev@fup.unn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 cstate="print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-75" y="1172312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51445" y="1112555"/>
            <a:ext cx="8640960" cy="23062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endParaRPr lang="ru-RU" sz="800" b="1" dirty="0" smtClean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endParaRPr lang="ru-RU" sz="800" b="1" dirty="0" smtClean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</a:rPr>
              <a:t>Международные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</a:rPr>
              <a:t>магистерские программы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</a:rPr>
              <a:t>двух дипломов,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endParaRPr lang="ru-RU" sz="1200" b="1" i="0" u="none" strike="noStrike" cap="none" baseline="0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2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lang="ru-RU" sz="2400" b="1" i="0" u="none" strike="noStrike" cap="none" baseline="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еализуемые Университетом Лобачевского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2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400" b="1" i="0" u="none" strike="noStrike" cap="none" baseline="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овместно с  Университетом Гренобль Альпы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24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(г. Гренобль, Франция)</a:t>
            </a:r>
            <a:r>
              <a:rPr lang="ru-RU" sz="2400" b="1" i="0" u="none" strike="noStrike" cap="none" baseline="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2400" b="1" i="0" u="none" strike="noStrike" cap="none" baseline="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207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395536" y="188640"/>
            <a:ext cx="2416799" cy="73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93"/>
          <p:cNvSpPr txBox="1"/>
          <p:nvPr/>
        </p:nvSpPr>
        <p:spPr>
          <a:xfrm>
            <a:off x="3923928" y="109174"/>
            <a:ext cx="4896544" cy="8060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2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2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31822551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352762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</a:t>
            </a:r>
            <a:r>
              <a:rPr lang="ru-RU" b="1" dirty="0" smtClean="0"/>
              <a:t>Университет Гренобль Альпы </a:t>
            </a:r>
            <a:r>
              <a:rPr lang="ru-RU" sz="1600" dirty="0" smtClean="0"/>
              <a:t>расположен </a:t>
            </a:r>
            <a:r>
              <a:rPr lang="ru-RU" sz="1600" dirty="0"/>
              <a:t>в городе </a:t>
            </a:r>
            <a:r>
              <a:rPr lang="ru-RU" sz="1600" dirty="0" smtClean="0"/>
              <a:t>Гренобль - крупном промышленном</a:t>
            </a:r>
            <a:r>
              <a:rPr lang="ru-RU" sz="1600" dirty="0"/>
              <a:t>, </a:t>
            </a:r>
            <a:r>
              <a:rPr lang="ru-RU" sz="1600" dirty="0" smtClean="0"/>
              <a:t>научном </a:t>
            </a:r>
            <a:r>
              <a:rPr lang="ru-RU" sz="1600" dirty="0"/>
              <a:t>и </a:t>
            </a:r>
            <a:r>
              <a:rPr lang="ru-RU" sz="1600" dirty="0" smtClean="0"/>
              <a:t>университетском центре </a:t>
            </a:r>
            <a:r>
              <a:rPr lang="ru-RU" sz="1600" dirty="0"/>
              <a:t>региона французских Альп. </a:t>
            </a:r>
            <a:r>
              <a:rPr lang="ru-RU" sz="1600" dirty="0" smtClean="0"/>
              <a:t>Университет образован в январе 2016 года в результате объединения трёх гренобльских вузов: Университета Пьера </a:t>
            </a:r>
            <a:r>
              <a:rPr lang="ru-RU" sz="1600" dirty="0" err="1" smtClean="0"/>
              <a:t>Мендеса-Франса</a:t>
            </a:r>
            <a:r>
              <a:rPr lang="ru-RU" sz="1600" dirty="0" smtClean="0"/>
              <a:t> (университет гуманитарных и общественных наук), Университета </a:t>
            </a:r>
            <a:r>
              <a:rPr lang="ru-RU" sz="1600" dirty="0" err="1" smtClean="0"/>
              <a:t>Жозефа</a:t>
            </a:r>
            <a:r>
              <a:rPr lang="ru-RU" sz="1600" dirty="0" smtClean="0"/>
              <a:t> Фурье (технологический и медицинский университет), Университета Стендаля (языковые науки), и предоставляет 	</a:t>
            </a:r>
            <a:endParaRPr lang="ru-RU" sz="1600" dirty="0"/>
          </a:p>
        </p:txBody>
      </p:sp>
      <p:sp>
        <p:nvSpPr>
          <p:cNvPr id="11" name="Shape 93"/>
          <p:cNvSpPr txBox="1"/>
          <p:nvPr/>
        </p:nvSpPr>
        <p:spPr>
          <a:xfrm>
            <a:off x="84699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  <p:pic>
        <p:nvPicPr>
          <p:cNvPr id="1029" name="Picture 5" descr="E:\Лёшина папка\В изоляции\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124744"/>
            <a:ext cx="4548486" cy="3312368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797152"/>
            <a:ext cx="1648246" cy="1010771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23528" y="4581128"/>
            <a:ext cx="63367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широчайшие образовательные возможности. </a:t>
            </a:r>
          </a:p>
          <a:p>
            <a:pPr algn="just"/>
            <a:r>
              <a:rPr lang="ru-RU" sz="1600" dirty="0" smtClean="0"/>
              <a:t>           </a:t>
            </a:r>
            <a:r>
              <a:rPr lang="en-US" sz="1600" b="1" dirty="0" smtClean="0"/>
              <a:t>UGA</a:t>
            </a:r>
            <a:r>
              <a:rPr lang="en-US" sz="1600" dirty="0" smtClean="0"/>
              <a:t> </a:t>
            </a:r>
            <a:r>
              <a:rPr lang="ru-RU" sz="1600" dirty="0" smtClean="0"/>
              <a:t>входит в пятерку лучших вузов Франции</a:t>
            </a:r>
            <a:r>
              <a:rPr lang="en-US" sz="1600" dirty="0" smtClean="0"/>
              <a:t> c</a:t>
            </a:r>
            <a:r>
              <a:rPr lang="ru-RU" sz="1600" dirty="0" err="1" smtClean="0"/>
              <a:t>огласно</a:t>
            </a:r>
            <a:r>
              <a:rPr lang="ru-RU" sz="1600" dirty="0" smtClean="0"/>
              <a:t> международному рейтингу QS, а также в ведущую сотню высших учебных заведений мира по нескольким преподаваемым дисциплинам. Кроме того Университет входит в 10-ку красивейших вузов Европы по мнению международного рейтинга </a:t>
            </a:r>
            <a:r>
              <a:rPr lang="en-US" sz="1600" dirty="0" smtClean="0"/>
              <a:t>Time Higher Education (</a:t>
            </a:r>
            <a:r>
              <a:rPr lang="ru-RU" sz="1600" dirty="0" smtClean="0"/>
              <a:t>подробнее на сайте вуза: </a:t>
            </a:r>
            <a:r>
              <a:rPr lang="ru-RU" sz="1600" u="sng" dirty="0" err="1" smtClean="0">
                <a:hlinkClick r:id="rId6"/>
              </a:rPr>
              <a:t>www.univ-grenoble-alpes.fr</a:t>
            </a:r>
            <a:r>
              <a:rPr lang="ru-RU" sz="1600" u="sng" dirty="0" smtClean="0"/>
              <a:t>).</a:t>
            </a:r>
            <a:r>
              <a:rPr lang="ru-RU" sz="1600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34884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2100" y="996280"/>
            <a:ext cx="85003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Программы магистратуры экономического профиля</a:t>
            </a:r>
          </a:p>
          <a:p>
            <a:endParaRPr lang="ru-RU" sz="800" b="1" dirty="0"/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Управление организациями в рамках международного сотрудничества»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r>
              <a:rPr lang="ru-RU" sz="1600" dirty="0" smtClean="0"/>
              <a:t>- направление</a:t>
            </a:r>
            <a:r>
              <a:rPr lang="ru-RU" sz="1600" b="1" dirty="0" smtClean="0"/>
              <a:t> </a:t>
            </a:r>
            <a:r>
              <a:rPr lang="ru-RU" sz="1600" b="1" i="1" dirty="0"/>
              <a:t>«Экономическое развитие</a:t>
            </a:r>
            <a:r>
              <a:rPr lang="ru-RU" sz="1600" b="1" i="1" dirty="0" smtClean="0"/>
              <a:t>».</a:t>
            </a:r>
            <a:endParaRPr lang="ru-RU" sz="1600" dirty="0"/>
          </a:p>
          <a:p>
            <a:pPr lvl="0"/>
            <a:endParaRPr lang="ru-RU" sz="800" i="1" u="sng" dirty="0" smtClean="0"/>
          </a:p>
          <a:p>
            <a:pPr lvl="0"/>
            <a:r>
              <a:rPr lang="ru-RU" sz="1400" i="1" dirty="0" smtClean="0"/>
              <a:t>        </a:t>
            </a:r>
            <a:r>
              <a:rPr lang="ru-RU" sz="1400" i="1" u="sng" dirty="0" smtClean="0"/>
              <a:t>Изучаемые </a:t>
            </a:r>
            <a:r>
              <a:rPr lang="ru-RU" sz="1400" i="1" u="sng" dirty="0"/>
              <a:t>дисциплины</a:t>
            </a:r>
            <a:r>
              <a:rPr lang="ru-RU" sz="1400" i="1" dirty="0"/>
              <a:t>: </a:t>
            </a:r>
            <a:r>
              <a:rPr lang="ru-RU" sz="1400" dirty="0"/>
              <a:t>Анализ глобальной цепочки стоимости и стратегии;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Экономика </a:t>
            </a:r>
            <a:r>
              <a:rPr lang="ru-RU" sz="1400" dirty="0"/>
              <a:t>развития;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Международная </a:t>
            </a:r>
            <a:r>
              <a:rPr lang="ru-RU" sz="1400" dirty="0"/>
              <a:t>политическая экономика;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Международные </a:t>
            </a:r>
            <a:r>
              <a:rPr lang="ru-RU" sz="1400" dirty="0"/>
              <a:t>валютно-финансовые отношения</a:t>
            </a:r>
            <a:r>
              <a:rPr lang="ru-RU" sz="1400" dirty="0" smtClean="0"/>
              <a:t>.</a:t>
            </a:r>
            <a:r>
              <a:rPr lang="ru-RU" sz="1400" b="1" dirty="0"/>
              <a:t> </a:t>
            </a:r>
            <a:endParaRPr lang="ru-RU" sz="1400" b="1" dirty="0" smtClean="0"/>
          </a:p>
          <a:p>
            <a:pPr lvl="0"/>
            <a:endParaRPr lang="ru-RU" sz="1600" dirty="0"/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Управление человеческими ресурсами и экономическими изменениями на предприятиях»</a:t>
            </a:r>
            <a:r>
              <a:rPr lang="ru-RU" sz="1600" b="1" dirty="0"/>
              <a:t> </a:t>
            </a:r>
            <a:r>
              <a:rPr lang="ru-RU" sz="1600" dirty="0" smtClean="0"/>
              <a:t>- направление</a:t>
            </a:r>
            <a:r>
              <a:rPr lang="ru-RU" sz="1600" b="1" dirty="0" smtClean="0"/>
              <a:t> </a:t>
            </a:r>
            <a:r>
              <a:rPr lang="ru-RU" sz="1600" b="1" i="1" dirty="0"/>
              <a:t>«Экономика организаций».</a:t>
            </a:r>
            <a:endParaRPr lang="ru-RU" sz="1600" dirty="0"/>
          </a:p>
          <a:p>
            <a:pPr lvl="0"/>
            <a:endParaRPr lang="ru-RU" sz="800" i="1" u="sng" dirty="0" smtClean="0"/>
          </a:p>
          <a:p>
            <a:pPr lvl="0"/>
            <a:r>
              <a:rPr lang="ru-RU" sz="1400" i="1" dirty="0" smtClean="0"/>
              <a:t>        </a:t>
            </a:r>
            <a:r>
              <a:rPr lang="ru-RU" sz="1400" i="1" u="sng" dirty="0" smtClean="0"/>
              <a:t>Изучаемые </a:t>
            </a:r>
            <a:r>
              <a:rPr lang="ru-RU" sz="1400" i="1" u="sng" dirty="0"/>
              <a:t>дисциплины</a:t>
            </a:r>
            <a:r>
              <a:rPr lang="ru-RU" sz="1400" i="1" dirty="0"/>
              <a:t>: </a:t>
            </a:r>
            <a:r>
              <a:rPr lang="en-US" sz="1400" dirty="0"/>
              <a:t>HR</a:t>
            </a:r>
            <a:r>
              <a:rPr lang="ru-RU" sz="1400" dirty="0"/>
              <a:t>-стратегии в международных компаниях;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Теория </a:t>
            </a:r>
            <a:r>
              <a:rPr lang="ru-RU" sz="1400" dirty="0"/>
              <a:t>экономической стратегии управления мировых корпораций;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Проектный </a:t>
            </a:r>
            <a:r>
              <a:rPr lang="ru-RU" sz="1400" dirty="0"/>
              <a:t>менеджмент;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Управление </a:t>
            </a:r>
            <a:r>
              <a:rPr lang="ru-RU" sz="1400" dirty="0"/>
              <a:t>человеческими ресурсами на предприятиях</a:t>
            </a:r>
            <a:r>
              <a:rPr lang="ru-RU" sz="1400" dirty="0" smtClean="0"/>
              <a:t>.</a:t>
            </a:r>
            <a:r>
              <a:rPr lang="ru-RU" sz="1400" b="1" dirty="0"/>
              <a:t> </a:t>
            </a:r>
            <a:endParaRPr lang="ru-RU" sz="1400" b="1" dirty="0" smtClean="0"/>
          </a:p>
          <a:p>
            <a:pPr lvl="0"/>
            <a:endParaRPr lang="ru-RU" sz="1600" dirty="0"/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Экономические и статистические исследования»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r>
              <a:rPr lang="ru-RU" sz="1600" dirty="0" smtClean="0"/>
              <a:t>- направление</a:t>
            </a:r>
            <a:r>
              <a:rPr lang="ru-RU" sz="1600" b="1" dirty="0" smtClean="0"/>
              <a:t> </a:t>
            </a:r>
            <a:r>
              <a:rPr lang="ru-RU" sz="1600" b="1" i="1" dirty="0"/>
              <a:t>«Прикладная математика и информатика в области социальных наук»</a:t>
            </a:r>
            <a:r>
              <a:rPr lang="ru-RU" sz="1600" b="1" dirty="0"/>
              <a:t>.</a:t>
            </a:r>
            <a:endParaRPr lang="ru-RU" sz="1600" dirty="0"/>
          </a:p>
          <a:p>
            <a:pPr lvl="0"/>
            <a:endParaRPr lang="ru-RU" sz="800" i="1" u="sng" dirty="0" smtClean="0"/>
          </a:p>
          <a:p>
            <a:pPr lvl="0"/>
            <a:r>
              <a:rPr lang="ru-RU" sz="1400" i="1" dirty="0" smtClean="0"/>
              <a:t>        </a:t>
            </a:r>
            <a:r>
              <a:rPr lang="ru-RU" sz="1400" i="1" u="sng" dirty="0" smtClean="0"/>
              <a:t>Изучаемые </a:t>
            </a:r>
            <a:r>
              <a:rPr lang="ru-RU" sz="1400" i="1" u="sng" dirty="0"/>
              <a:t>дисциплины</a:t>
            </a:r>
            <a:r>
              <a:rPr lang="ru-RU" sz="1400" i="1" dirty="0"/>
              <a:t>: </a:t>
            </a:r>
            <a:r>
              <a:rPr lang="ru-RU" sz="1400" dirty="0"/>
              <a:t>Инновационные производственные стратегии;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 Эконометрика</a:t>
            </a:r>
            <a:r>
              <a:rPr lang="ru-RU" sz="1400" dirty="0"/>
              <a:t>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 Экспериментальная </a:t>
            </a:r>
            <a:r>
              <a:rPr lang="ru-RU" sz="1400" dirty="0"/>
              <a:t>экономика; </a:t>
            </a:r>
            <a:endParaRPr lang="ru-RU" sz="1400" dirty="0" smtClean="0"/>
          </a:p>
          <a:p>
            <a:pPr lvl="0"/>
            <a:r>
              <a:rPr lang="ru-RU" sz="1400" dirty="0" smtClean="0"/>
              <a:t>                                                         Эмпирический </a:t>
            </a:r>
            <a:r>
              <a:rPr lang="ru-RU" sz="1400" dirty="0"/>
              <a:t>анализ рынков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Shape 93"/>
          <p:cNvSpPr txBox="1"/>
          <p:nvPr/>
        </p:nvSpPr>
        <p:spPr>
          <a:xfrm>
            <a:off x="87127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180048421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539552" y="4365104"/>
            <a:ext cx="3312368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55576" y="6021288"/>
            <a:ext cx="280831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80112" y="6021288"/>
            <a:ext cx="280831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64088" y="2492896"/>
            <a:ext cx="324036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2492896"/>
            <a:ext cx="3312368" cy="1368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1268760"/>
            <a:ext cx="648960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126876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Как стать обладателем одновременно российского и европейского диплома «Магистр»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92896"/>
            <a:ext cx="3456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Поступите в магистратуру ИЭП ННГУ по направлениям подготовки:</a:t>
            </a:r>
          </a:p>
          <a:p>
            <a:pPr algn="ctr"/>
            <a:r>
              <a:rPr lang="ru-RU" sz="1400" dirty="0" smtClean="0"/>
              <a:t>«Экономика», «Менеджмент», «Управление персоналом», «Прикладная информатика», «Государственное и муниципальное управление»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492896"/>
            <a:ext cx="30963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Обучаясь на 1-м или 2-м курсе магистратуры ИЭП ННГУ,</a:t>
            </a:r>
            <a:r>
              <a:rPr lang="ru-RU" sz="1400" dirty="0" smtClean="0"/>
              <a:t> подайте заявку и поступите на одну из трех программ магистратуры </a:t>
            </a:r>
            <a:r>
              <a:rPr lang="ru-RU" sz="1400" b="1" dirty="0" smtClean="0"/>
              <a:t>Экономического факультета Университета Гренобль Альпы</a:t>
            </a:r>
            <a:endParaRPr lang="en-US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6021288"/>
            <a:ext cx="2736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Французский диплом магистра</a:t>
            </a:r>
            <a:endParaRPr lang="ru-RU" sz="1400" b="1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2015716" y="2060847"/>
            <a:ext cx="484632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Shape 93"/>
          <p:cNvSpPr txBox="1"/>
          <p:nvPr/>
        </p:nvSpPr>
        <p:spPr>
          <a:xfrm>
            <a:off x="87127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4401692" y="2591196"/>
            <a:ext cx="4846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364088" y="4365104"/>
            <a:ext cx="3240360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4437112"/>
            <a:ext cx="3240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Дистанционное обучение в течение одного года на английском языке в </a:t>
            </a:r>
            <a:r>
              <a:rPr lang="en-US" sz="1200" dirty="0" smtClean="0"/>
              <a:t>UGA</a:t>
            </a:r>
            <a:r>
              <a:rPr lang="ru-RU" sz="1200" dirty="0" smtClean="0"/>
              <a:t> + магистерская диссертация = 60 </a:t>
            </a:r>
            <a:r>
              <a:rPr lang="en-US" sz="1200" dirty="0" smtClean="0"/>
              <a:t>ECTS </a:t>
            </a:r>
          </a:p>
          <a:p>
            <a:pPr algn="ctr"/>
            <a:r>
              <a:rPr lang="en-US" sz="1200" dirty="0" smtClean="0"/>
              <a:t>(30 ECTS </a:t>
            </a:r>
            <a:r>
              <a:rPr lang="en-US" sz="1200" i="1" dirty="0" smtClean="0"/>
              <a:t>UGA</a:t>
            </a:r>
            <a:r>
              <a:rPr lang="en-US" sz="1200" dirty="0" smtClean="0"/>
              <a:t> + 30 ECTS</a:t>
            </a:r>
            <a:r>
              <a:rPr lang="ru-RU" sz="1200" dirty="0" smtClean="0"/>
              <a:t> </a:t>
            </a:r>
            <a:r>
              <a:rPr lang="ru-RU" sz="1200" i="1" dirty="0" smtClean="0"/>
              <a:t>признание основной образовательной программы ННГУ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6732240" y="3933056"/>
            <a:ext cx="484632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051720" y="3933056"/>
            <a:ext cx="484632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55576" y="6021288"/>
            <a:ext cx="2736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Российский диплом магистра</a:t>
            </a:r>
            <a:endParaRPr lang="ru-RU" sz="1400" b="1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6732240" y="5589240"/>
            <a:ext cx="484632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4581128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Обучение по основной образовательной программе в ННГУ осуществляется в соответствии с общими правилами.</a:t>
            </a:r>
            <a:endParaRPr lang="ru-RU" sz="1200" dirty="0"/>
          </a:p>
        </p:txBody>
      </p:sp>
      <p:sp>
        <p:nvSpPr>
          <p:cNvPr id="45" name="Стрелка вниз 44"/>
          <p:cNvSpPr/>
          <p:nvPr/>
        </p:nvSpPr>
        <p:spPr>
          <a:xfrm>
            <a:off x="2051720" y="5589240"/>
            <a:ext cx="484632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7142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1052736"/>
            <a:ext cx="860840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Условия обучения в магистратуре </a:t>
            </a:r>
            <a:r>
              <a:rPr lang="en-US" sz="2000" b="1" dirty="0" smtClean="0"/>
              <a:t>UGA</a:t>
            </a:r>
            <a:r>
              <a:rPr lang="ru-RU" sz="2000" b="1" dirty="0" smtClean="0"/>
              <a:t> по программам двух дипломов</a:t>
            </a:r>
          </a:p>
          <a:p>
            <a:endParaRPr lang="ru-RU" sz="800" b="1" dirty="0" smtClean="0"/>
          </a:p>
          <a:p>
            <a:r>
              <a:rPr lang="ru-RU" b="1" dirty="0" smtClean="0"/>
              <a:t>Срок обучения:</a:t>
            </a:r>
            <a:r>
              <a:rPr lang="ru-RU" dirty="0" smtClean="0"/>
              <a:t> один </a:t>
            </a:r>
            <a:r>
              <a:rPr lang="ru-RU" dirty="0"/>
              <a:t>год</a:t>
            </a:r>
            <a:r>
              <a:rPr lang="ru-RU" dirty="0" smtClean="0"/>
              <a:t>. </a:t>
            </a:r>
          </a:p>
          <a:p>
            <a:endParaRPr lang="ru-RU" sz="800" b="1" dirty="0" smtClean="0"/>
          </a:p>
          <a:p>
            <a:r>
              <a:rPr lang="ru-RU" b="1" dirty="0" smtClean="0"/>
              <a:t>Язык обучения:</a:t>
            </a:r>
            <a:r>
              <a:rPr lang="ru-RU" dirty="0" smtClean="0"/>
              <a:t> английский</a:t>
            </a:r>
            <a:r>
              <a:rPr lang="ru-RU" dirty="0"/>
              <a:t>.</a:t>
            </a:r>
          </a:p>
          <a:p>
            <a:endParaRPr lang="ru-RU" sz="800" b="1" dirty="0" smtClean="0"/>
          </a:p>
          <a:p>
            <a:r>
              <a:rPr lang="ru-RU" b="1" dirty="0" smtClean="0"/>
              <a:t>Учебный план: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4 дисциплины (по </a:t>
            </a:r>
            <a:r>
              <a:rPr lang="ru-RU" dirty="0"/>
              <a:t>каждому из трёх направлений </a:t>
            </a:r>
            <a:r>
              <a:rPr lang="ru-RU" dirty="0" smtClean="0"/>
              <a:t>подготовки);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магистерская диссертация (под академическим руководством </a:t>
            </a:r>
            <a:r>
              <a:rPr lang="en-US" dirty="0" smtClean="0"/>
              <a:t>UGA</a:t>
            </a:r>
            <a:r>
              <a:rPr lang="ru-RU" dirty="0" smtClean="0"/>
              <a:t>; оценивает экзаменационная</a:t>
            </a:r>
            <a:r>
              <a:rPr lang="en-US" dirty="0" smtClean="0"/>
              <a:t> </a:t>
            </a:r>
            <a:r>
              <a:rPr lang="ru-RU" dirty="0" smtClean="0"/>
              <a:t>комиссия </a:t>
            </a:r>
            <a:r>
              <a:rPr lang="en-US" dirty="0" smtClean="0"/>
              <a:t>UGA</a:t>
            </a:r>
            <a:r>
              <a:rPr lang="ru-RU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выпускные экзамены проходят в июне в ННГУ по правилам Университета Гренобль Альпы.</a:t>
            </a:r>
          </a:p>
          <a:p>
            <a:endParaRPr lang="ru-RU" sz="800" b="1" dirty="0" smtClean="0"/>
          </a:p>
          <a:p>
            <a:r>
              <a:rPr lang="ru-RU" b="1" dirty="0" smtClean="0"/>
              <a:t>Форма обучения: 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с использованием дистанционных образовательных технологий (студентам предоставляются учебные материалы в электронной форме на английском языке и доступ к учебному </a:t>
            </a:r>
            <a:r>
              <a:rPr lang="ru-RU" dirty="0" err="1" smtClean="0"/>
              <a:t>интернет-порталу</a:t>
            </a:r>
            <a:r>
              <a:rPr lang="ru-RU" dirty="0" smtClean="0"/>
              <a:t> (</a:t>
            </a:r>
            <a:r>
              <a:rPr lang="en-US" dirty="0" smtClean="0"/>
              <a:t>MOODLE</a:t>
            </a:r>
            <a:r>
              <a:rPr lang="ru-RU" dirty="0" smtClean="0"/>
              <a:t>) Университета Гренобль Альпы.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очная «Зимняя школа» </a:t>
            </a:r>
            <a:r>
              <a:rPr lang="ru-RU" dirty="0"/>
              <a:t>в </a:t>
            </a:r>
            <a:r>
              <a:rPr lang="ru-RU" dirty="0" smtClean="0"/>
              <a:t>Гренобле (от 1-й до 3-х недель). </a:t>
            </a:r>
          </a:p>
          <a:p>
            <a:endParaRPr lang="ru-RU" sz="800" dirty="0" smtClean="0"/>
          </a:p>
          <a:p>
            <a:r>
              <a:rPr lang="ru-RU" b="1" dirty="0" smtClean="0"/>
              <a:t>Стоимость обучения: </a:t>
            </a:r>
            <a:r>
              <a:rPr lang="ru-RU" dirty="0" smtClean="0"/>
              <a:t>2300 евро (оплата в рублёвом эквиваленте).</a:t>
            </a:r>
          </a:p>
          <a:p>
            <a:endParaRPr lang="ru-RU" dirty="0"/>
          </a:p>
          <a:p>
            <a:r>
              <a:rPr lang="ru-RU" sz="2000" dirty="0"/>
              <a:t> </a:t>
            </a:r>
          </a:p>
        </p:txBody>
      </p:sp>
      <p:sp>
        <p:nvSpPr>
          <p:cNvPr id="7" name="Shape 93"/>
          <p:cNvSpPr txBox="1"/>
          <p:nvPr/>
        </p:nvSpPr>
        <p:spPr>
          <a:xfrm>
            <a:off x="87127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55118159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1196752"/>
            <a:ext cx="83760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Условия приема на программу</a:t>
            </a:r>
          </a:p>
          <a:p>
            <a:endParaRPr lang="ru-RU" sz="2000" dirty="0" smtClean="0"/>
          </a:p>
          <a:p>
            <a:r>
              <a:rPr lang="ru-RU" b="1" dirty="0" smtClean="0"/>
              <a:t>Кто может участвовать: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студенты 1-го и 2-го </a:t>
            </a:r>
            <a:r>
              <a:rPr lang="ru-RU" dirty="0"/>
              <a:t>курса магистратуры, обучающиеся в ННГУ </a:t>
            </a:r>
            <a:r>
              <a:rPr lang="ru-RU" dirty="0" smtClean="0"/>
              <a:t>по </a:t>
            </a:r>
            <a:r>
              <a:rPr lang="ru-RU" dirty="0"/>
              <a:t>одному из следующих направлений подготовки: </a:t>
            </a:r>
            <a:r>
              <a:rPr lang="ru-RU" i="1" dirty="0"/>
              <a:t>«Экономика», «Менеджмент», «Управление персоналом», «Прикладная информатика», «Государственное и муниципальное управление</a:t>
            </a:r>
            <a:r>
              <a:rPr lang="ru-RU" i="1" dirty="0" smtClean="0"/>
              <a:t>»</a:t>
            </a:r>
            <a:r>
              <a:rPr lang="ru-RU" dirty="0" smtClean="0"/>
              <a:t>, а </a:t>
            </a:r>
            <a:r>
              <a:rPr lang="ru-RU" dirty="0"/>
              <a:t>также владеющие английским языком на уровне В2.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Куда и в какие сроки подавать заявку: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прием </a:t>
            </a:r>
            <a:r>
              <a:rPr lang="ru-RU" dirty="0"/>
              <a:t>студентов для участия в программе осуществляет </a:t>
            </a:r>
            <a:r>
              <a:rPr lang="ru-RU" i="1" dirty="0"/>
              <a:t>Центр международных проектов и </a:t>
            </a:r>
            <a:r>
              <a:rPr lang="ru-RU" i="1" dirty="0" smtClean="0"/>
              <a:t>программ ННГУ им. Н.И. Лобачевского</a:t>
            </a:r>
            <a:r>
              <a:rPr lang="ru-RU" dirty="0" smtClean="0"/>
              <a:t> </a:t>
            </a:r>
            <a:r>
              <a:rPr lang="ru-RU" dirty="0"/>
              <a:t>ежегодно до </a:t>
            </a:r>
            <a:r>
              <a:rPr lang="ru-RU" dirty="0" smtClean="0"/>
              <a:t>15 июня.  </a:t>
            </a:r>
            <a:r>
              <a:rPr lang="ru-RU" dirty="0"/>
              <a:t>Регистрация на портале Университета Гренобль Альпы проходит в </a:t>
            </a:r>
            <a:r>
              <a:rPr lang="ru-RU" dirty="0" smtClean="0"/>
              <a:t>июне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b="1" dirty="0" smtClean="0"/>
              <a:t>Когда происходит зачисление:</a:t>
            </a:r>
            <a:r>
              <a:rPr lang="ru-RU" dirty="0" smtClean="0"/>
              <a:t> зачисление </a:t>
            </a:r>
            <a:r>
              <a:rPr lang="ru-RU" dirty="0"/>
              <a:t>в Университет Гренобль Альпы осуществляется летом по результатам конкурсного </a:t>
            </a:r>
            <a:r>
              <a:rPr lang="ru-RU" dirty="0" smtClean="0"/>
              <a:t>отбора, осуществляемого приёмной комиссией Университета Гренобль Альпы.</a:t>
            </a:r>
            <a:endParaRPr lang="ru-RU" dirty="0"/>
          </a:p>
        </p:txBody>
      </p:sp>
      <p:sp>
        <p:nvSpPr>
          <p:cNvPr id="7" name="Shape 93"/>
          <p:cNvSpPr txBox="1"/>
          <p:nvPr/>
        </p:nvSpPr>
        <p:spPr>
          <a:xfrm>
            <a:off x="87127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15034731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483875"/>
            <a:ext cx="392100" cy="4812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483900"/>
            <a:ext cx="619498" cy="4812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68312" y="483910"/>
            <a:ext cx="3825298" cy="481200"/>
          </a:xfrm>
          <a:prstGeom prst="parallelogram">
            <a:avLst>
              <a:gd name="adj" fmla="val 39278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19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444208" y="332656"/>
            <a:ext cx="2181300" cy="66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4710" y="1124744"/>
            <a:ext cx="78409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Координаты Центра международных проектов и программ ННГУ им. Н.И. Лобачевского:</a:t>
            </a:r>
          </a:p>
          <a:p>
            <a:endParaRPr lang="ru-RU" sz="2000" b="1" dirty="0" smtClean="0"/>
          </a:p>
          <a:p>
            <a:r>
              <a:rPr lang="ru-RU" sz="2000" b="1" dirty="0"/>
              <a:t>П</a:t>
            </a:r>
            <a:r>
              <a:rPr lang="ru-RU" sz="2000" b="1" dirty="0" smtClean="0"/>
              <a:t>роспект Гагарина, 23</a:t>
            </a:r>
          </a:p>
          <a:p>
            <a:r>
              <a:rPr lang="ru-RU" sz="2000" b="1" dirty="0" smtClean="0"/>
              <a:t>2-й корпус, кабинет 211-Б (2-й этаж)</a:t>
            </a:r>
          </a:p>
          <a:p>
            <a:endParaRPr lang="ru-RU" sz="2000" b="1" dirty="0"/>
          </a:p>
          <a:p>
            <a:r>
              <a:rPr lang="ru-RU" sz="2000" b="1" dirty="0" smtClean="0"/>
              <a:t>Тел.: </a:t>
            </a:r>
            <a:r>
              <a:rPr lang="ru-RU" sz="2000" b="1" smtClean="0"/>
              <a:t>+79200777531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800" b="1" dirty="0"/>
          </a:p>
          <a:p>
            <a:r>
              <a:rPr lang="ru-RU" sz="2400" b="1" dirty="0" err="1" smtClean="0"/>
              <a:t>Горылев</a:t>
            </a:r>
            <a:r>
              <a:rPr lang="ru-RU" sz="2400" b="1" dirty="0" smtClean="0"/>
              <a:t> Александр Иванович</a:t>
            </a:r>
          </a:p>
          <a:p>
            <a:r>
              <a:rPr lang="ru-RU" sz="1600" b="1" dirty="0" smtClean="0"/>
              <a:t>Руководитель Центра, </a:t>
            </a:r>
            <a:r>
              <a:rPr lang="ru-RU" sz="1600" b="1" dirty="0" err="1" smtClean="0"/>
              <a:t>к.ю.н</a:t>
            </a:r>
            <a:r>
              <a:rPr lang="ru-RU" sz="1600" b="1" dirty="0" smtClean="0"/>
              <a:t>., доцент, зав. каф. Европейского и международного права. </a:t>
            </a:r>
          </a:p>
          <a:p>
            <a:r>
              <a:rPr lang="en-US" sz="2000" b="1" dirty="0" smtClean="0"/>
              <a:t>E-mail: </a:t>
            </a:r>
            <a:r>
              <a:rPr lang="en-US" sz="2000" b="1" dirty="0" smtClean="0">
                <a:hlinkClick r:id="rId4"/>
              </a:rPr>
              <a:t>gorylev@fup.unn.ru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ru-RU" sz="2400" b="1" dirty="0" smtClean="0"/>
              <a:t>Русаков Алексей Владимирович</a:t>
            </a:r>
          </a:p>
          <a:p>
            <a:r>
              <a:rPr lang="ru-RU" sz="1600" b="1" dirty="0" smtClean="0"/>
              <a:t>Ведущий специалист по информационно-аналитической работе Центра.</a:t>
            </a:r>
          </a:p>
          <a:p>
            <a:r>
              <a:rPr lang="en-US" sz="2000" b="1" dirty="0" smtClean="0"/>
              <a:t>E-mail: </a:t>
            </a:r>
            <a:r>
              <a:rPr lang="en-US" sz="2000" b="1" dirty="0" smtClean="0">
                <a:hlinkClick r:id="rId5"/>
              </a:rPr>
              <a:t>rusalvl@fup.unn.ru</a:t>
            </a:r>
            <a:endParaRPr lang="ru-RU" sz="4800" b="1" dirty="0"/>
          </a:p>
        </p:txBody>
      </p:sp>
      <p:sp>
        <p:nvSpPr>
          <p:cNvPr id="7" name="Shape 93"/>
          <p:cNvSpPr txBox="1"/>
          <p:nvPr/>
        </p:nvSpPr>
        <p:spPr>
          <a:xfrm>
            <a:off x="871276" y="408703"/>
            <a:ext cx="2016224" cy="511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Центр международных 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1400" b="1" dirty="0" smtClean="0">
                <a:solidFill>
                  <a:schemeClr val="bg1"/>
                </a:solidFill>
              </a:rPr>
              <a:t>проектов 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47889524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581</Words>
  <Application>Microsoft Office PowerPoint</Application>
  <PresentationFormat>Экран (4:3)</PresentationFormat>
  <Paragraphs>104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zxc</cp:lastModifiedBy>
  <cp:revision>215</cp:revision>
  <cp:lastPrinted>2015-11-27T13:49:30Z</cp:lastPrinted>
  <dcterms:created xsi:type="dcterms:W3CDTF">2015-11-27T05:20:58Z</dcterms:created>
  <dcterms:modified xsi:type="dcterms:W3CDTF">2020-05-21T15:31:53Z</dcterms:modified>
</cp:coreProperties>
</file>