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88" r:id="rId2"/>
  </p:sldMasterIdLst>
  <p:notesMasterIdLst>
    <p:notesMasterId r:id="rId11"/>
  </p:notesMasterIdLst>
  <p:handoutMasterIdLst>
    <p:handoutMasterId r:id="rId12"/>
  </p:handoutMasterIdLst>
  <p:sldIdLst>
    <p:sldId id="483" r:id="rId3"/>
    <p:sldId id="466" r:id="rId4"/>
    <p:sldId id="533" r:id="rId5"/>
    <p:sldId id="534" r:id="rId6"/>
    <p:sldId id="532" r:id="rId7"/>
    <p:sldId id="462" r:id="rId8"/>
    <p:sldId id="535" r:id="rId9"/>
    <p:sldId id="528" r:id="rId10"/>
  </p:sldIdLst>
  <p:sldSz cx="9144000" cy="6858000" type="screen4x3"/>
  <p:notesSz cx="6805613" cy="99393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AC16C0-83F3-40F3-A6E6-88D32099B397}">
          <p14:sldIdLst>
            <p14:sldId id="483"/>
            <p14:sldId id="466"/>
            <p14:sldId id="533"/>
            <p14:sldId id="534"/>
            <p14:sldId id="532"/>
            <p14:sldId id="462"/>
            <p14:sldId id="535"/>
            <p14:sldId id="5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973"/>
    <a:srgbClr val="FF0000"/>
    <a:srgbClr val="DDDDDD"/>
    <a:srgbClr val="D4E1F0"/>
    <a:srgbClr val="3A4B8C"/>
    <a:srgbClr val="C8D7EA"/>
    <a:srgbClr val="FC1921"/>
    <a:srgbClr val="9B9BC3"/>
    <a:srgbClr val="99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76672" autoAdjust="0"/>
  </p:normalViewPr>
  <p:slideViewPr>
    <p:cSldViewPr>
      <p:cViewPr>
        <p:scale>
          <a:sx n="60" d="100"/>
          <a:sy n="60" d="100"/>
        </p:scale>
        <p:origin x="-16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2070" y="-80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6887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2" y="2"/>
            <a:ext cx="2949575" cy="496887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53B351BE-B332-4767-AEA6-E22024F65A39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2" y="9440865"/>
            <a:ext cx="2949575" cy="49688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6A6A0450-0AFC-424A-BDF5-3FECC3ED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2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9099" cy="496967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4" y="5"/>
            <a:ext cx="2949099" cy="496967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7CAF61BC-25DC-4164-AFBA-23E5620A130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650"/>
            <a:ext cx="2949099" cy="496967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4" y="9440650"/>
            <a:ext cx="2949099" cy="496967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A093F7FE-6EA1-45AF-8766-F21B3808A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для заставки на</a:t>
            </a:r>
            <a:r>
              <a:rPr lang="ru-RU" baseline="0" dirty="0" smtClean="0"/>
              <a:t> сбор группы участников.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7A02-A0D3-408A-87D9-2B5AFEB1C5D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4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ebdings"/>
              </a:rPr>
              <a:t>-</a:t>
            </a:r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Коллеги, добро пожаловать на программу обучения «Банковская школа ВТБ». Давайте для начала определимся, что же это за проект и что он может Вам предложить. </a:t>
            </a:r>
          </a:p>
          <a:p>
            <a:pPr algn="l"/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 сотрудничества  ВТБ и СГЭУ включает в себя:</a:t>
            </a:r>
          </a:p>
          <a:p>
            <a:pPr algn="l"/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-программу дополнительного образования студентов для подготовки банковских специалистов;</a:t>
            </a:r>
          </a:p>
          <a:p>
            <a:pPr algn="l"/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-прохождение студентами производственной преддипломной практики в подразделениях Банка ВТБ;</a:t>
            </a:r>
          </a:p>
          <a:p>
            <a:pPr algn="l"/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-трудоустройство в Банк лучших кандидатов, прошедших обучение.</a:t>
            </a:r>
          </a:p>
          <a:p>
            <a:pPr algn="l"/>
            <a:r>
              <a:rPr lang="ru-RU" sz="10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цель сотрудничества – профессиональный и информационный обмен и развитие долгосрочных двусторонних связей.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ebdings"/>
              </a:rPr>
              <a:t>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ebdings"/>
              </a:rPr>
              <a:t>	</a:t>
            </a:r>
            <a:r>
              <a:rPr lang="ru-RU" altLang="ru-RU" b="0" i="0" dirty="0" smtClean="0">
                <a:sym typeface="Wingdings" pitchFamily="2" charset="2"/>
              </a:rPr>
              <a:t>Теперь перейдем к структуре</a:t>
            </a:r>
            <a:r>
              <a:rPr lang="ru-RU" altLang="ru-RU" b="0" i="0" baseline="0" dirty="0" smtClean="0">
                <a:sym typeface="Wingdings" pitchFamily="2" charset="2"/>
              </a:rPr>
              <a:t> нашей восьмидневной программы обучения: что и в какой последовательности мы будем изучать:</a:t>
            </a:r>
          </a:p>
          <a:p>
            <a:r>
              <a:rPr lang="ru-RU" b="0" i="0" dirty="0" smtClean="0"/>
              <a:t>	- 1 день: Особенности банковского бизнеса</a:t>
            </a:r>
          </a:p>
          <a:p>
            <a:r>
              <a:rPr lang="ru-RU" b="0" i="0" dirty="0" smtClean="0"/>
              <a:t>	- 2 день: Деловые коммуникации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	-</a:t>
            </a:r>
            <a:r>
              <a:rPr lang="ru-RU" b="0" i="0" baseline="0" dirty="0" smtClean="0"/>
              <a:t> 3 день: </a:t>
            </a:r>
            <a:r>
              <a:rPr lang="ru-RU" sz="1200" b="0" i="0" dirty="0" smtClean="0">
                <a:solidFill>
                  <a:srgbClr val="3A4B8C"/>
                </a:solidFill>
              </a:rPr>
              <a:t>Этика делового общения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	- 4 день: </a:t>
            </a:r>
            <a:r>
              <a:rPr lang="ru-RU" sz="1200" b="0" i="0" dirty="0" smtClean="0">
                <a:solidFill>
                  <a:srgbClr val="3A4B8C"/>
                </a:solidFill>
              </a:rPr>
              <a:t>Банковские продукты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	- 5 день: </a:t>
            </a:r>
            <a:r>
              <a:rPr lang="ru-RU" sz="1200" b="0" i="0" dirty="0" smtClean="0">
                <a:solidFill>
                  <a:srgbClr val="3A4B8C"/>
                </a:solidFill>
              </a:rPr>
              <a:t>Навыки проведения презентаций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	- 6 день: </a:t>
            </a:r>
            <a:r>
              <a:rPr lang="ru-RU" sz="1200" b="0" i="0" dirty="0" smtClean="0">
                <a:solidFill>
                  <a:srgbClr val="3A4B8C"/>
                </a:solidFill>
              </a:rPr>
              <a:t>Навыки продаж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/>
              <a:t>	- 8 день: Итоговый зачет</a:t>
            </a:r>
          </a:p>
          <a:p>
            <a:endParaRPr lang="ru-RU" i="0" dirty="0" smtClean="0"/>
          </a:p>
          <a:p>
            <a:endParaRPr lang="ru-RU" i="0" dirty="0" smtClean="0"/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1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ebdings"/>
              </a:rPr>
              <a:t>-В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чем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заключается важно данного проекта?</a:t>
            </a:r>
          </a:p>
          <a:p>
            <a:r>
              <a:rPr lang="ru-RU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-После прохождения специального курса повышения </a:t>
            </a:r>
            <a:r>
              <a:rPr lang="ru-RU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квалификации</a:t>
            </a:r>
            <a:r>
              <a:rPr lang="ru-RU" sz="12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Вы начнете разбираться в финансовом бизнесе, узнаете особенности работы банковских продуктов, получите представление, как клиент Банка может эффективно распоряжаться собственным бюджетом, применить знания к себе</a:t>
            </a:r>
            <a:endParaRPr lang="ru-RU" sz="1200" b="0" i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dirty="0" smtClean="0">
                <a:solidFill>
                  <a:schemeClr val="tx2"/>
                </a:solidFill>
              </a:rPr>
              <a:t>Вы сможете получить новые практические знания и навыки, которые пригодятся вам в дальнейшей работе;</a:t>
            </a:r>
          </a:p>
          <a:p>
            <a:r>
              <a:rPr lang="ru-RU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-При успешном прохождении обучения и сдаче зачета у вас появится возможность приоритетного трудоустройства в ВТБ</a:t>
            </a:r>
            <a:r>
              <a:rPr lang="ru-RU" sz="1200" b="0" i="0" kern="1200" dirty="0" smtClean="0">
                <a:solidFill>
                  <a:srgbClr val="FC192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rgbClr val="FC19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LC\ОМО ЦОП\_Абаев Мурат\ЛОГОТИП ЦОП\Подложки\Полос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" y="764883"/>
            <a:ext cx="9134476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" y="1845165"/>
            <a:ext cx="3401370" cy="246360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400822" y="3665954"/>
            <a:ext cx="5738963" cy="629712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1"/>
          </p:nvPr>
        </p:nvSpPr>
        <p:spPr>
          <a:xfrm>
            <a:off x="3400822" y="1859682"/>
            <a:ext cx="5738963" cy="1624156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424" y="6304329"/>
            <a:ext cx="1276481" cy="3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1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5956" y="6563444"/>
            <a:ext cx="2133600" cy="293117"/>
          </a:xfrm>
        </p:spPr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3DDCBC2-B677-4FD6-96C7-0EBF08A44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8040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5956" y="6563444"/>
            <a:ext cx="2133600" cy="293117"/>
          </a:xfrm>
        </p:spPr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3DDCBC2-B677-4FD6-96C7-0EBF08A44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0358" y="6149"/>
            <a:ext cx="9144000" cy="60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78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LC\ОМО ЦОП\_Абаев Мурат\ЛОГОТИП ЦОП\Подложки\Полос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" y="764883"/>
            <a:ext cx="9134476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" y="1845165"/>
            <a:ext cx="3401370" cy="246360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400822" y="3665954"/>
            <a:ext cx="5738963" cy="629712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1"/>
          </p:nvPr>
        </p:nvSpPr>
        <p:spPr>
          <a:xfrm>
            <a:off x="3400822" y="1859682"/>
            <a:ext cx="5738963" cy="1624156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424" y="6304329"/>
            <a:ext cx="1276481" cy="3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Высшая школа ВТБ24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5956" y="6563444"/>
            <a:ext cx="2133600" cy="293117"/>
          </a:xfrm>
        </p:spPr>
        <p:txBody>
          <a:bodyPr/>
          <a:lstStyle>
            <a:lvl1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6DACDFA-3048-48D5-9C7E-978973A97113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7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7" y="6537201"/>
            <a:ext cx="874800" cy="2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3" y="607987"/>
            <a:ext cx="9144000" cy="113739"/>
          </a:xfrm>
          <a:prstGeom prst="rect">
            <a:avLst/>
          </a:prstGeom>
          <a:solidFill>
            <a:srgbClr val="D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8" y="6149"/>
            <a:ext cx="9144000" cy="601838"/>
          </a:xfrm>
          <a:prstGeom prst="rect">
            <a:avLst/>
          </a:prstGeom>
        </p:spPr>
        <p:txBody>
          <a:bodyPr vert="horz" lIns="144000" tIns="45720" rIns="14400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6617389"/>
            <a:ext cx="2133600" cy="23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12062"/>
            <a:ext cx="2133600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3DDCBC2-B677-4FD6-96C7-0EBF08A44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9" y="494307"/>
            <a:ext cx="1368152" cy="7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7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3" r:id="rId2"/>
    <p:sldLayoutId id="2147483884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7" y="6537201"/>
            <a:ext cx="874800" cy="2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793" y="607987"/>
            <a:ext cx="9144000" cy="113739"/>
          </a:xfrm>
          <a:prstGeom prst="rect">
            <a:avLst/>
          </a:prstGeom>
          <a:solidFill>
            <a:srgbClr val="D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8" y="6149"/>
            <a:ext cx="9144000" cy="601838"/>
          </a:xfrm>
          <a:prstGeom prst="rect">
            <a:avLst/>
          </a:prstGeom>
        </p:spPr>
        <p:txBody>
          <a:bodyPr vert="horz" lIns="144000" tIns="45720" rIns="14400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6617389"/>
            <a:ext cx="2133600" cy="23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12062"/>
            <a:ext cx="2133600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8AC15A-3588-49AB-A427-878E0FD40967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529346"/>
            <a:ext cx="999462" cy="5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400822" y="1859682"/>
            <a:ext cx="5738963" cy="2433414"/>
          </a:xfrm>
        </p:spPr>
        <p:txBody>
          <a:bodyPr anchor="ctr"/>
          <a:lstStyle/>
          <a:p>
            <a:pPr defTabSz="682543">
              <a:spcBef>
                <a:spcPts val="0"/>
              </a:spcBef>
              <a:defRPr/>
            </a:pPr>
            <a:r>
              <a:rPr lang="ru-RU" dirty="0" smtClean="0"/>
              <a:t>Школа Банковского сотрудника ВТБ</a:t>
            </a:r>
          </a:p>
          <a:p>
            <a:pPr defTabSz="682543">
              <a:spcBef>
                <a:spcPts val="0"/>
              </a:spcBef>
              <a:defRPr/>
            </a:pPr>
            <a:endParaRPr lang="en-US" sz="2000" b="0" dirty="0" smtClean="0">
              <a:solidFill>
                <a:srgbClr val="0A2973"/>
              </a:solidFill>
            </a:endParaRPr>
          </a:p>
          <a:p>
            <a:pPr defTabSz="682543">
              <a:spcBef>
                <a:spcPts val="0"/>
              </a:spcBef>
              <a:defRPr/>
            </a:pPr>
            <a:r>
              <a:rPr lang="ru-RU" sz="2000" b="0" dirty="0" smtClean="0">
                <a:solidFill>
                  <a:srgbClr val="0A2973"/>
                </a:solidFill>
              </a:rPr>
              <a:t>Программа </a:t>
            </a:r>
            <a:r>
              <a:rPr lang="ru-RU" sz="2000" b="0" dirty="0">
                <a:solidFill>
                  <a:srgbClr val="0A2973"/>
                </a:solidFill>
              </a:rPr>
              <a:t>обучения для </a:t>
            </a:r>
            <a:r>
              <a:rPr lang="ru-RU" sz="2000" b="0" dirty="0" smtClean="0">
                <a:solidFill>
                  <a:srgbClr val="0A2973"/>
                </a:solidFill>
              </a:rPr>
              <a:t>студентов</a:t>
            </a:r>
            <a:endParaRPr lang="en-US" dirty="0" smtClean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1475656" y="6205697"/>
            <a:ext cx="5738963" cy="629712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Самара, </a:t>
            </a:r>
            <a:r>
              <a:rPr lang="en-US" sz="1400" dirty="0" smtClean="0"/>
              <a:t>2019</a:t>
            </a:r>
            <a:r>
              <a:rPr lang="ru-RU" sz="1400" dirty="0" smtClean="0"/>
              <a:t>-20</a:t>
            </a:r>
            <a:r>
              <a:rPr lang="en-US" sz="1400" dirty="0" smtClean="0"/>
              <a:t>20 </a:t>
            </a:r>
            <a:r>
              <a:rPr lang="ru-RU" sz="1400" dirty="0" smtClean="0"/>
              <a:t>гг.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269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987350" y="6461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000" dirty="0" smtClean="0">
                <a:solidFill>
                  <a:srgbClr val="3A4B8C"/>
                </a:solidFill>
              </a:rPr>
              <a:t>Проект сотрудничества включает в себя:</a:t>
            </a:r>
            <a:endParaRPr lang="ru-RU" sz="2000" dirty="0">
              <a:solidFill>
                <a:srgbClr val="3A4B8C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1049867"/>
            <a:ext cx="8060314" cy="795155"/>
            <a:chOff x="107504" y="1466275"/>
            <a:chExt cx="7888103" cy="40819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7504" y="1466275"/>
              <a:ext cx="7888103" cy="408198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ru-RU" sz="1600" dirty="0" smtClean="0">
                  <a:solidFill>
                    <a:srgbClr val="0A2973"/>
                  </a:solidFill>
                </a:rPr>
                <a:t>Программа дополнительного образования студентов для подготовки банковских специалистов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179512" y="1498395"/>
              <a:ext cx="360040" cy="34395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517" y="1899931"/>
            <a:ext cx="8094301" cy="821341"/>
            <a:chOff x="107503" y="2053080"/>
            <a:chExt cx="7928274" cy="44283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3" y="2053080"/>
              <a:ext cx="7928274" cy="442835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ru-RU" sz="1600" dirty="0">
                  <a:solidFill>
                    <a:srgbClr val="0A2973"/>
                  </a:solidFill>
                </a:rPr>
                <a:t>Прохождение студентами производственной преддипломной практики в подразделениях Банка </a:t>
              </a:r>
              <a:r>
                <a:rPr lang="ru-RU" sz="1600" dirty="0" smtClean="0">
                  <a:solidFill>
                    <a:srgbClr val="0A2973"/>
                  </a:solidFill>
                </a:rPr>
                <a:t>ВТБ (ПАО)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158146" y="2103885"/>
              <a:ext cx="360040" cy="34395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09707" y="2813832"/>
            <a:ext cx="8058111" cy="760495"/>
            <a:chOff x="114289" y="2636912"/>
            <a:chExt cx="7776864" cy="47244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4289" y="2636912"/>
              <a:ext cx="7776864" cy="472440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ru-RU" sz="1600" dirty="0">
                  <a:solidFill>
                    <a:srgbClr val="0A2973"/>
                  </a:solidFill>
                </a:rPr>
                <a:t>Трудоустройство в Банк лучших кандидатов, прошедших </a:t>
              </a:r>
              <a:r>
                <a:rPr lang="ru-RU" sz="1600" dirty="0" smtClean="0">
                  <a:solidFill>
                    <a:srgbClr val="0A2973"/>
                  </a:solidFill>
                </a:rPr>
                <a:t>обучение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183175" y="2669032"/>
              <a:ext cx="356378" cy="40819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4" descr="IMG_3175-18-04-19-11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8" y="3717032"/>
            <a:ext cx="3602050" cy="23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27984" y="4221088"/>
            <a:ext cx="4536503" cy="224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цель сотрудничества – профессиональный и информационный обмен и развитие долгосрочных двусторонних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1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987350" y="6461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000" dirty="0" smtClean="0">
                <a:solidFill>
                  <a:srgbClr val="3A4B8C"/>
                </a:solidFill>
              </a:rPr>
              <a:t>Этапы</a:t>
            </a:r>
            <a:endParaRPr lang="ru-RU" sz="2000" dirty="0">
              <a:solidFill>
                <a:srgbClr val="3A4B8C"/>
              </a:solidFill>
            </a:endParaRPr>
          </a:p>
        </p:txBody>
      </p:sp>
      <p:sp>
        <p:nvSpPr>
          <p:cNvPr id="17" name="Freeform 48"/>
          <p:cNvSpPr>
            <a:spLocks noChangeArrowheads="1"/>
          </p:cNvSpPr>
          <p:nvPr/>
        </p:nvSpPr>
        <p:spPr bwMode="auto">
          <a:xfrm rot="8029175">
            <a:off x="16610" y="3484111"/>
            <a:ext cx="4366644" cy="577048"/>
          </a:xfrm>
          <a:custGeom>
            <a:avLst/>
            <a:gdLst>
              <a:gd name="T0" fmla="*/ 199576 w 445"/>
              <a:gd name="T1" fmla="*/ 150364 h 337"/>
              <a:gd name="T2" fmla="*/ 199576 w 445"/>
              <a:gd name="T3" fmla="*/ 150364 h 337"/>
              <a:gd name="T4" fmla="*/ 80010 w 445"/>
              <a:gd name="T5" fmla="*/ 43856 h 337"/>
              <a:gd name="T6" fmla="*/ 80010 w 445"/>
              <a:gd name="T7" fmla="*/ 0 h 337"/>
              <a:gd name="T8" fmla="*/ 0 w 445"/>
              <a:gd name="T9" fmla="*/ 71155 h 337"/>
              <a:gd name="T10" fmla="*/ 80010 w 445"/>
              <a:gd name="T11" fmla="*/ 146337 h 337"/>
              <a:gd name="T12" fmla="*/ 80010 w 445"/>
              <a:gd name="T13" fmla="*/ 98900 h 337"/>
              <a:gd name="T14" fmla="*/ 199576 w 445"/>
              <a:gd name="T15" fmla="*/ 150364 h 3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330" y="5900419"/>
            <a:ext cx="8789670" cy="925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06830" y="4968064"/>
            <a:ext cx="7837170" cy="939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73900" y="4101584"/>
            <a:ext cx="6970100" cy="970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57550" y="3270066"/>
            <a:ext cx="5886450" cy="997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50" y="4433653"/>
            <a:ext cx="1656184" cy="22082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sp>
        <p:nvSpPr>
          <p:cNvPr id="35" name="Прямоугольник 34"/>
          <p:cNvSpPr/>
          <p:nvPr/>
        </p:nvSpPr>
        <p:spPr>
          <a:xfrm>
            <a:off x="447140" y="5993874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9810" y="6064994"/>
            <a:ext cx="2942993" cy="58928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Заключение договора о сотрудничестве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48529" y="5072128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95570" y="4327743"/>
            <a:ext cx="3843321" cy="58928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Отборочные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93356" y="4185502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57518" y="5143248"/>
            <a:ext cx="2942993" cy="58928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Активное привлечение студентов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00887" y="3298363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04" y="3450655"/>
            <a:ext cx="3843321" cy="58928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Открытие Школы с привлечением первых лиц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68690" y="2229386"/>
            <a:ext cx="4975309" cy="1040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30881" y="2349900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- май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03665" y="2450902"/>
            <a:ext cx="3175205" cy="63051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Обучение 1-2 раза в месяц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66848" y="1166647"/>
            <a:ext cx="4077152" cy="106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36349" y="1219216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02618" y="1203402"/>
            <a:ext cx="2314601" cy="63051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Итоговое зачетное занятие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Вручение сертификатов</a:t>
            </a: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202780" y="2142939"/>
            <a:ext cx="2208099" cy="10294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Привлекаются студенты 3-4 курсов, преимущественно экономические специальности</a:t>
            </a:r>
            <a:endParaRPr lang="ru-RU" sz="1200" dirty="0"/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1920399" y="857482"/>
            <a:ext cx="3060640" cy="97643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Обучение проводят ведущие тренеры Регионального учебного центра, эксперты бизнеса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157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350" y="6520449"/>
            <a:ext cx="2133600" cy="24938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z="2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-30154" y="509557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412776"/>
            <a:ext cx="8352928" cy="472440"/>
            <a:chOff x="179512" y="1412776"/>
            <a:chExt cx="4599205" cy="4724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69509" y="1412776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Особенности банковского бизнеса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179512" y="1412776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1993357"/>
            <a:ext cx="8352928" cy="472440"/>
            <a:chOff x="179512" y="1993357"/>
            <a:chExt cx="4599207" cy="472440"/>
          </a:xfrm>
        </p:grpSpPr>
        <p:sp>
          <p:nvSpPr>
            <p:cNvPr id="288" name="Прямоугольник 287"/>
            <p:cNvSpPr/>
            <p:nvPr/>
          </p:nvSpPr>
          <p:spPr>
            <a:xfrm>
              <a:off x="769511" y="1993357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Деловые коммуникации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6" name="Прямоугольник 295"/>
            <p:cNvSpPr/>
            <p:nvPr/>
          </p:nvSpPr>
          <p:spPr>
            <a:xfrm>
              <a:off x="179512" y="1993357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9512" y="2573938"/>
            <a:ext cx="8352928" cy="472440"/>
            <a:chOff x="179512" y="2573938"/>
            <a:chExt cx="4599205" cy="472440"/>
          </a:xfrm>
        </p:grpSpPr>
        <p:sp>
          <p:nvSpPr>
            <p:cNvPr id="289" name="Прямоугольник 288"/>
            <p:cNvSpPr/>
            <p:nvPr/>
          </p:nvSpPr>
          <p:spPr>
            <a:xfrm>
              <a:off x="769509" y="2573938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Этика делового общения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7" name="Прямоугольник 296"/>
            <p:cNvSpPr/>
            <p:nvPr/>
          </p:nvSpPr>
          <p:spPr>
            <a:xfrm>
              <a:off x="179512" y="2573938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9512" y="3154519"/>
            <a:ext cx="8352928" cy="472440"/>
            <a:chOff x="179512" y="3154519"/>
            <a:chExt cx="4599207" cy="472440"/>
          </a:xfrm>
        </p:grpSpPr>
        <p:sp>
          <p:nvSpPr>
            <p:cNvPr id="290" name="Прямоугольник 289"/>
            <p:cNvSpPr/>
            <p:nvPr/>
          </p:nvSpPr>
          <p:spPr>
            <a:xfrm>
              <a:off x="769511" y="3154519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Банковские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продукты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/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День открытых дверей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179512" y="3154519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512" y="3735100"/>
            <a:ext cx="8352928" cy="472440"/>
            <a:chOff x="179512" y="3735100"/>
            <a:chExt cx="4599205" cy="472440"/>
          </a:xfrm>
        </p:grpSpPr>
        <p:sp>
          <p:nvSpPr>
            <p:cNvPr id="291" name="Прямоугольник 290"/>
            <p:cNvSpPr/>
            <p:nvPr/>
          </p:nvSpPr>
          <p:spPr>
            <a:xfrm>
              <a:off x="769509" y="3735100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Навыки проведения презентаций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179512" y="3735100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4315681"/>
            <a:ext cx="8352928" cy="472440"/>
            <a:chOff x="179512" y="4315681"/>
            <a:chExt cx="4599205" cy="472440"/>
          </a:xfrm>
        </p:grpSpPr>
        <p:sp>
          <p:nvSpPr>
            <p:cNvPr id="292" name="Прямоугольник 291"/>
            <p:cNvSpPr/>
            <p:nvPr/>
          </p:nvSpPr>
          <p:spPr>
            <a:xfrm>
              <a:off x="769509" y="4315681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Навыки продаж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179512" y="4315681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0" y="4912499"/>
            <a:ext cx="8352929" cy="472440"/>
            <a:chOff x="179512" y="5476840"/>
            <a:chExt cx="4599206" cy="472440"/>
          </a:xfrm>
        </p:grpSpPr>
        <p:sp>
          <p:nvSpPr>
            <p:cNvPr id="294" name="Прямоугольник 293"/>
            <p:cNvSpPr/>
            <p:nvPr/>
          </p:nvSpPr>
          <p:spPr>
            <a:xfrm>
              <a:off x="769510" y="5476840"/>
              <a:ext cx="400920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Итоговый зачет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179512" y="5476840"/>
              <a:ext cx="477729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6124" y="140224"/>
            <a:ext cx="7758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2543">
              <a:defRPr/>
            </a:pPr>
            <a:r>
              <a:rPr lang="ru-RU" sz="2000" b="1" dirty="0" smtClean="0">
                <a:solidFill>
                  <a:srgbClr val="3A4B8C"/>
                </a:solidFill>
              </a:rPr>
              <a:t>Программа обучения</a:t>
            </a:r>
            <a:endParaRPr lang="ru-RU" sz="2000" b="1" dirty="0">
              <a:solidFill>
                <a:srgbClr val="3A4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75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987350" y="64612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000" dirty="0" smtClean="0">
                <a:solidFill>
                  <a:srgbClr val="3A4B8C"/>
                </a:solidFill>
              </a:rPr>
              <a:t>История и география проекта</a:t>
            </a:r>
            <a:endParaRPr lang="ru-RU" sz="2000" dirty="0">
              <a:solidFill>
                <a:srgbClr val="3A4B8C"/>
              </a:solidFill>
            </a:endParaRPr>
          </a:p>
        </p:txBody>
      </p:sp>
      <p:pic>
        <p:nvPicPr>
          <p:cNvPr id="1026" name="Picture 2" descr="Выпускники первой &quot;Банковской школы ВТБ24&quot; в Сама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" y="2325505"/>
            <a:ext cx="4824536" cy="32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62571" y="764704"/>
            <a:ext cx="375686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 проекта : 2015 год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139559" y="1308538"/>
            <a:ext cx="3905789" cy="212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География проекта по ПФО: Самара, Казань, Уфа, Нижний Новгород, Пермь, Саратов, Тольятти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04048" y="3933056"/>
            <a:ext cx="4040419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Количество выпускников: </a:t>
            </a:r>
          </a:p>
          <a:p>
            <a:pPr algn="ctr"/>
            <a:r>
              <a:rPr lang="ru-RU" dirty="0"/>
              <a:t>2016 год – 12 </a:t>
            </a:r>
          </a:p>
          <a:p>
            <a:pPr algn="ctr"/>
            <a:r>
              <a:rPr lang="ru-RU" dirty="0"/>
              <a:t>2018 год – 28</a:t>
            </a:r>
          </a:p>
          <a:p>
            <a:pPr algn="ctr"/>
            <a:r>
              <a:rPr lang="ru-RU" dirty="0"/>
              <a:t>2019 год – 45</a:t>
            </a:r>
          </a:p>
          <a:p>
            <a:pPr algn="ctr"/>
            <a:r>
              <a:rPr lang="ru-RU" dirty="0"/>
              <a:t>2020 год- 103</a:t>
            </a:r>
          </a:p>
          <a:p>
            <a:pPr algn="ctr"/>
            <a:r>
              <a:rPr lang="ru-RU" dirty="0"/>
              <a:t>Трудоустроено -18</a:t>
            </a:r>
          </a:p>
        </p:txBody>
      </p:sp>
    </p:spTree>
    <p:extLst>
      <p:ext uri="{BB962C8B-B14F-4D97-AF65-F5344CB8AC3E}">
        <p14:creationId xmlns:p14="http://schemas.microsoft.com/office/powerpoint/2010/main" val="351335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74582" y="1124744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4582" y="2938463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4582" y="4752182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582" y="1011265"/>
            <a:ext cx="9001398" cy="1742625"/>
            <a:chOff x="74582" y="966295"/>
            <a:chExt cx="9001398" cy="17426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74582" y="1124744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39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1092" y="966295"/>
              <a:ext cx="74380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2"/>
                  </a:solidFill>
                </a:rPr>
                <a:t>После прохождения специального курса повышения квалификации студенты начнут разбираться в финансовом бизнесе, узнают особенности работы банковских продуктов, получат представление, как клиент Банка может эффективно распоряжаться собственным бюджетом, применить знания к себе</a:t>
              </a: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42" y="1297709"/>
              <a:ext cx="1446550" cy="123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4582" y="2983433"/>
            <a:ext cx="9001398" cy="1584176"/>
            <a:chOff x="74582" y="2924944"/>
            <a:chExt cx="9001398" cy="1584176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74582" y="2924944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39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542" y="3424645"/>
              <a:ext cx="7339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tx2"/>
                  </a:solidFill>
                </a:rPr>
                <a:t>Студенты смогут получить новые практические знания и навыки, которые пригодятся им в дальнейшей работе</a:t>
              </a: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946" y="3011155"/>
              <a:ext cx="1446550" cy="141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4582" y="4797152"/>
            <a:ext cx="9001398" cy="1584176"/>
            <a:chOff x="74582" y="4752182"/>
            <a:chExt cx="9001398" cy="1584176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74582" y="4752182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339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8465" y="5128772"/>
              <a:ext cx="7438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  <a:latin typeface="+mj-lt"/>
                </a:rPr>
                <a:t>При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успешном прохождении обучения </a:t>
              </a:r>
              <a:r>
                <a:rPr lang="ru-RU" sz="1600" b="1" dirty="0" smtClean="0">
                  <a:solidFill>
                    <a:schemeClr val="tx2"/>
                  </a:solidFill>
                  <a:latin typeface="+mj-lt"/>
                </a:rPr>
                <a:t>и сдаче зачета у студентов появится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возможность </a:t>
              </a:r>
              <a:r>
                <a:rPr lang="ru-RU" sz="1600" b="1" dirty="0" smtClean="0">
                  <a:solidFill>
                    <a:schemeClr val="tx2"/>
                  </a:solidFill>
                  <a:latin typeface="+mj-lt"/>
                </a:rPr>
                <a:t>приоритетного трудоустройства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 </a:t>
              </a:r>
              <a:r>
                <a:rPr lang="ru-RU" sz="1600" b="1" dirty="0" smtClean="0">
                  <a:solidFill>
                    <a:schemeClr val="tx2"/>
                  </a:solidFill>
                  <a:latin typeface="+mj-lt"/>
                </a:rPr>
                <a:t>ВТБ</a:t>
              </a:r>
              <a:endParaRPr lang="ru-RU" sz="1600" b="1" dirty="0" smtClean="0">
                <a:solidFill>
                  <a:srgbClr val="FC1921"/>
                </a:solidFill>
                <a:latin typeface="+mj-lt"/>
              </a:endParaRPr>
            </a:p>
          </p:txBody>
        </p: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42" y="4869780"/>
              <a:ext cx="1446549" cy="134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350" y="6606971"/>
            <a:ext cx="2133600" cy="24938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000" dirty="0">
                <a:solidFill>
                  <a:srgbClr val="3A4B8C"/>
                </a:solidFill>
              </a:rPr>
              <a:t>Важность </a:t>
            </a:r>
            <a:r>
              <a:rPr lang="ru-RU" sz="2000" dirty="0" smtClean="0">
                <a:solidFill>
                  <a:srgbClr val="3A4B8C"/>
                </a:solidFill>
              </a:rPr>
              <a:t>программы </a:t>
            </a:r>
            <a:r>
              <a:rPr lang="ru-RU" sz="2000" dirty="0">
                <a:solidFill>
                  <a:srgbClr val="3A4B8C"/>
                </a:solidFill>
              </a:rPr>
              <a:t>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1016536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350" y="6606971"/>
            <a:ext cx="2133600" cy="24938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9120950" cy="620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000" dirty="0" smtClean="0">
                <a:solidFill>
                  <a:srgbClr val="3A4B8C"/>
                </a:solidFill>
              </a:rPr>
              <a:t>ВУЗы - партнеры</a:t>
            </a:r>
            <a:endParaRPr lang="ru-RU" sz="2000" dirty="0">
              <a:solidFill>
                <a:srgbClr val="3A4B8C"/>
              </a:solidFill>
            </a:endParaRPr>
          </a:p>
        </p:txBody>
      </p:sp>
      <p:pic>
        <p:nvPicPr>
          <p:cNvPr id="4" name="Рисунок 3" descr="Самарский государственный экономический университет — Википед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2" y="1414148"/>
            <a:ext cx="1296144" cy="11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Элементы фирменного стиля - Самарский университ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75" y="1321588"/>
            <a:ext cx="2133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Тольяттинский государственный университе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91" y="1514084"/>
            <a:ext cx="305308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kpfu.ru/docs/F3857094757/img9280851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2447925" cy="7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ННГУ: Разработка нейромобиля продолжается несмотря на прекращение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50" y="2586441"/>
            <a:ext cx="2381250" cy="176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Российский экономический университет имени Г.В.Плеханова ..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18" y="2667963"/>
            <a:ext cx="23812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piu.ranepa.ru/local/templates/ranepa-branch/assets/images/log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3" y="4509120"/>
            <a:ext cx="2609453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Символика БашГУ | Башкирский государственный университет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50" y="4347394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Презентация СГУ by . rcnkGR - issuu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18" y="4347394"/>
            <a:ext cx="2238375" cy="153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58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350" y="6520449"/>
            <a:ext cx="2133600" cy="24938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z="2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6099" y="1388436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1800"/>
              </a:spcBef>
              <a:buClrTx/>
              <a:buFontTx/>
              <a:buNone/>
              <a:defRPr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для тебя:  </a:t>
            </a:r>
            <a:endParaRPr lang="ru-RU" sz="16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прохождение обучения и возможность дальнейшего трудоустройства;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получение сертификата о дополнительной профессиональной подготовке параллельно с основной программой; 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практические знания в банковской сфере;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возможность развития в нашей сильной и дружной команде и получение ценного опыта от лучших практиков бизнеса.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16992" y="1519240"/>
            <a:ext cx="341947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студенты 3-4 курсов и магистранты 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Формат обучения: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мини -лекции, работа в группах, работа с реальными кейсами, разбор видео.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Место проведения обучения: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территория ВУЗа.</a:t>
            </a:r>
          </a:p>
          <a:p>
            <a:pPr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Продолжительность обучения: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48 часов (занятия 1-2 раза в месяц)</a:t>
            </a:r>
          </a:p>
          <a:p>
            <a:pPr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8"/>
          <p:cNvSpPr txBox="1">
            <a:spLocks/>
          </p:cNvSpPr>
          <p:nvPr/>
        </p:nvSpPr>
        <p:spPr bwMode="auto">
          <a:xfrm>
            <a:off x="276099" y="3952852"/>
            <a:ext cx="3733800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eaLnBrk="0" hangingPunct="0">
              <a:spcBef>
                <a:spcPts val="1800"/>
              </a:spcBef>
              <a:buClrTx/>
              <a:buFontTx/>
              <a:buNone/>
              <a:defRPr/>
            </a:pPr>
            <a:r>
              <a:rPr lang="ru-RU" sz="1200" b="1" dirty="0" smtClean="0"/>
              <a:t>  </a:t>
            </a:r>
          </a:p>
          <a:p>
            <a:pPr marL="0" lvl="2" eaLnBrk="0" hangingPunct="0">
              <a:spcBef>
                <a:spcPts val="1800"/>
              </a:spcBef>
              <a:buClrTx/>
              <a:buFontTx/>
              <a:buNone/>
              <a:defRPr/>
            </a:pPr>
            <a:endParaRPr lang="ru-RU" sz="1200" b="1" dirty="0" smtClean="0"/>
          </a:p>
          <a:p>
            <a:pPr marL="0" lvl="2" eaLnBrk="0" hangingPunct="0">
              <a:spcBef>
                <a:spcPts val="1800"/>
              </a:spcBef>
              <a:buClrTx/>
              <a:buFontTx/>
              <a:buNone/>
              <a:defRPr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Преимущество для тех кто: 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мечтает работать в банковской сфере; 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имеет средний балл в зачетной книжке  от  4-х</a:t>
            </a:r>
          </a:p>
          <a:p>
            <a:pPr lvl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 eaLnBrk="0" hangingPunct="0">
              <a:spcBef>
                <a:spcPts val="1800"/>
              </a:spcBef>
              <a:buClrTx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4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4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endParaRPr lang="ru-RU" sz="2400" kern="0" dirty="0">
              <a:solidFill>
                <a:srgbClr val="0C277E"/>
              </a:solidFill>
              <a:effectLst>
                <a:outerShdw blurRad="136525" dist="38100" dir="27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Рисунок 8" descr="Изображение выглядит как человек, женщина, фотография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E0E0A09-6B59-4901-AA44-236DA4A51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3130" t="3125" r="2962" b="3125"/>
          <a:stretch>
            <a:fillRect/>
          </a:stretch>
        </p:blipFill>
        <p:spPr>
          <a:xfrm>
            <a:off x="5828403" y="3752820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Заголовок 8"/>
          <p:cNvSpPr txBox="1">
            <a:spLocks/>
          </p:cNvSpPr>
          <p:nvPr/>
        </p:nvSpPr>
        <p:spPr bwMode="auto">
          <a:xfrm>
            <a:off x="189433" y="5656514"/>
            <a:ext cx="8763000" cy="12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 eaLnBrk="0" hangingPunct="0">
              <a:spcBef>
                <a:spcPts val="1800"/>
              </a:spcBef>
              <a:buClrTx/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Заявки на участие Вы можете оставить в деканате Института национальной экономики (ауд. 316 Е)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отправить по электронной почте на адрес: </a:t>
            </a:r>
          </a:p>
          <a:p>
            <a:pPr marL="0" lvl="2" algn="ctr" eaLnBrk="0" hangingPunct="0">
              <a:spcBef>
                <a:spcPts val="1800"/>
              </a:spcBef>
              <a:buClrTx/>
              <a:buFontTx/>
              <a:buNone/>
              <a:defRPr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Заявки принимаются до </a:t>
            </a:r>
            <a:r>
              <a:rPr lang="en-US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</a:t>
            </a:r>
            <a:r>
              <a:rPr lang="en-US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включительно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0"/>
            <a:ext cx="9144000" cy="709067"/>
          </a:xfrm>
          <a:prstGeom prst="rect">
            <a:avLst/>
          </a:prstGeom>
        </p:spPr>
        <p:txBody>
          <a:bodyPr anchor="ctr" anchorCtr="0"/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>
                <a:solidFill>
                  <a:srgbClr val="002960"/>
                </a:solidFill>
              </a:rPr>
              <a:t>Формат буклета для привлечения студентов в ВУЗе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4141" y="70906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Конкурсный набор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Банковскую школу  </a:t>
            </a:r>
            <a:r>
              <a:rPr lang="ru-RU" sz="2400" dirty="0">
                <a:solidFill>
                  <a:srgbClr val="0A2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ВТБ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kern="0" dirty="0">
                <a:solidFill>
                  <a:srgbClr val="0029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07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0f45c70-3ecb-4eac-aa7d-f4a8acb5d945"/>
</p:tagLst>
</file>

<file path=ppt/theme/theme1.xml><?xml version="1.0" encoding="utf-8"?>
<a:theme xmlns:a="http://schemas.openxmlformats.org/drawingml/2006/main" name="Шаблон_презентации_ВШ_с_логотипом">
  <a:themeElements>
    <a:clrScheme name="ВТБ24 Фирменный стиль">
      <a:dk1>
        <a:sysClr val="windowText" lastClr="000000"/>
      </a:dk1>
      <a:lt1>
        <a:sysClr val="window" lastClr="FFFFFF"/>
      </a:lt1>
      <a:dk2>
        <a:srgbClr val="0A2973"/>
      </a:dk2>
      <a:lt2>
        <a:srgbClr val="EEECE1"/>
      </a:lt2>
      <a:accent1>
        <a:srgbClr val="0A2973"/>
      </a:accent1>
      <a:accent2>
        <a:srgbClr val="3A4B8C"/>
      </a:accent2>
      <a:accent3>
        <a:srgbClr val="92CD51"/>
      </a:accent3>
      <a:accent4>
        <a:srgbClr val="FC1921"/>
      </a:accent4>
      <a:accent5>
        <a:srgbClr val="F8A44A"/>
      </a:accent5>
      <a:accent6>
        <a:srgbClr val="C64C9B"/>
      </a:accent6>
      <a:hlink>
        <a:srgbClr val="0000FF"/>
      </a:hlink>
      <a:folHlink>
        <a:srgbClr val="800080"/>
      </a:folHlink>
    </a:clrScheme>
    <a:fontScheme name="ВТБ24 Фирменный ст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ТБ24 Фирменный стиль">
      <a:dk1>
        <a:sysClr val="windowText" lastClr="000000"/>
      </a:dk1>
      <a:lt1>
        <a:sysClr val="window" lastClr="FFFFFF"/>
      </a:lt1>
      <a:dk2>
        <a:srgbClr val="0A2973"/>
      </a:dk2>
      <a:lt2>
        <a:srgbClr val="EEECE1"/>
      </a:lt2>
      <a:accent1>
        <a:srgbClr val="0A2973"/>
      </a:accent1>
      <a:accent2>
        <a:srgbClr val="3A4B8C"/>
      </a:accent2>
      <a:accent3>
        <a:srgbClr val="92CD51"/>
      </a:accent3>
      <a:accent4>
        <a:srgbClr val="FC1921"/>
      </a:accent4>
      <a:accent5>
        <a:srgbClr val="F8A44A"/>
      </a:accent5>
      <a:accent6>
        <a:srgbClr val="C64C9B"/>
      </a:accent6>
      <a:hlink>
        <a:srgbClr val="0000FF"/>
      </a:hlink>
      <a:folHlink>
        <a:srgbClr val="800080"/>
      </a:folHlink>
    </a:clrScheme>
    <a:fontScheme name="ВТБ24 Фирменный ст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75991</TotalTime>
  <Words>613</Words>
  <Application>Microsoft Office PowerPoint</Application>
  <PresentationFormat>Экран (4:3)</PresentationFormat>
  <Paragraphs>114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Шаблон_презентации_ВШ_с_логотипом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Абаев Мурат Магомедович</dc:creator>
  <cp:lastModifiedBy>Файзуллина Дина Хамзеевна</cp:lastModifiedBy>
  <cp:revision>1040</cp:revision>
  <cp:lastPrinted>2014-09-30T14:00:29Z</cp:lastPrinted>
  <dcterms:created xsi:type="dcterms:W3CDTF">2014-04-07T06:33:49Z</dcterms:created>
  <dcterms:modified xsi:type="dcterms:W3CDTF">2020-08-14T08:03:22Z</dcterms:modified>
</cp:coreProperties>
</file>