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88" r:id="rId2"/>
  </p:sldMasterIdLst>
  <p:notesMasterIdLst>
    <p:notesMasterId r:id="rId11"/>
  </p:notesMasterIdLst>
  <p:handoutMasterIdLst>
    <p:handoutMasterId r:id="rId12"/>
  </p:handoutMasterIdLst>
  <p:sldIdLst>
    <p:sldId id="483" r:id="rId3"/>
    <p:sldId id="466" r:id="rId4"/>
    <p:sldId id="533" r:id="rId5"/>
    <p:sldId id="534" r:id="rId6"/>
    <p:sldId id="532" r:id="rId7"/>
    <p:sldId id="462" r:id="rId8"/>
    <p:sldId id="535" r:id="rId9"/>
    <p:sldId id="528" r:id="rId10"/>
  </p:sldIdLst>
  <p:sldSz cx="9144000" cy="6858000" type="screen4x3"/>
  <p:notesSz cx="6805613" cy="9939338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A2973"/>
    <a:srgbClr val="FF0000"/>
    <a:srgbClr val="DDDDDD"/>
    <a:srgbClr val="D4E1F0"/>
    <a:srgbClr val="3A4B8C"/>
    <a:srgbClr val="C8D7EA"/>
    <a:srgbClr val="FC1921"/>
    <a:srgbClr val="9B9BC3"/>
  </p:clrMru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7" autoAdjust="0"/>
    <p:restoredTop sz="76672" autoAdjust="0"/>
  </p:normalViewPr>
  <p:slideViewPr>
    <p:cSldViewPr>
      <p:cViewPr>
        <p:scale>
          <a:sx n="60" d="100"/>
          <a:sy n="60" d="100"/>
        </p:scale>
        <p:origin x="-2054" y="-8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2070" y="-804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F05FB1-9FB3-4C1B-B659-CE445E385850}" type="datetimeFigureOut">
              <a:rPr lang="ru-RU"/>
              <a:pPr>
                <a:defRPr/>
              </a:pPr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35DB39-9B69-47BF-AEF5-AF0C85C23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6ED375-E51F-481E-AB03-E4904640BFB5}" type="datetimeFigureOut">
              <a:rPr lang="ru-RU"/>
              <a:pPr>
                <a:defRPr/>
              </a:pPr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9" tIns="45695" rIns="91389" bIns="4569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389" tIns="45695" rIns="91389" bIns="4569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7548A6-2ED0-4BE6-AEFB-EA30B59C9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Слайд для заставки на сбор группы участников.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C493FF-3E5F-4109-99EE-88CF0E699A6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000" smtClean="0">
                <a:latin typeface="Arial" charset="0"/>
                <a:cs typeface="Arial" charset="0"/>
                <a:sym typeface="Webdings" pitchFamily="18" charset="2"/>
              </a:rPr>
              <a:t>-</a:t>
            </a:r>
            <a:r>
              <a:rPr lang="ru-RU" sz="1000" smtClean="0">
                <a:latin typeface="Arial" charset="0"/>
                <a:cs typeface="Arial" charset="0"/>
              </a:rPr>
              <a:t>Коллеги, добро пожаловать на программу обучения «Банковская школа ВТБ». Давайте для начала определимся, что же это за проект и что он может Вам предложить. </a:t>
            </a:r>
          </a:p>
          <a:p>
            <a:pPr>
              <a:spcBef>
                <a:spcPct val="0"/>
              </a:spcBef>
            </a:pPr>
            <a:r>
              <a:rPr lang="ru-RU" sz="1000" smtClean="0">
                <a:latin typeface="Arial" charset="0"/>
                <a:cs typeface="Arial" charset="0"/>
              </a:rPr>
              <a:t>Проект сотрудничества  ВТБ и СГЭУ включает в себя:</a:t>
            </a:r>
          </a:p>
          <a:p>
            <a:pPr>
              <a:spcBef>
                <a:spcPct val="0"/>
              </a:spcBef>
            </a:pPr>
            <a:r>
              <a:rPr lang="ru-RU" sz="1000" smtClean="0">
                <a:latin typeface="Arial" charset="0"/>
                <a:cs typeface="Arial" charset="0"/>
              </a:rPr>
              <a:t>-программу дополнительного образования студентов для подготовки банковских специалистов;</a:t>
            </a:r>
          </a:p>
          <a:p>
            <a:pPr>
              <a:spcBef>
                <a:spcPct val="0"/>
              </a:spcBef>
            </a:pPr>
            <a:r>
              <a:rPr lang="ru-RU" sz="1000" smtClean="0">
                <a:latin typeface="Arial" charset="0"/>
                <a:cs typeface="Arial" charset="0"/>
              </a:rPr>
              <a:t>-прохождение студентами производственной преддипломной практики в подразделениях Банка ВТБ;</a:t>
            </a:r>
          </a:p>
          <a:p>
            <a:pPr>
              <a:spcBef>
                <a:spcPct val="0"/>
              </a:spcBef>
            </a:pPr>
            <a:r>
              <a:rPr lang="ru-RU" sz="1000" smtClean="0">
                <a:latin typeface="Arial" charset="0"/>
                <a:cs typeface="Arial" charset="0"/>
              </a:rPr>
              <a:t>-трудоустройство в Банк лучших кандидатов, прошедших обучение.</a:t>
            </a:r>
          </a:p>
          <a:p>
            <a:pPr>
              <a:spcBef>
                <a:spcPct val="0"/>
              </a:spcBef>
            </a:pPr>
            <a:r>
              <a:rPr lang="ru-RU" sz="1000" smtClean="0">
                <a:latin typeface="Arial" charset="0"/>
                <a:cs typeface="Arial" charset="0"/>
              </a:rPr>
              <a:t>Основная цель сотрудничества – профессиональный и информационный обмен и развитие долгосрочных двусторонних связей.</a:t>
            </a:r>
          </a:p>
          <a:p>
            <a:pPr>
              <a:spcBef>
                <a:spcPct val="0"/>
              </a:spcBef>
            </a:pPr>
            <a:endParaRPr lang="ru-RU" sz="1000" smtClean="0">
              <a:latin typeface="Arial" charset="0"/>
              <a:cs typeface="Arial" charset="0"/>
            </a:endParaRP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C91251-F1FD-4119-BD38-64310A3464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00" smtClean="0">
              <a:latin typeface="Arial" charset="0"/>
              <a:cs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D148D6-6A7F-4945-81B8-0F302D63D2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ym typeface="Webdings" pitchFamily="18" charset="2"/>
              </a:rPr>
              <a:t>	</a:t>
            </a:r>
            <a:r>
              <a:rPr lang="ru-RU" altLang="ru-RU" smtClean="0">
                <a:sym typeface="Wingdings" pitchFamily="2" charset="2"/>
              </a:rPr>
              <a:t>Теперь перейдем к структуре нашей восьмидневной программы обучения: что и в какой последовательности мы будем изучать:</a:t>
            </a:r>
          </a:p>
          <a:p>
            <a:pPr>
              <a:spcBef>
                <a:spcPct val="0"/>
              </a:spcBef>
            </a:pPr>
            <a:r>
              <a:rPr lang="ru-RU" smtClean="0"/>
              <a:t>	- 1 день: Особенности банковского бизнеса</a:t>
            </a:r>
          </a:p>
          <a:p>
            <a:pPr>
              <a:spcBef>
                <a:spcPct val="0"/>
              </a:spcBef>
            </a:pPr>
            <a:r>
              <a:rPr lang="ru-RU" smtClean="0"/>
              <a:t>	- 2 день: Деловые коммуникации</a:t>
            </a:r>
          </a:p>
          <a:p>
            <a:pPr>
              <a:spcBef>
                <a:spcPct val="0"/>
              </a:spcBef>
            </a:pPr>
            <a:r>
              <a:rPr lang="ru-RU" smtClean="0"/>
              <a:t>	- 3 день: </a:t>
            </a:r>
            <a:r>
              <a:rPr lang="ru-RU" smtClean="0">
                <a:solidFill>
                  <a:srgbClr val="3A4B8C"/>
                </a:solidFill>
              </a:rPr>
              <a:t>Этика делового общения</a:t>
            </a:r>
          </a:p>
          <a:p>
            <a:pPr>
              <a:spcBef>
                <a:spcPct val="0"/>
              </a:spcBef>
            </a:pPr>
            <a:r>
              <a:rPr lang="ru-RU" smtClean="0"/>
              <a:t>	- 4 день: </a:t>
            </a:r>
            <a:r>
              <a:rPr lang="ru-RU" smtClean="0">
                <a:solidFill>
                  <a:srgbClr val="3A4B8C"/>
                </a:solidFill>
              </a:rPr>
              <a:t>Банковские продукты</a:t>
            </a:r>
          </a:p>
          <a:p>
            <a:pPr>
              <a:spcBef>
                <a:spcPct val="0"/>
              </a:spcBef>
            </a:pPr>
            <a:r>
              <a:rPr lang="ru-RU" smtClean="0"/>
              <a:t>	- 5 день: </a:t>
            </a:r>
            <a:r>
              <a:rPr lang="ru-RU" smtClean="0">
                <a:solidFill>
                  <a:srgbClr val="3A4B8C"/>
                </a:solidFill>
              </a:rPr>
              <a:t>Навыки проведения презентаций</a:t>
            </a:r>
          </a:p>
          <a:p>
            <a:pPr>
              <a:spcBef>
                <a:spcPct val="0"/>
              </a:spcBef>
            </a:pPr>
            <a:r>
              <a:rPr lang="ru-RU" smtClean="0"/>
              <a:t>	- 6 день: </a:t>
            </a:r>
            <a:r>
              <a:rPr lang="ru-RU" smtClean="0">
                <a:solidFill>
                  <a:srgbClr val="3A4B8C"/>
                </a:solidFill>
              </a:rPr>
              <a:t>Навыки продаж</a:t>
            </a:r>
          </a:p>
          <a:p>
            <a:pPr>
              <a:spcBef>
                <a:spcPct val="0"/>
              </a:spcBef>
            </a:pPr>
            <a:r>
              <a:rPr lang="ru-RU" smtClean="0"/>
              <a:t>	- 8 день: Итоговый зачет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837551-0836-4672-A9AF-FA817E53E9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00" smtClean="0">
              <a:latin typeface="Arial" charset="0"/>
              <a:cs typeface="Arial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33FBC8-089C-4DCE-BF71-51A849A2452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latin typeface="Arial" charset="0"/>
                <a:cs typeface="Arial" charset="0"/>
                <a:sym typeface="Webdings" pitchFamily="18" charset="2"/>
              </a:rPr>
              <a:t>-В</a:t>
            </a:r>
            <a:r>
              <a:rPr lang="ru-RU" smtClean="0">
                <a:latin typeface="Arial" charset="0"/>
                <a:cs typeface="Arial" charset="0"/>
              </a:rPr>
              <a:t> чем заключается важно данного проекта?</a:t>
            </a: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chemeClr val="tx2"/>
                </a:solidFill>
              </a:rPr>
              <a:t>-После прохождения специального курса повышения квалификации Вы начнете разбираться в финансовом бизнесе, узнаете особенности работы банковских продуктов, получите представление, как клиент Банка может эффективно распоряжаться собственным бюджетом, применить знания к себе</a:t>
            </a: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chemeClr val="tx2"/>
                </a:solidFill>
              </a:rPr>
              <a:t>-Вы сможете получить новые практические знания и навыки, которые пригодятся вам в дальнейшей работе;</a:t>
            </a:r>
          </a:p>
          <a:p>
            <a:pPr>
              <a:spcBef>
                <a:spcPct val="0"/>
              </a:spcBef>
            </a:pPr>
            <a:r>
              <a:rPr lang="ru-RU" smtClean="0">
                <a:solidFill>
                  <a:schemeClr val="tx2"/>
                </a:solidFill>
              </a:rPr>
              <a:t>-При успешном прохождении обучения и сдаче зачета у вас появится возможность приоритетного трудоустройства в ВТБ</a:t>
            </a:r>
            <a:r>
              <a:rPr lang="ru-RU" smtClean="0">
                <a:solidFill>
                  <a:srgbClr val="FC1921"/>
                </a:solidFill>
              </a:rPr>
              <a:t>.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F94D4B-59EE-489D-9639-2E7EBC2185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solidFill>
                <a:srgbClr val="FC1921"/>
              </a:solidFill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53F51E-3FD6-4026-9575-FE1B55E532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74D2DA-4C82-430C-8ADC-D7D0F02E0B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C\ОМО ЦОП\_Абаев Мурат\ЛОГОТИП ЦОП\Подложки\Полоска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765175"/>
            <a:ext cx="91344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34004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56513" y="6303963"/>
            <a:ext cx="12763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400822" y="3665954"/>
            <a:ext cx="5738963" cy="629712"/>
          </a:xfrm>
        </p:spPr>
        <p:txBody>
          <a:bodyPr lIns="180000" rIns="180000"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1"/>
          </p:nvPr>
        </p:nvSpPr>
        <p:spPr>
          <a:xfrm>
            <a:off x="3400822" y="1859682"/>
            <a:ext cx="5738963" cy="1624156"/>
          </a:xfrm>
        </p:spPr>
        <p:txBody>
          <a:bodyPr lIns="180000" rIns="180000" anchor="ctr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5163" y="6562725"/>
            <a:ext cx="2133600" cy="293688"/>
          </a:xfrm>
        </p:spPr>
        <p:txBody>
          <a:bodyPr/>
          <a:lstStyle>
            <a:lvl1pPr>
              <a:defRPr sz="105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30E7B91E-A0FA-4B33-BD23-59B8F043F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0358" y="6149"/>
            <a:ext cx="9144000" cy="60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5163" y="6562725"/>
            <a:ext cx="2133600" cy="293688"/>
          </a:xfrm>
        </p:spPr>
        <p:txBody>
          <a:bodyPr/>
          <a:lstStyle>
            <a:lvl1pPr>
              <a:defRPr sz="105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798C809-2103-4954-9372-6EBB115E8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LC\ОМО ЦОП\_Абаев Мурат\ЛОГОТИП ЦОП\Подложки\Полоска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3" y="765175"/>
            <a:ext cx="91344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34004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56513" y="6303963"/>
            <a:ext cx="12763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400822" y="3665954"/>
            <a:ext cx="5738963" cy="629712"/>
          </a:xfrm>
        </p:spPr>
        <p:txBody>
          <a:bodyPr lIns="180000" rIns="180000"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1"/>
          </p:nvPr>
        </p:nvSpPr>
        <p:spPr>
          <a:xfrm>
            <a:off x="3400822" y="1859682"/>
            <a:ext cx="5738963" cy="1624156"/>
          </a:xfrm>
        </p:spPr>
        <p:txBody>
          <a:bodyPr lIns="180000" rIns="180000" anchor="ctr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r>
              <a:rPr lang="ru-RU"/>
              <a:t>Высшая школа ВТБ24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5163" y="6562725"/>
            <a:ext cx="2133600" cy="293688"/>
          </a:xfrm>
        </p:spPr>
        <p:txBody>
          <a:bodyPr/>
          <a:lstStyle>
            <a:lvl1pPr>
              <a:defRPr sz="105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75463119-EAD9-482E-AA14-345FAD5951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13" y="6537325"/>
            <a:ext cx="8747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608013"/>
            <a:ext cx="9144000" cy="114300"/>
          </a:xfrm>
          <a:prstGeom prst="rect">
            <a:avLst/>
          </a:prstGeom>
          <a:solidFill>
            <a:srgbClr val="D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-11113" y="6350"/>
            <a:ext cx="9144001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4000" tIns="45720" rIns="14400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05200" y="6616700"/>
            <a:ext cx="21336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611938"/>
            <a:ext cx="21336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01181E02-286E-44C6-A765-07CFC8794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750" y="493713"/>
            <a:ext cx="13684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613" y="6537325"/>
            <a:ext cx="8747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608013"/>
            <a:ext cx="9144000" cy="114300"/>
          </a:xfrm>
          <a:prstGeom prst="rect">
            <a:avLst/>
          </a:prstGeom>
          <a:solidFill>
            <a:srgbClr val="D4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 bwMode="auto">
          <a:xfrm>
            <a:off x="-11113" y="6350"/>
            <a:ext cx="9144001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4000" tIns="45720" rIns="14400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512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05200" y="6616700"/>
            <a:ext cx="2133600" cy="234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611938"/>
            <a:ext cx="2133600" cy="227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A23C6915-4426-4EBE-8CD1-F917248357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128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28638"/>
            <a:ext cx="10001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Текст 2"/>
          <p:cNvSpPr>
            <a:spLocks noGrp="1"/>
          </p:cNvSpPr>
          <p:nvPr>
            <p:ph type="body" sz="quarter" idx="11"/>
          </p:nvPr>
        </p:nvSpPr>
        <p:spPr>
          <a:xfrm>
            <a:off x="3400425" y="1858963"/>
            <a:ext cx="5738813" cy="2433637"/>
          </a:xfrm>
        </p:spPr>
        <p:txBody>
          <a:bodyPr/>
          <a:lstStyle/>
          <a:p>
            <a:pPr defTabSz="681038">
              <a:spcBef>
                <a:spcPct val="0"/>
              </a:spcBef>
            </a:pPr>
            <a:r>
              <a:rPr lang="ru-RU" smtClean="0"/>
              <a:t>Школа Банковского сотрудника ВТБ</a:t>
            </a:r>
          </a:p>
          <a:p>
            <a:pPr defTabSz="681038">
              <a:spcBef>
                <a:spcPct val="0"/>
              </a:spcBef>
            </a:pPr>
            <a:endParaRPr lang="en-US" sz="2000" b="0" smtClean="0">
              <a:solidFill>
                <a:srgbClr val="0A2973"/>
              </a:solidFill>
            </a:endParaRPr>
          </a:p>
          <a:p>
            <a:pPr defTabSz="681038">
              <a:spcBef>
                <a:spcPct val="0"/>
              </a:spcBef>
            </a:pPr>
            <a:r>
              <a:rPr lang="ru-RU" sz="2000" b="0" smtClean="0">
                <a:solidFill>
                  <a:srgbClr val="0A2973"/>
                </a:solidFill>
              </a:rPr>
              <a:t>Программа обучения для студентов</a:t>
            </a:r>
            <a:endParaRPr lang="en-US" smtClean="0"/>
          </a:p>
        </p:txBody>
      </p:sp>
      <p:sp>
        <p:nvSpPr>
          <p:cNvPr id="10242" name="Текст 1"/>
          <p:cNvSpPr txBox="1">
            <a:spLocks/>
          </p:cNvSpPr>
          <p:nvPr/>
        </p:nvSpPr>
        <p:spPr bwMode="auto">
          <a:xfrm>
            <a:off x="1476375" y="6205538"/>
            <a:ext cx="573881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rIns="180000"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400">
                <a:solidFill>
                  <a:schemeClr val="tx2"/>
                </a:solidFill>
                <a:latin typeface="Verdana" pitchFamily="34" charset="0"/>
              </a:rPr>
              <a:t>Самара, </a:t>
            </a:r>
            <a:r>
              <a:rPr lang="en-US" sz="1400">
                <a:solidFill>
                  <a:schemeClr val="tx2"/>
                </a:solidFill>
                <a:latin typeface="Verdana" pitchFamily="34" charset="0"/>
              </a:rPr>
              <a:t>2021</a:t>
            </a:r>
            <a:r>
              <a:rPr lang="ru-RU" sz="1400">
                <a:solidFill>
                  <a:schemeClr val="tx2"/>
                </a:solidFill>
                <a:latin typeface="Verdana" pitchFamily="34" charset="0"/>
              </a:rPr>
              <a:t>-20</a:t>
            </a:r>
            <a:r>
              <a:rPr lang="en-US" sz="1400">
                <a:solidFill>
                  <a:schemeClr val="tx2"/>
                </a:solidFill>
                <a:latin typeface="Verdana" pitchFamily="34" charset="0"/>
              </a:rPr>
              <a:t>22 </a:t>
            </a:r>
            <a:r>
              <a:rPr lang="ru-RU" sz="1400">
                <a:solidFill>
                  <a:schemeClr val="tx2"/>
                </a:solidFill>
                <a:latin typeface="Verdana" pitchFamily="34" charset="0"/>
              </a:rPr>
              <a:t>гг.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Номер слайда 1"/>
          <p:cNvSpPr txBox="1">
            <a:spLocks/>
          </p:cNvSpPr>
          <p:nvPr/>
        </p:nvSpPr>
        <p:spPr bwMode="auto">
          <a:xfrm>
            <a:off x="6986588" y="64611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0770BA1-79E5-495B-A8BF-DF63EF00A1F2}" type="slidenum">
              <a:rPr lang="ru-RU" sz="1200">
                <a:solidFill>
                  <a:srgbClr val="7F7F7F"/>
                </a:solidFill>
                <a:latin typeface="Verdana" pitchFamily="34" charset="0"/>
              </a:rPr>
              <a:pPr algn="r"/>
              <a:t>2</a:t>
            </a:fld>
            <a:endParaRPr lang="ru-RU" sz="1200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20188" cy="620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sz="2000" smtClean="0">
                <a:solidFill>
                  <a:srgbClr val="3A4B8C"/>
                </a:solidFill>
              </a:rPr>
              <a:t>Проект сотрудничества включает в себя:</a:t>
            </a:r>
            <a:endParaRPr sz="2000">
              <a:solidFill>
                <a:srgbClr val="3A4B8C"/>
              </a:solidFill>
            </a:endParaRPr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07950" y="1049338"/>
            <a:ext cx="8059738" cy="795337"/>
            <a:chOff x="107504" y="1466275"/>
            <a:chExt cx="7888103" cy="40819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07504" y="1466275"/>
              <a:ext cx="7888103" cy="408198"/>
            </a:xfrm>
            <a:prstGeom prst="rect">
              <a:avLst/>
            </a:prstGeom>
            <a:solidFill>
              <a:srgbClr val="D4E1F0"/>
            </a:solidFill>
            <a:ln>
              <a:noFill/>
            </a:ln>
            <a:effectLst>
              <a:glow rad="127000">
                <a:schemeClr val="bg1">
                  <a:alpha val="9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365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A2973"/>
                  </a:solidFill>
                </a:rPr>
                <a:t>Программа дополнительного образования студентов для подготовки банковских специалистов</a:t>
              </a:r>
              <a:endParaRPr lang="ru-RU" sz="1600" dirty="0">
                <a:solidFill>
                  <a:srgbClr val="0A2973"/>
                </a:solidFill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>
              <a:off x="178974" y="1498051"/>
              <a:ext cx="360457" cy="34464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3025" y="1900238"/>
            <a:ext cx="8094663" cy="820737"/>
            <a:chOff x="107503" y="2053080"/>
            <a:chExt cx="7928274" cy="44283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7503" y="2053080"/>
              <a:ext cx="7928274" cy="442835"/>
            </a:xfrm>
            <a:prstGeom prst="rect">
              <a:avLst/>
            </a:prstGeom>
            <a:solidFill>
              <a:srgbClr val="D4E1F0"/>
            </a:solidFill>
            <a:ln>
              <a:noFill/>
            </a:ln>
            <a:effectLst>
              <a:glow rad="127000">
                <a:schemeClr val="bg1">
                  <a:alpha val="9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365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A2973"/>
                  </a:solidFill>
                </a:rPr>
                <a:t>Прохождение студентами производственной преддипломной практики в подразделениях Банка </a:t>
              </a:r>
              <a:r>
                <a:rPr lang="ru-RU" sz="1600" dirty="0">
                  <a:solidFill>
                    <a:srgbClr val="0A2973"/>
                  </a:solidFill>
                </a:rPr>
                <a:t>ВТБ (ПАО)</a:t>
              </a:r>
              <a:endParaRPr lang="ru-RU" sz="1600" dirty="0">
                <a:solidFill>
                  <a:srgbClr val="0A2973"/>
                </a:solidFill>
              </a:endParaRPr>
            </a:p>
          </p:txBody>
        </p:sp>
        <p:sp>
          <p:nvSpPr>
            <p:cNvPr id="23" name="Нашивка 22"/>
            <p:cNvSpPr/>
            <p:nvPr/>
          </p:nvSpPr>
          <p:spPr>
            <a:xfrm>
              <a:off x="158814" y="2103616"/>
              <a:ext cx="359174" cy="3443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109538" y="2813050"/>
            <a:ext cx="8058150" cy="762000"/>
            <a:chOff x="114289" y="2636912"/>
            <a:chExt cx="7776864" cy="47244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14289" y="2636912"/>
              <a:ext cx="7776864" cy="472440"/>
            </a:xfrm>
            <a:prstGeom prst="rect">
              <a:avLst/>
            </a:prstGeom>
            <a:solidFill>
              <a:srgbClr val="D4E1F0"/>
            </a:solidFill>
            <a:ln>
              <a:noFill/>
            </a:ln>
            <a:effectLst>
              <a:glow rad="127000">
                <a:schemeClr val="bg1">
                  <a:alpha val="9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365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A2973"/>
                  </a:solidFill>
                </a:rPr>
                <a:t>Трудоустройство в Банк лучших кандидатов, прошедших </a:t>
              </a:r>
              <a:r>
                <a:rPr lang="ru-RU" sz="1600" dirty="0">
                  <a:solidFill>
                    <a:srgbClr val="0A2973"/>
                  </a:solidFill>
                </a:rPr>
                <a:t>обучение</a:t>
              </a:r>
              <a:endParaRPr lang="ru-RU" sz="1600" dirty="0">
                <a:solidFill>
                  <a:srgbClr val="0A2973"/>
                </a:solidFill>
              </a:endParaRPr>
            </a:p>
          </p:txBody>
        </p:sp>
        <p:sp>
          <p:nvSpPr>
            <p:cNvPr id="24" name="Нашивка 23"/>
            <p:cNvSpPr/>
            <p:nvPr/>
          </p:nvSpPr>
          <p:spPr>
            <a:xfrm>
              <a:off x="183232" y="2669393"/>
              <a:ext cx="356976" cy="4074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2294" name="Picture 4" descr="IMG_3175-18-04-19-11-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16338"/>
            <a:ext cx="36020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4427538" y="4221163"/>
            <a:ext cx="4537075" cy="2239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Основная цель сотрудничества – профессиональный и информационный обмен и развитие долгосрочных двусторонних связей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1"/>
          <p:cNvSpPr txBox="1">
            <a:spLocks/>
          </p:cNvSpPr>
          <p:nvPr/>
        </p:nvSpPr>
        <p:spPr bwMode="auto">
          <a:xfrm>
            <a:off x="6986588" y="64611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D833D53-1E32-4DBC-9EEC-A4082F82C12F}" type="slidenum">
              <a:rPr lang="ru-RU" sz="1200">
                <a:solidFill>
                  <a:srgbClr val="7F7F7F"/>
                </a:solidFill>
                <a:latin typeface="Verdana" pitchFamily="34" charset="0"/>
              </a:rPr>
              <a:pPr algn="r"/>
              <a:t>3</a:t>
            </a:fld>
            <a:endParaRPr lang="ru-RU" sz="1200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20188" cy="620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sz="2000" smtClean="0">
                <a:solidFill>
                  <a:srgbClr val="3A4B8C"/>
                </a:solidFill>
              </a:rPr>
              <a:t>Этапы</a:t>
            </a:r>
            <a:endParaRPr sz="2000">
              <a:solidFill>
                <a:srgbClr val="3A4B8C"/>
              </a:solidFill>
            </a:endParaRPr>
          </a:p>
        </p:txBody>
      </p:sp>
      <p:sp>
        <p:nvSpPr>
          <p:cNvPr id="14339" name="Freeform 48"/>
          <p:cNvSpPr>
            <a:spLocks noChangeArrowheads="1"/>
          </p:cNvSpPr>
          <p:nvPr/>
        </p:nvSpPr>
        <p:spPr bwMode="auto">
          <a:xfrm rot="8029175">
            <a:off x="16669" y="3483769"/>
            <a:ext cx="4367212" cy="577850"/>
          </a:xfrm>
          <a:custGeom>
            <a:avLst/>
            <a:gdLst>
              <a:gd name="T0" fmla="*/ 1958376128 w 445"/>
              <a:gd name="T1" fmla="*/ 257469585 h 337"/>
              <a:gd name="T2" fmla="*/ 1958376128 w 445"/>
              <a:gd name="T3" fmla="*/ 257469585 h 337"/>
              <a:gd name="T4" fmla="*/ 785112870 w 445"/>
              <a:gd name="T5" fmla="*/ 75095006 h 337"/>
              <a:gd name="T6" fmla="*/ 785112870 w 445"/>
              <a:gd name="T7" fmla="*/ 0 h 337"/>
              <a:gd name="T8" fmla="*/ 0 w 445"/>
              <a:gd name="T9" fmla="*/ 121839328 h 337"/>
              <a:gd name="T10" fmla="*/ 785112870 w 445"/>
              <a:gd name="T11" fmla="*/ 250574121 h 337"/>
              <a:gd name="T12" fmla="*/ 785112870 w 445"/>
              <a:gd name="T13" fmla="*/ 169347313 h 337"/>
              <a:gd name="T14" fmla="*/ 1958376128 w 445"/>
              <a:gd name="T15" fmla="*/ 257469585 h 3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5"/>
              <a:gd name="T25" fmla="*/ 0 h 337"/>
              <a:gd name="T26" fmla="*/ 445 w 445"/>
              <a:gd name="T27" fmla="*/ 337 h 3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lIns="34290" tIns="17145" rIns="34290" bIns="17145" anchor="ctr"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4013" y="5900738"/>
            <a:ext cx="8789987" cy="925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306513" y="4967288"/>
            <a:ext cx="7837487" cy="93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73288" y="4102100"/>
            <a:ext cx="6970712" cy="969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57550" y="3270250"/>
            <a:ext cx="5886450" cy="996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6986588" y="4433888"/>
            <a:ext cx="1657350" cy="22082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447140" y="5993874"/>
            <a:ext cx="1528323" cy="73152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50" y="6064250"/>
            <a:ext cx="2943225" cy="59055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</a:rPr>
              <a:t>Заключение договора о сотрудничестве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48529" y="5072128"/>
            <a:ext cx="1528323" cy="73152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95713" y="4327525"/>
            <a:ext cx="3843337" cy="58896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</a:rPr>
              <a:t>Отборочные мероприятия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193356" y="4185502"/>
            <a:ext cx="1528323" cy="73152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57513" y="5143500"/>
            <a:ext cx="2943225" cy="58896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</a:rPr>
              <a:t>Активное привлечение студентов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300887" y="3298363"/>
            <a:ext cx="1528323" cy="73152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32363" y="3451225"/>
            <a:ext cx="3843337" cy="588963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</a:rPr>
              <a:t>Открытие Школы с привлечением первых лиц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168775" y="2228850"/>
            <a:ext cx="4975225" cy="104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230881" y="2349900"/>
            <a:ext cx="1528323" cy="73152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 - май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03900" y="2451100"/>
            <a:ext cx="3175000" cy="630238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</a:rPr>
              <a:t>Обучение 1-2 раза в месяц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067300" y="1166813"/>
            <a:ext cx="4076700" cy="1062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136349" y="1219216"/>
            <a:ext cx="1528323" cy="731521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02425" y="1203325"/>
            <a:ext cx="2314575" cy="630238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>
                <a:solidFill>
                  <a:srgbClr val="002060"/>
                </a:solidFill>
              </a:rPr>
              <a:t>Итоговое зачетное занятие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>
                <a:solidFill>
                  <a:srgbClr val="002060"/>
                </a:solidFill>
              </a:rPr>
              <a:t>Вручение сертификатов</a:t>
            </a: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203200" y="2143125"/>
            <a:ext cx="2208213" cy="10287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Привлекаются студенты 3-4 курсов, преимущественно экономические специальности</a:t>
            </a:r>
            <a:endParaRPr lang="ru-RU" sz="1200" dirty="0"/>
          </a:p>
        </p:txBody>
      </p:sp>
      <p:sp>
        <p:nvSpPr>
          <p:cNvPr id="54" name="Скругленная прямоугольная выноска 53"/>
          <p:cNvSpPr/>
          <p:nvPr/>
        </p:nvSpPr>
        <p:spPr>
          <a:xfrm>
            <a:off x="1920875" y="857250"/>
            <a:ext cx="3060700" cy="97631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Обучение проводят ведущие тренеры Регионального учебного центра, эксперты бизнеса</a:t>
            </a:r>
            <a:endParaRPr lang="ru-RU" sz="1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1"/>
          </p:nvPr>
        </p:nvSpPr>
        <p:spPr bwMode="auto">
          <a:xfrm>
            <a:off x="6986588" y="6519863"/>
            <a:ext cx="2133600" cy="2492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AE49F9-0986-4E20-875B-3AC209D9C53C}" type="slidenum">
              <a:rPr lang="ru-RU" sz="200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2000">
              <a:solidFill>
                <a:srgbClr val="7F7F7F"/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-30163" y="509588"/>
            <a:ext cx="9120188" cy="6207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endParaRPr sz="200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79388" y="1412875"/>
            <a:ext cx="8353425" cy="473075"/>
            <a:chOff x="179512" y="1412776"/>
            <a:chExt cx="4599205" cy="47244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69490" y="1412776"/>
              <a:ext cx="4009227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Особенности банковского бизнеса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95" name="Прямоугольник 294"/>
            <p:cNvSpPr/>
            <p:nvPr/>
          </p:nvSpPr>
          <p:spPr>
            <a:xfrm>
              <a:off x="179512" y="1412776"/>
              <a:ext cx="478100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1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79388" y="1993900"/>
            <a:ext cx="8353425" cy="471488"/>
            <a:chOff x="179512" y="1993357"/>
            <a:chExt cx="4599207" cy="472440"/>
          </a:xfrm>
        </p:grpSpPr>
        <p:sp>
          <p:nvSpPr>
            <p:cNvPr id="288" name="Прямоугольник 287"/>
            <p:cNvSpPr/>
            <p:nvPr/>
          </p:nvSpPr>
          <p:spPr>
            <a:xfrm>
              <a:off x="769490" y="1993357"/>
              <a:ext cx="4009229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Деловые коммуникации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96" name="Прямоугольник 295"/>
            <p:cNvSpPr/>
            <p:nvPr/>
          </p:nvSpPr>
          <p:spPr>
            <a:xfrm>
              <a:off x="179512" y="1993357"/>
              <a:ext cx="478100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79388" y="2573338"/>
            <a:ext cx="8353425" cy="473075"/>
            <a:chOff x="179512" y="2573938"/>
            <a:chExt cx="4599205" cy="472440"/>
          </a:xfrm>
        </p:grpSpPr>
        <p:sp>
          <p:nvSpPr>
            <p:cNvPr id="289" name="Прямоугольник 288"/>
            <p:cNvSpPr/>
            <p:nvPr/>
          </p:nvSpPr>
          <p:spPr>
            <a:xfrm>
              <a:off x="769490" y="2573938"/>
              <a:ext cx="4009227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Этика делового общения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97" name="Прямоугольник 296"/>
            <p:cNvSpPr/>
            <p:nvPr/>
          </p:nvSpPr>
          <p:spPr>
            <a:xfrm>
              <a:off x="179512" y="2573938"/>
              <a:ext cx="478100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179388" y="3154363"/>
            <a:ext cx="8353425" cy="473075"/>
            <a:chOff x="179512" y="3154519"/>
            <a:chExt cx="4599207" cy="472440"/>
          </a:xfrm>
        </p:grpSpPr>
        <p:sp>
          <p:nvSpPr>
            <p:cNvPr id="290" name="Прямоугольник 289"/>
            <p:cNvSpPr/>
            <p:nvPr/>
          </p:nvSpPr>
          <p:spPr>
            <a:xfrm>
              <a:off x="769490" y="3154519"/>
              <a:ext cx="4009229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Банковские продукты</a:t>
              </a:r>
              <a:r>
                <a:rPr lang="en-US" sz="2000" b="1" dirty="0">
                  <a:solidFill>
                    <a:srgbClr val="002060"/>
                  </a:solidFill>
                </a:rPr>
                <a:t>/</a:t>
              </a:r>
              <a:r>
                <a:rPr lang="ru-RU" sz="2000" b="1" dirty="0">
                  <a:solidFill>
                    <a:srgbClr val="002060"/>
                  </a:solidFill>
                </a:rPr>
                <a:t>День открытых дверей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98" name="Прямоугольник 297"/>
            <p:cNvSpPr/>
            <p:nvPr/>
          </p:nvSpPr>
          <p:spPr>
            <a:xfrm>
              <a:off x="179512" y="3154519"/>
              <a:ext cx="478100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4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179388" y="3735388"/>
            <a:ext cx="8353425" cy="471487"/>
            <a:chOff x="179512" y="3735100"/>
            <a:chExt cx="4599205" cy="472440"/>
          </a:xfrm>
        </p:grpSpPr>
        <p:sp>
          <p:nvSpPr>
            <p:cNvPr id="291" name="Прямоугольник 290"/>
            <p:cNvSpPr/>
            <p:nvPr/>
          </p:nvSpPr>
          <p:spPr>
            <a:xfrm>
              <a:off x="769490" y="3735100"/>
              <a:ext cx="4009227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Навыки проведения презентаций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99" name="Прямоугольник 298"/>
            <p:cNvSpPr/>
            <p:nvPr/>
          </p:nvSpPr>
          <p:spPr>
            <a:xfrm>
              <a:off x="179512" y="3735100"/>
              <a:ext cx="478100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5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79388" y="4316413"/>
            <a:ext cx="8353425" cy="471487"/>
            <a:chOff x="179512" y="4315681"/>
            <a:chExt cx="4599205" cy="472440"/>
          </a:xfrm>
        </p:grpSpPr>
        <p:sp>
          <p:nvSpPr>
            <p:cNvPr id="292" name="Прямоугольник 291"/>
            <p:cNvSpPr/>
            <p:nvPr/>
          </p:nvSpPr>
          <p:spPr>
            <a:xfrm>
              <a:off x="769490" y="4315681"/>
              <a:ext cx="4009227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Навыки продаж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00" name="Прямоугольник 299"/>
            <p:cNvSpPr/>
            <p:nvPr/>
          </p:nvSpPr>
          <p:spPr>
            <a:xfrm>
              <a:off x="179512" y="4315681"/>
              <a:ext cx="478100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6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179388" y="4911725"/>
            <a:ext cx="8353425" cy="473075"/>
            <a:chOff x="179512" y="5476840"/>
            <a:chExt cx="4599206" cy="472440"/>
          </a:xfrm>
        </p:grpSpPr>
        <p:sp>
          <p:nvSpPr>
            <p:cNvPr id="294" name="Прямоугольник 293"/>
            <p:cNvSpPr/>
            <p:nvPr/>
          </p:nvSpPr>
          <p:spPr>
            <a:xfrm>
              <a:off x="769490" y="5476840"/>
              <a:ext cx="4009228" cy="472440"/>
            </a:xfrm>
            <a:prstGeom prst="rect">
              <a:avLst/>
            </a:prstGeom>
            <a:solidFill>
              <a:srgbClr val="D4E1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</a:rPr>
                <a:t>Итоговый зачет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02" name="Прямоугольник 301"/>
            <p:cNvSpPr/>
            <p:nvPr/>
          </p:nvSpPr>
          <p:spPr>
            <a:xfrm>
              <a:off x="179512" y="5476840"/>
              <a:ext cx="478100" cy="472440"/>
            </a:xfrm>
            <a:prstGeom prst="rect">
              <a:avLst/>
            </a:prstGeom>
            <a:solidFill>
              <a:srgbClr val="3A4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7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394" name="Прямоугольник 1"/>
          <p:cNvSpPr>
            <a:spLocks noChangeArrowheads="1"/>
          </p:cNvSpPr>
          <p:nvPr/>
        </p:nvSpPr>
        <p:spPr bwMode="auto">
          <a:xfrm>
            <a:off x="125413" y="139700"/>
            <a:ext cx="775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1038"/>
            <a:r>
              <a:rPr lang="ru-RU" sz="2000" b="1">
                <a:solidFill>
                  <a:srgbClr val="3A4B8C"/>
                </a:solidFill>
                <a:latin typeface="Verdana" pitchFamily="34" charset="0"/>
              </a:rPr>
              <a:t>Программа обучения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1"/>
          <p:cNvSpPr txBox="1">
            <a:spLocks/>
          </p:cNvSpPr>
          <p:nvPr/>
        </p:nvSpPr>
        <p:spPr bwMode="auto">
          <a:xfrm>
            <a:off x="6986588" y="64611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25EA231-A006-4BAA-BC30-299FF311618C}" type="slidenum">
              <a:rPr lang="ru-RU" sz="1200">
                <a:solidFill>
                  <a:srgbClr val="7F7F7F"/>
                </a:solidFill>
                <a:latin typeface="Verdana" pitchFamily="34" charset="0"/>
              </a:rPr>
              <a:pPr algn="r"/>
              <a:t>5</a:t>
            </a:fld>
            <a:endParaRPr lang="ru-RU" sz="1200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20188" cy="620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sz="2000" smtClean="0">
                <a:solidFill>
                  <a:srgbClr val="3A4B8C"/>
                </a:solidFill>
              </a:rPr>
              <a:t>История и география проекта</a:t>
            </a:r>
            <a:endParaRPr sz="2000">
              <a:solidFill>
                <a:srgbClr val="3A4B8C"/>
              </a:solidFill>
            </a:endParaRPr>
          </a:p>
        </p:txBody>
      </p:sp>
      <p:pic>
        <p:nvPicPr>
          <p:cNvPr id="18435" name="Picture 2" descr="Выпускники первой &quot;Банковской школы ВТБ24&quot; в Сама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2325688"/>
            <a:ext cx="48244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561975" y="765175"/>
            <a:ext cx="3757613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Старт проекта : 2015 год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140325" y="1308100"/>
            <a:ext cx="3905250" cy="2120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География проекта по ПФО: Самара, Казань, Уфа, Нижний Новгород, Пермь, Саратов, Тольятти, Киров, Ижевск, Пенза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003800" y="3933825"/>
            <a:ext cx="4040188" cy="252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Количество выпускников: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2016 год – 12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2018 год – 28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2019 год – 45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2020 год- </a:t>
            </a:r>
            <a:r>
              <a:rPr lang="ru-RU" dirty="0"/>
              <a:t>103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2021</a:t>
            </a:r>
            <a:r>
              <a:rPr lang="ru-RU" dirty="0"/>
              <a:t> год- 46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Трудоустроено </a:t>
            </a:r>
            <a:r>
              <a:rPr lang="ru-RU" dirty="0"/>
              <a:t>-20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74582" y="1124744"/>
            <a:ext cx="9001398" cy="1584176"/>
          </a:xfrm>
          <a:prstGeom prst="rect">
            <a:avLst/>
          </a:prstGeom>
          <a:solidFill>
            <a:srgbClr val="D4E1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defTabSz="1339850">
              <a:defRPr/>
            </a:pPr>
            <a:endParaRPr lang="ru-RU" sz="2400" b="1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4582" y="2938463"/>
            <a:ext cx="9001398" cy="1584176"/>
          </a:xfrm>
          <a:prstGeom prst="rect">
            <a:avLst/>
          </a:prstGeom>
          <a:solidFill>
            <a:srgbClr val="D4E1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defTabSz="1339850">
              <a:defRPr/>
            </a:pPr>
            <a:endParaRPr lang="ru-RU" sz="2400" b="1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4582" y="4752182"/>
            <a:ext cx="9001398" cy="1584176"/>
          </a:xfrm>
          <a:prstGeom prst="rect">
            <a:avLst/>
          </a:prstGeom>
          <a:solidFill>
            <a:srgbClr val="D4E1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defTabSz="1339850">
              <a:defRPr/>
            </a:pPr>
            <a:endParaRPr lang="ru-RU" sz="2400" b="1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4613" y="1011238"/>
            <a:ext cx="9001125" cy="1743075"/>
            <a:chOff x="74582" y="966295"/>
            <a:chExt cx="9001398" cy="1742625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74582" y="1124744"/>
              <a:ext cx="9001398" cy="1584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/>
            <a:p>
              <a:pPr defTabSz="1339850">
                <a:defRPr/>
              </a:pPr>
              <a:endParaRPr lang="ru-RU" sz="24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496" name="TextBox 8"/>
            <p:cNvSpPr txBox="1">
              <a:spLocks noChangeArrowheads="1"/>
            </p:cNvSpPr>
            <p:nvPr/>
          </p:nvSpPr>
          <p:spPr bwMode="auto">
            <a:xfrm>
              <a:off x="1581092" y="966295"/>
              <a:ext cx="743803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solidFill>
                    <a:schemeClr val="tx2"/>
                  </a:solidFill>
                  <a:latin typeface="Verdana" pitchFamily="34" charset="0"/>
                </a:rPr>
                <a:t>После прохождения специального курса повышения квалификации студенты начнут разбираться в финансовом бизнесе, узнают особенности работы банковских продуктов, получат представление, как клиент Банка может эффективно распоряжаться собственным бюджетом, применить знания к себе</a:t>
              </a:r>
            </a:p>
          </p:txBody>
        </p:sp>
        <p:pic>
          <p:nvPicPr>
            <p:cNvPr id="2049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542" y="1297709"/>
              <a:ext cx="1446550" cy="1238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613" y="2982913"/>
            <a:ext cx="9001125" cy="1584325"/>
            <a:chOff x="74582" y="2924944"/>
            <a:chExt cx="9001398" cy="1584176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74582" y="2924944"/>
              <a:ext cx="9001398" cy="1584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/>
            <a:p>
              <a:pPr defTabSz="1339850">
                <a:defRPr/>
              </a:pPr>
              <a:endParaRPr lang="ru-RU" sz="2400" b="1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0493" name="TextBox 9"/>
            <p:cNvSpPr txBox="1">
              <a:spLocks noChangeArrowheads="1"/>
            </p:cNvSpPr>
            <p:nvPr/>
          </p:nvSpPr>
          <p:spPr bwMode="auto">
            <a:xfrm>
              <a:off x="134542" y="3424645"/>
              <a:ext cx="73391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1600" b="1">
                  <a:solidFill>
                    <a:schemeClr val="tx2"/>
                  </a:solidFill>
                  <a:latin typeface="Verdana" pitchFamily="34" charset="0"/>
                </a:rPr>
                <a:t>Студенты смогут получить новые практические знания и навыки, которые пригодятся им в дальнейшей работе</a:t>
              </a:r>
            </a:p>
          </p:txBody>
        </p:sp>
        <p:pic>
          <p:nvPicPr>
            <p:cNvPr id="2049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89946" y="3011155"/>
              <a:ext cx="1446550" cy="1411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74613" y="4797425"/>
            <a:ext cx="9001125" cy="1584325"/>
            <a:chOff x="74582" y="4752182"/>
            <a:chExt cx="9001398" cy="1584176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74582" y="4752182"/>
              <a:ext cx="9001398" cy="1584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/>
            <a:p>
              <a:pPr defTabSz="1339850">
                <a:defRPr/>
              </a:pPr>
              <a:endParaRPr lang="ru-RU" sz="24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8628" y="5128385"/>
              <a:ext cx="7437663" cy="831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При </a:t>
              </a: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успешном прохождении обучения </a:t>
              </a: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и сдаче зачета у студентов появится </a:t>
              </a: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возможность </a:t>
              </a: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приоритетного трудоустройства </a:t>
              </a: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в </a:t>
              </a:r>
              <a:r>
                <a:rPr lang="ru-RU" sz="1600" b="1" dirty="0">
                  <a:solidFill>
                    <a:schemeClr val="tx2"/>
                  </a:solidFill>
                  <a:latin typeface="+mj-lt"/>
                </a:rPr>
                <a:t>ВТБ</a:t>
              </a:r>
              <a:endParaRPr lang="ru-RU" sz="1600" b="1" dirty="0">
                <a:solidFill>
                  <a:srgbClr val="FC1921"/>
                </a:solidFill>
                <a:latin typeface="+mj-lt"/>
              </a:endParaRPr>
            </a:p>
          </p:txBody>
        </p:sp>
        <p:pic>
          <p:nvPicPr>
            <p:cNvPr id="20491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4542" y="4869780"/>
              <a:ext cx="1446549" cy="1348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986588" y="6607175"/>
            <a:ext cx="2133600" cy="24923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058B4E-FD60-4D45-B367-4DB9F2C31F8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9120188" cy="620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sz="2000">
                <a:solidFill>
                  <a:srgbClr val="3A4B8C"/>
                </a:solidFill>
              </a:rPr>
              <a:t>Важность </a:t>
            </a:r>
            <a:r>
              <a:rPr sz="2000" smtClean="0">
                <a:solidFill>
                  <a:srgbClr val="3A4B8C"/>
                </a:solidFill>
              </a:rPr>
              <a:t>программы </a:t>
            </a:r>
            <a:r>
              <a:rPr sz="2000">
                <a:solidFill>
                  <a:srgbClr val="3A4B8C"/>
                </a:solidFill>
              </a:rPr>
              <a:t>обучения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986588" y="6607175"/>
            <a:ext cx="2133600" cy="24923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D8AC7-44A5-4A4E-9F8F-3F58DC7E387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9120188" cy="620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lvl1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lang="ru-RU" sz="2800" b="1" cap="small" dirty="0">
                <a:solidFill>
                  <a:srgbClr val="003399"/>
                </a:solidFill>
                <a:latin typeface="+mj-lt"/>
                <a:ea typeface="+mj-ea"/>
                <a:cs typeface="Arial"/>
              </a:defRPr>
            </a:lvl1pPr>
            <a:lvl2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2pPr>
            <a:lvl3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3pPr>
            <a:lvl4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4pPr>
            <a:lvl5pPr algn="l" defTabSz="6810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Verdana" pitchFamily="34" charset="0"/>
                <a:cs typeface="Arial" pitchFamily="34" charset="0"/>
              </a:defRPr>
            </a:lvl5pPr>
            <a:lvl6pPr marL="233181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6pPr>
            <a:lvl7pPr marL="466362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7pPr>
            <a:lvl8pPr marL="699544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8pPr>
            <a:lvl9pPr marL="932725" algn="l" defTabSz="683351" rtl="0" eaLnBrk="1" fontAlgn="base" hangingPunct="1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defTabSz="682543">
              <a:defRPr/>
            </a:pPr>
            <a:r>
              <a:rPr sz="2000" smtClean="0">
                <a:solidFill>
                  <a:srgbClr val="3A4B8C"/>
                </a:solidFill>
              </a:rPr>
              <a:t>ВУЗы - партнеры</a:t>
            </a:r>
            <a:endParaRPr sz="2000">
              <a:solidFill>
                <a:srgbClr val="3A4B8C"/>
              </a:solidFill>
            </a:endParaRPr>
          </a:p>
        </p:txBody>
      </p:sp>
      <p:pic>
        <p:nvPicPr>
          <p:cNvPr id="22531" name="Рисунок 3" descr="Самарский государственный экономический университет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14463"/>
            <a:ext cx="12954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21" descr="Элементы фирменного стиля - Самарский университ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3088" y="13208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22" descr="Тольяттинский государственный университ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514475"/>
            <a:ext cx="3052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23" descr="http://kpfu.ru/docs/F3857094757/img9280851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068638"/>
            <a:ext cx="244792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24" descr="ННГУ: Разработка нейромобиля продолжается несмотря на прекращение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70263" y="2586038"/>
            <a:ext cx="2381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26" descr="Российский экономический университет имени Г.В.Плеханова ..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37238" y="2668588"/>
            <a:ext cx="2381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27" descr="https://piu.ranepa.ru/local/templates/ranepa-branch/assets/images/log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6388" y="4508500"/>
            <a:ext cx="2609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28" descr="Символика БашГУ | Башкирский государственный университет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70263" y="4348163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29" descr="Презентация СГУ by . rcnkGR - issuu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37238" y="4348163"/>
            <a:ext cx="223837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1"/>
          <p:cNvSpPr>
            <a:spLocks noGrp="1"/>
          </p:cNvSpPr>
          <p:nvPr>
            <p:ph type="sldNum" sz="quarter" idx="11"/>
          </p:nvPr>
        </p:nvSpPr>
        <p:spPr bwMode="auto">
          <a:xfrm>
            <a:off x="6986588" y="6519863"/>
            <a:ext cx="2133600" cy="2492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A3AE46-55D0-4354-B88D-9B05293167B0}" type="slidenum">
              <a:rPr lang="ru-RU" sz="200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2000">
              <a:solidFill>
                <a:srgbClr val="7F7F7F"/>
              </a:solidFill>
            </a:endParaRPr>
          </a:p>
        </p:txBody>
      </p:sp>
      <p:sp>
        <p:nvSpPr>
          <p:cNvPr id="24578" name="Прямоугольник 24"/>
          <p:cNvSpPr>
            <a:spLocks noChangeArrowheads="1"/>
          </p:cNvSpPr>
          <p:nvPr/>
        </p:nvSpPr>
        <p:spPr bwMode="auto">
          <a:xfrm>
            <a:off x="188913" y="1289050"/>
            <a:ext cx="46434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eaLnBrk="0" hangingPunct="0">
              <a:spcBef>
                <a:spcPts val="1800"/>
              </a:spcBef>
            </a:pPr>
            <a:r>
              <a:rPr lang="ru-RU" sz="16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это для тебя:  </a:t>
            </a:r>
            <a:endParaRPr lang="ru-RU" sz="1600" i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прохождение обучения и возможность дальнейшего трудоустройства;</a:t>
            </a:r>
          </a:p>
          <a:p>
            <a:pPr>
              <a:buFont typeface="Wingdings" pitchFamily="2" charset="2"/>
              <a:buChar char="Ø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 получение сертификата о дополнительной профессиональной подготовке параллельно с основной программой; </a:t>
            </a:r>
          </a:p>
          <a:p>
            <a:pPr>
              <a:buFont typeface="Wingdings" pitchFamily="2" charset="2"/>
              <a:buChar char="Ø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 практические знания в банковской сфере;</a:t>
            </a:r>
          </a:p>
          <a:p>
            <a:pPr>
              <a:buFont typeface="Wingdings" pitchFamily="2" charset="2"/>
              <a:buChar char="Ø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 возможность развития в нашей сильной и дружной команде и получение ценного опыта от лучших практиков бизнеса.</a:t>
            </a:r>
          </a:p>
        </p:txBody>
      </p:sp>
      <p:sp>
        <p:nvSpPr>
          <p:cNvPr id="24579" name="Прямоугольник 25"/>
          <p:cNvSpPr>
            <a:spLocks noChangeArrowheads="1"/>
          </p:cNvSpPr>
          <p:nvPr/>
        </p:nvSpPr>
        <p:spPr bwMode="auto">
          <a:xfrm>
            <a:off x="5532438" y="1289050"/>
            <a:ext cx="34194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3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студенты 3-4 курсов и магистранты 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Формат обучения: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мини -лекции, работа в группах, работа с реальными кейсами, разбор видео.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Место проведения обучения: 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дистанционно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Продолжительность обучения: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 48 часов (занятия 1-2 раза в месяц)</a:t>
            </a:r>
          </a:p>
          <a:p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8"/>
          <p:cNvSpPr txBox="1">
            <a:spLocks/>
          </p:cNvSpPr>
          <p:nvPr/>
        </p:nvSpPr>
        <p:spPr bwMode="auto">
          <a:xfrm>
            <a:off x="276225" y="3952875"/>
            <a:ext cx="3733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 eaLnBrk="0" fontAlgn="auto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1200" b="1" dirty="0">
                <a:latin typeface="+mn-lt"/>
              </a:rPr>
              <a:t>  </a:t>
            </a:r>
          </a:p>
          <a:p>
            <a:pPr marL="0" lvl="2" eaLnBrk="0" fontAlgn="auto" hangingPunct="0">
              <a:spcBef>
                <a:spcPts val="180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</a:endParaRPr>
          </a:p>
          <a:p>
            <a:pPr marL="0" lvl="2" eaLnBrk="0" fontAlgn="auto" hangingPunct="0">
              <a:spcBef>
                <a:spcPts val="180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Преимущество для тех кто: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мечтает работать в банковской сфере;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имеет средний балл в зачетной книжке  от  4-х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lvl="2" eaLnBrk="0" fontAlgn="auto" hangingPunct="0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0C277E"/>
                </a:solidFill>
                <a:effectLst>
                  <a:outerShdw blurRad="136525" dist="38100" dir="27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en-US" sz="2000" kern="0" dirty="0">
                <a:solidFill>
                  <a:srgbClr val="0C277E"/>
                </a:solidFill>
                <a:effectLst>
                  <a:outerShdw blurRad="136525" dist="38100" dir="27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000" kern="0" dirty="0">
                <a:solidFill>
                  <a:srgbClr val="0C277E"/>
                </a:solidFill>
                <a:effectLst>
                  <a:outerShdw blurRad="136525" dist="38100" dir="27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ru-RU" sz="2000" kern="0" dirty="0">
                <a:solidFill>
                  <a:srgbClr val="0C277E"/>
                </a:solidFill>
                <a:effectLst>
                  <a:outerShdw blurRad="136525" dist="38100" dir="27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400" kern="0" dirty="0">
                <a:solidFill>
                  <a:srgbClr val="0C277E"/>
                </a:solidFill>
                <a:effectLst>
                  <a:outerShdw blurRad="136525" dist="38100" dir="27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ru-RU" sz="2400" kern="0" dirty="0">
                <a:solidFill>
                  <a:srgbClr val="0C277E"/>
                </a:solidFill>
                <a:effectLst>
                  <a:outerShdw blurRad="136525" dist="38100" dir="270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endParaRPr lang="ru-RU" sz="2400" kern="0" dirty="0">
              <a:solidFill>
                <a:srgbClr val="0C277E"/>
              </a:solidFill>
              <a:effectLst>
                <a:outerShdw blurRad="136525" dist="38100" dir="27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28" name="Рисунок 8" descr="Изображение выглядит как человек, женщина, фотография, внешний&#10;&#10;Описание создано с очень высокой степенью достоверности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>
            <a:lum bright="-10000"/>
          </a:blip>
          <a:srcRect l="3130" t="3125" r="2962" b="3125"/>
          <a:stretch>
            <a:fillRect/>
          </a:stretch>
        </p:blipFill>
        <p:spPr>
          <a:xfrm>
            <a:off x="6808788" y="3213100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Заголовок 8"/>
          <p:cNvSpPr txBox="1">
            <a:spLocks/>
          </p:cNvSpPr>
          <p:nvPr/>
        </p:nvSpPr>
        <p:spPr bwMode="auto">
          <a:xfrm>
            <a:off x="238125" y="5445125"/>
            <a:ext cx="8763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 algn="ctr" eaLnBrk="0" fontAlgn="auto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Заявки на участие Вы можете отправить по электронной почте на адрес: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Gonchar.MY@vtb.ru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(при подаче заявки необходимо указать ФИО, ВУЗ, специальность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курс, город и контактный номер телефона)</a:t>
            </a:r>
          </a:p>
          <a:p>
            <a:pPr marL="0" lvl="2" algn="ctr" eaLnBrk="0" fontAlgn="auto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Заявки принимаются до 12 </a:t>
            </a:r>
            <a:r>
              <a:rPr lang="en-US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октября 2021г. включительно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0" y="0"/>
            <a:ext cx="9144000" cy="188913"/>
          </a:xfrm>
          <a:prstGeom prst="rect">
            <a:avLst/>
          </a:prstGeom>
        </p:spPr>
        <p:txBody>
          <a:bodyPr anchor="ctr"/>
          <a:lstStyle/>
          <a:p>
            <a:pPr defTabSz="912813" eaLnBrk="0" hangingPunct="0"/>
            <a:endParaRPr lang="ru-RU" sz="1700" b="1">
              <a:solidFill>
                <a:srgbClr val="002960"/>
              </a:solidFill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4388" y="709613"/>
            <a:ext cx="45720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Конкурсный набор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Банковскую школу  </a:t>
            </a:r>
            <a:r>
              <a:rPr lang="ru-RU" sz="2400" dirty="0">
                <a:solidFill>
                  <a:srgbClr val="0A29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ВТБ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kern="0" dirty="0">
                <a:solidFill>
                  <a:srgbClr val="00296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10f45c70-3ecb-4eac-aa7d-f4a8acb5d945"/>
</p:tagLst>
</file>

<file path=ppt/theme/theme1.xml><?xml version="1.0" encoding="utf-8"?>
<a:theme xmlns:a="http://schemas.openxmlformats.org/drawingml/2006/main" name="Шаблон_презентации_ВШ_с_логотипом">
  <a:themeElements>
    <a:clrScheme name="ВТБ24 Фирменный стиль">
      <a:dk1>
        <a:sysClr val="windowText" lastClr="000000"/>
      </a:dk1>
      <a:lt1>
        <a:sysClr val="window" lastClr="FFFFFF"/>
      </a:lt1>
      <a:dk2>
        <a:srgbClr val="0A2973"/>
      </a:dk2>
      <a:lt2>
        <a:srgbClr val="EEECE1"/>
      </a:lt2>
      <a:accent1>
        <a:srgbClr val="0A2973"/>
      </a:accent1>
      <a:accent2>
        <a:srgbClr val="3A4B8C"/>
      </a:accent2>
      <a:accent3>
        <a:srgbClr val="92CD51"/>
      </a:accent3>
      <a:accent4>
        <a:srgbClr val="FC1921"/>
      </a:accent4>
      <a:accent5>
        <a:srgbClr val="F8A44A"/>
      </a:accent5>
      <a:accent6>
        <a:srgbClr val="C64C9B"/>
      </a:accent6>
      <a:hlink>
        <a:srgbClr val="0000FF"/>
      </a:hlink>
      <a:folHlink>
        <a:srgbClr val="800080"/>
      </a:folHlink>
    </a:clrScheme>
    <a:fontScheme name="ВТБ24 Фирменный ст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ВТБ24 Фирменный стиль">
      <a:dk1>
        <a:sysClr val="windowText" lastClr="000000"/>
      </a:dk1>
      <a:lt1>
        <a:sysClr val="window" lastClr="FFFFFF"/>
      </a:lt1>
      <a:dk2>
        <a:srgbClr val="0A2973"/>
      </a:dk2>
      <a:lt2>
        <a:srgbClr val="EEECE1"/>
      </a:lt2>
      <a:accent1>
        <a:srgbClr val="0A2973"/>
      </a:accent1>
      <a:accent2>
        <a:srgbClr val="3A4B8C"/>
      </a:accent2>
      <a:accent3>
        <a:srgbClr val="92CD51"/>
      </a:accent3>
      <a:accent4>
        <a:srgbClr val="FC1921"/>
      </a:accent4>
      <a:accent5>
        <a:srgbClr val="F8A44A"/>
      </a:accent5>
      <a:accent6>
        <a:srgbClr val="C64C9B"/>
      </a:accent6>
      <a:hlink>
        <a:srgbClr val="0000FF"/>
      </a:hlink>
      <a:folHlink>
        <a:srgbClr val="800080"/>
      </a:folHlink>
    </a:clrScheme>
    <a:fontScheme name="ВТБ24 Фирменный ст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76017</TotalTime>
  <Words>575</Words>
  <Application>Microsoft Office PowerPoint</Application>
  <PresentationFormat>Экран (4:3)</PresentationFormat>
  <Paragraphs>114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Verdana</vt:lpstr>
      <vt:lpstr>Arial</vt:lpstr>
      <vt:lpstr>Calibri</vt:lpstr>
      <vt:lpstr>Wingdings</vt:lpstr>
      <vt:lpstr>Times New Roman</vt:lpstr>
      <vt:lpstr>Webdings</vt:lpstr>
      <vt:lpstr>Шаблон_презентации_ВШ_с_логотипом</vt:lpstr>
      <vt:lpstr>Тема Office</vt:lpstr>
      <vt:lpstr>Шаблон_презентации_ВШ_с_логотипом</vt:lpstr>
      <vt:lpstr>Шаблон_презентации_ВШ_с_логотипом</vt:lpstr>
      <vt:lpstr>Шаблон_презентации_ВШ_с_логотипом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Абаев Мурат Магомедович</dc:creator>
  <cp:lastModifiedBy>Admin</cp:lastModifiedBy>
  <cp:revision>1043</cp:revision>
  <cp:lastPrinted>2014-09-30T14:00:29Z</cp:lastPrinted>
  <dcterms:created xsi:type="dcterms:W3CDTF">2014-04-07T06:33:49Z</dcterms:created>
  <dcterms:modified xsi:type="dcterms:W3CDTF">2021-09-22T08:59:27Z</dcterms:modified>
</cp:coreProperties>
</file>