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76" r:id="rId4"/>
    <p:sldId id="278" r:id="rId5"/>
    <p:sldId id="277" r:id="rId6"/>
    <p:sldId id="279" r:id="rId7"/>
    <p:sldId id="261" r:id="rId8"/>
    <p:sldId id="267" r:id="rId9"/>
    <p:sldId id="266" r:id="rId10"/>
    <p:sldId id="268" r:id="rId11"/>
    <p:sldId id="269" r:id="rId12"/>
    <p:sldId id="270" r:id="rId13"/>
    <p:sldId id="274" r:id="rId14"/>
    <p:sldId id="282" r:id="rId15"/>
    <p:sldId id="283" r:id="rId16"/>
    <p:sldId id="284" r:id="rId17"/>
    <p:sldId id="271" r:id="rId18"/>
    <p:sldId id="272" r:id="rId19"/>
    <p:sldId id="275" r:id="rId20"/>
    <p:sldId id="273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871F6CC-93B6-437C-B835-63FE72F12CA1}">
          <p14:sldIdLst>
            <p14:sldId id="259"/>
            <p14:sldId id="260"/>
            <p14:sldId id="276"/>
            <p14:sldId id="278"/>
            <p14:sldId id="277"/>
            <p14:sldId id="279"/>
            <p14:sldId id="261"/>
            <p14:sldId id="267"/>
            <p14:sldId id="266"/>
            <p14:sldId id="268"/>
            <p14:sldId id="269"/>
            <p14:sldId id="270"/>
            <p14:sldId id="274"/>
            <p14:sldId id="282"/>
            <p14:sldId id="283"/>
            <p14:sldId id="284"/>
            <p14:sldId id="271"/>
            <p14:sldId id="272"/>
            <p14:sldId id="275"/>
            <p14:sldId id="27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4A32"/>
    <a:srgbClr val="E1E7EF"/>
    <a:srgbClr val="0065BD"/>
    <a:srgbClr val="0060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2" autoAdjust="0"/>
    <p:restoredTop sz="94660"/>
  </p:normalViewPr>
  <p:slideViewPr>
    <p:cSldViewPr snapToGrid="0">
      <p:cViewPr>
        <p:scale>
          <a:sx n="82" d="100"/>
          <a:sy n="82" d="100"/>
        </p:scale>
        <p:origin x="-114" y="-5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217F4A-2AB6-4925-91DE-6F7CA57623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78AE178-9359-4A5E-AE22-F10959EC7A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8DD0054-30E7-42E8-906C-A13F83F4F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91783F-E322-477B-91C7-9BFF715F0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F709050-59C3-467A-8561-3DC668B51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858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9F71EF-B5A8-41F6-9F1C-0D0330B01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9D734D78-3E76-4CD7-8507-1CF9C0ACD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9FBF875-0E80-4734-B63E-662996AFE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DD1110A-24EC-4445-98C6-7431C63FA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DAB8F7-9487-443C-B325-2F49F2664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21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24FA232-4972-41D4-B38E-8718F7242E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CC2CB1A-F5A7-44E8-991B-964D4A9756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29807B-BF1D-4EB2-8AC7-5B20A4A05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5CEEC88-34A8-4CD8-902D-849E0669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2E4800-D07A-4738-A6EE-E808F1D7B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452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5697EEB-CF68-4B60-AC31-DEF2AC57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C6F3F09-E2CE-4CBF-BE76-A6D23821E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B095D1A-3478-47C1-88EC-91204A55C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758A9FF-CBB7-455D-BE99-B02479561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61A1413-B3E2-4BEE-B73B-6458482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397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7F7DF0D-8E74-495E-AD2F-E2DD52EEF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593640A-98D6-4E22-A5E3-3EADAB82B9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E61A983-AD59-4FF7-A505-8C1FF992D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D903A16-D82B-4FD4-9C64-1B4A1DD56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50B5827-B471-4171-AF8D-D188F366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910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52D7AFD-256F-4964-90CA-76AA60A79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C9125DE-DE1D-40EC-B10D-FCAA7A582B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EE6E2BA-1DF1-4051-9A5F-210CB6C28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F4156A3-A5AA-45AC-B595-DCC1307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B1AAADF-A99C-47BA-9B65-6DD6A6D85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B2F8CCA-3361-449F-B27F-440948285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5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DDCF353-9CCB-471B-9257-C8045CFC4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31A7A05-2A58-403F-AF0B-33E0CED192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4597EE1E-D63F-43D1-922C-1527DB175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FC2C25BC-92EB-498B-9A3D-682D09BBBC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C1127AC-5EAA-435A-812E-E0BE2D6DB4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1747DC16-CF5D-48A5-8E74-61262876F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931FDFC9-E948-4CA0-9DD5-EA90300C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8FBA14B-E800-4251-B52C-BBDCD01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573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46F851E-17C9-473E-8A42-1DB1103D2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E220236-E0AA-4C67-8C2A-2572662BD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BF50C549-8F1F-4769-9B88-4B45C2F25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3145E1D8-4203-4464-9F1D-2A4BA194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727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9AAA64-F76D-4A0D-B23D-93FBDFCA2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8215B364-5DC5-4536-A988-B41051E75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D97AAAF-C1EE-43B1-8DBC-F2622A1B9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89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1D1038-AD0D-451B-ABED-AD269B42C2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D81442-5B8C-4C61-B8FA-ACF16D0AD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39A105E-57AE-431F-8832-4862B5C6A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DE79EC5-C350-425E-B038-186816527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8D6F116-6380-4FB8-8CB7-958BA29C0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5D7447F-E291-47EB-B999-4E6CFDDDE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53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041DF6-F0E4-4590-B7AD-607B48B18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3556C9B-1323-4FDB-8603-1FBE37CE3A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6D46FC-4C23-4D02-880F-5AA3916B0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7EE8B19-08AD-43D5-ABE3-AC7D465D4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A00767D-4137-4128-9B77-0108504E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A395B2E-35A4-4701-A59F-1214A5844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367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BA58445-5E05-4727-A248-02ED23807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9CD5E56-AF4E-460A-8DF9-8A7A68A0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07BAD64-A447-4342-8F3C-D0B8729E5C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0B5D-52BF-413B-B465-609D649EA356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28C41BE-4B71-4843-8B83-4586E5AFE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CC67B64-CD07-4E51-9D47-795B4AAAEE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0198-20CC-4F4E-AE6D-22C609B9C6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1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9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5.png"/><Relationship Id="rId4" Type="http://schemas.openxmlformats.org/officeDocument/2006/relationships/image" Target="../media/image18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core090913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buhuchet@iee.unn.r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iee.unn.ru/wp-content/uploads/sites/9/2022/06/Sertifikat.pn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57484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HP Simplified Light" panose="020B0404020204020204" pitchFamily="34" charset="0"/>
              </a:rPr>
              <a:t>Программа </a:t>
            </a:r>
            <a:r>
              <a:rPr lang="ru-RU" b="1" dirty="0">
                <a:latin typeface="HP Simplified Light" panose="020B0404020204020204" pitchFamily="34" charset="0"/>
              </a:rPr>
              <a:t>магистратуры </a:t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кафедры бухгалтерского учета</a:t>
            </a:r>
            <a:r>
              <a:rPr lang="ru-RU" dirty="0"/>
              <a:t/>
            </a:r>
            <a:br>
              <a:rPr lang="ru-RU" dirty="0"/>
            </a:br>
            <a:r>
              <a:rPr lang="ru-RU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</a:t>
            </a:r>
            <a:r>
              <a:rPr lang="ru-RU" b="1" i="1" spc="100" dirty="0">
                <a:solidFill>
                  <a:srgbClr val="F54A32"/>
                </a:solidFill>
                <a:latin typeface="HP Simplified Light" panose="020B0404020204020204" pitchFamily="34" charset="0"/>
              </a:rPr>
              <a:t>Учетно-аналитические и аудиторские системы в цифровой экономике» </a:t>
            </a:r>
            <a:r>
              <a:rPr lang="ru-RU" b="1" spc="100" dirty="0">
                <a:latin typeface="HP Simplified Light" panose="020B0404020204020204" pitchFamily="34" charset="0"/>
              </a:rPr>
              <a:t/>
            </a:r>
            <a:br>
              <a:rPr lang="ru-RU" b="1" spc="100" dirty="0">
                <a:latin typeface="HP Simplified Light" panose="020B0404020204020204" pitchFamily="34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3159888"/>
            <a:ext cx="6919547" cy="22983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HP Simplified Light" panose="020B0404020204020204" pitchFamily="34" charset="0"/>
              </a:rPr>
              <a:t>Форма и срок обучения: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очная форма — 2 года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очно-заочная форма — 2 года 6 месяцев</a:t>
            </a:r>
          </a:p>
          <a:p>
            <a:r>
              <a:rPr lang="ru-RU" dirty="0">
                <a:latin typeface="HP Simplified Light" panose="020B0404020204020204" pitchFamily="34" charset="0"/>
              </a:rPr>
              <a:t>заочная форма — 2 года 6 месяцев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8" name="Рисунок 7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2BB49A50-CCD7-43C3-A870-DE235F5316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679" y="4021128"/>
            <a:ext cx="3331121" cy="224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3474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r>
              <a:rPr lang="ru-RU" sz="2400" b="1" spc="100" dirty="0">
                <a:latin typeface="HP Simplified Light" panose="020B0404020204020204" pitchFamily="34" charset="0"/>
              </a:rPr>
              <a:t/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0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pc="100" dirty="0">
                <a:latin typeface="HP Simplified Light" panose="020B0404020204020204" pitchFamily="34" charset="0"/>
              </a:rPr>
              <a:t>Подготовки и анализа статистической, налоговой и управленческой отчетности;</a:t>
            </a:r>
            <a:endParaRPr lang="ru-RU" dirty="0">
              <a:latin typeface="HP Simplified Light" panose="020B0404020204020204" pitchFamily="34" charset="0"/>
            </a:endParaRP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налоговой оптимизации в конкретных условиях деятельности по всей совокупности налогов и сборов;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мониторинга соответствия внутреннего контроля целям деятельности экономического субъекта, разработки мероприятия по его совершенствованию;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Составления и представления консолидированной отчетности;</a:t>
            </a:r>
          </a:p>
          <a:p>
            <a:pPr lvl="0"/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04.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5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r>
              <a:rPr lang="ru-RU" sz="2400" b="1" spc="100" dirty="0">
                <a:latin typeface="HP Simplified Light" panose="020B0404020204020204" pitchFamily="34" charset="0"/>
              </a:rPr>
              <a:t/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/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9963" y="736823"/>
            <a:ext cx="7212037" cy="5188410"/>
          </a:xfrm>
        </p:spPr>
        <p:txBody>
          <a:bodyPr numCol="1" anchor="ctr">
            <a:normAutofit lnSpcReduction="10000"/>
          </a:bodyPr>
          <a:lstStyle/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Внутреннего и внешнего аудита;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Контроллинга и консалтинга;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Экономической безопасности 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Бухгалтерского сопровождения антикризисного управления;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Судебной бухгалтерской экспертизы;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Организации и проведения бизнес-анализа по центрам ответственности и предприятию в целом;</a:t>
            </a:r>
          </a:p>
          <a:p>
            <a:pPr lvl="0" indent="-72000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dirty="0">
                <a:latin typeface="HP Simplified Light" panose="020B0404020204020204" pitchFamily="34" charset="0"/>
              </a:rPr>
              <a:t>Научно-исследовательской и преподавательской работы.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05.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710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+mn-lt"/>
              </a:rPr>
              <a:t>Выпускники магистерской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программы кафедры бухгалтерского учета</a:t>
            </a:r>
            <a:r>
              <a:rPr lang="ru-RU" b="1" dirty="0">
                <a:latin typeface="HP Simplified Light" panose="020B0404020204020204" pitchFamily="34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74" y="3119632"/>
            <a:ext cx="4740812" cy="2451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Занимаются собственным </a:t>
            </a:r>
            <a:r>
              <a:rPr lang="ru-RU" b="1" dirty="0" smtClean="0">
                <a:latin typeface="HP Simplified Light" panose="020B0404020204020204" pitchFamily="34" charset="0"/>
              </a:rPr>
              <a:t>бизнесом - </a:t>
            </a:r>
            <a:r>
              <a:rPr lang="ru-RU" sz="2400" dirty="0" smtClean="0">
                <a:latin typeface="HP Simplified Light" panose="020B0404020204020204" pitchFamily="34" charset="0"/>
              </a:rPr>
              <a:t>владеют </a:t>
            </a:r>
            <a:r>
              <a:rPr lang="ru-RU" sz="2400" dirty="0">
                <a:latin typeface="HP Simplified Light" panose="020B0404020204020204" pitchFamily="34" charset="0"/>
              </a:rPr>
              <a:t>бухгалтерскими и консалтинговыми фирмами</a:t>
            </a:r>
          </a:p>
        </p:txBody>
      </p:sp>
      <p:pic>
        <p:nvPicPr>
          <p:cNvPr id="8" name="Рисунок 7" descr="Рукопожатие">
            <a:extLst>
              <a:ext uri="{FF2B5EF4-FFF2-40B4-BE49-F238E27FC236}">
                <a16:creationId xmlns:a16="http://schemas.microsoft.com/office/drawing/2014/main" xmlns="" id="{FBD07DD3-C7D2-47CA-AA95-C8F3620A9C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12874" y="2264241"/>
            <a:ext cx="745588" cy="745588"/>
          </a:xfrm>
          <a:prstGeom prst="rect">
            <a:avLst/>
          </a:prstGeom>
        </p:spPr>
      </p:pic>
      <p:sp>
        <p:nvSpPr>
          <p:cNvPr id="9" name="Объект 5">
            <a:extLst>
              <a:ext uri="{FF2B5EF4-FFF2-40B4-BE49-F238E27FC236}">
                <a16:creationId xmlns:a16="http://schemas.microsoft.com/office/drawing/2014/main" xmlns="" id="{C5CC14BA-C951-44E0-8F3E-53879ABB55FF}"/>
              </a:ext>
            </a:extLst>
          </p:cNvPr>
          <p:cNvSpPr txBox="1">
            <a:spLocks/>
          </p:cNvSpPr>
          <p:nvPr/>
        </p:nvSpPr>
        <p:spPr>
          <a:xfrm>
            <a:off x="6096000" y="3119632"/>
            <a:ext cx="4740812" cy="2451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>
                <a:latin typeface="HP Simplified Light" panose="020B0404020204020204" pitchFamily="34" charset="0"/>
              </a:rPr>
              <a:t>Делают быструю и успешную карьеру </a:t>
            </a:r>
          </a:p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на предприятиях всех форм собственности и в органах власти</a:t>
            </a:r>
            <a:endParaRPr lang="ru-RU" sz="2000" dirty="0">
              <a:latin typeface="HP Simplified Light" panose="020B0404020204020204" pitchFamily="34" charset="0"/>
            </a:endParaRPr>
          </a:p>
        </p:txBody>
      </p:sp>
      <p:pic>
        <p:nvPicPr>
          <p:cNvPr id="10" name="Рисунок 9" descr="Тенденция к повышению">
            <a:extLst>
              <a:ext uri="{FF2B5EF4-FFF2-40B4-BE49-F238E27FC236}">
                <a16:creationId xmlns:a16="http://schemas.microsoft.com/office/drawing/2014/main" xmlns="" id="{8F91543E-00A5-4B9A-B037-7E70D71979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/>
        </p:blipFill>
        <p:spPr>
          <a:xfrm>
            <a:off x="6096000" y="2206930"/>
            <a:ext cx="745588" cy="74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709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+mn-lt"/>
              </a:rPr>
              <a:t>Выпускники магистерской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программы кафедры бухгалтерского </a:t>
            </a:r>
            <a:r>
              <a:rPr lang="ru-RU" b="1" dirty="0" smtClean="0">
                <a:latin typeface="+mn-lt"/>
              </a:rPr>
              <a:t>учета работают: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 lnSpcReduction="10000"/>
          </a:bodyPr>
          <a:lstStyle/>
          <a:p>
            <a:pPr lvl="0"/>
            <a:r>
              <a:rPr lang="ru-RU" sz="3600" dirty="0"/>
              <a:t>Генеральными директорами предприятий</a:t>
            </a:r>
          </a:p>
          <a:p>
            <a:pPr lvl="0"/>
            <a:r>
              <a:rPr lang="ru-RU" sz="3600" dirty="0"/>
              <a:t>Финансовыми и коммерческими директорами</a:t>
            </a:r>
          </a:p>
          <a:p>
            <a:pPr lvl="0"/>
            <a:r>
              <a:rPr lang="ru-RU" sz="3600" dirty="0"/>
              <a:t>Директорами по экономике</a:t>
            </a:r>
          </a:p>
          <a:p>
            <a:pPr lvl="0"/>
            <a:r>
              <a:rPr lang="ru-RU" sz="3600" dirty="0"/>
              <a:t>Главными бухгалтерами</a:t>
            </a:r>
          </a:p>
          <a:p>
            <a:pPr lvl="0"/>
            <a:r>
              <a:rPr lang="ru-RU" sz="3600" dirty="0"/>
              <a:t>Главными экономистами</a:t>
            </a:r>
          </a:p>
          <a:p>
            <a:pPr lvl="0"/>
            <a:r>
              <a:rPr lang="ru-RU" sz="3600" dirty="0"/>
              <a:t>Главными ревизорами</a:t>
            </a:r>
          </a:p>
          <a:p>
            <a:pPr lvl="0"/>
            <a:r>
              <a:rPr lang="ru-RU" sz="3600" dirty="0"/>
              <a:t>Финансовыми контролерами и менеджерами</a:t>
            </a:r>
          </a:p>
          <a:p>
            <a:pPr lvl="0"/>
            <a:r>
              <a:rPr lang="ru-RU" sz="3600" dirty="0"/>
              <a:t>Операционными менеджерами</a:t>
            </a:r>
          </a:p>
          <a:p>
            <a:pPr marL="0" indent="0">
              <a:buNone/>
            </a:pP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60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магистерской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кафедры бухгалтерского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учета работают: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Аудиторами</a:t>
            </a:r>
          </a:p>
          <a:p>
            <a:pPr lvl="0"/>
            <a:r>
              <a:rPr lang="ru-RU" sz="3600" dirty="0"/>
              <a:t>Специалистами в сфере статистики</a:t>
            </a:r>
          </a:p>
          <a:p>
            <a:pPr lvl="0"/>
            <a:r>
              <a:rPr lang="ru-RU" sz="3600" dirty="0"/>
              <a:t>Бизнес-аналитиками</a:t>
            </a:r>
          </a:p>
          <a:p>
            <a:pPr lvl="0"/>
            <a:r>
              <a:rPr lang="ru-RU" sz="3600" dirty="0"/>
              <a:t>Инженерами-экономистами</a:t>
            </a:r>
          </a:p>
          <a:p>
            <a:pPr lvl="0"/>
            <a:r>
              <a:rPr lang="ru-RU" sz="3600" dirty="0"/>
              <a:t>Банковскими менеджерами</a:t>
            </a:r>
          </a:p>
          <a:p>
            <a:pPr lvl="0"/>
            <a:r>
              <a:rPr lang="ru-RU" sz="3600" dirty="0"/>
              <a:t>Налоговыми инспекторами</a:t>
            </a:r>
          </a:p>
          <a:p>
            <a:r>
              <a:rPr lang="ru-RU" sz="3600" dirty="0"/>
              <a:t>Специалистами по планированию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9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магистерской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кафедры бухгалтерского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учета работают: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/>
          </a:bodyPr>
          <a:lstStyle/>
          <a:p>
            <a:pPr lvl="0"/>
            <a:r>
              <a:rPr lang="ru-RU" sz="3600" dirty="0"/>
              <a:t>Специалистами по МСФО</a:t>
            </a:r>
          </a:p>
          <a:p>
            <a:pPr lvl="0"/>
            <a:r>
              <a:rPr lang="ru-RU" sz="3600" dirty="0"/>
              <a:t>Специалистами по цифровой обработке данных</a:t>
            </a:r>
          </a:p>
          <a:p>
            <a:pPr lvl="0"/>
            <a:r>
              <a:rPr lang="ru-RU" sz="3600" dirty="0"/>
              <a:t>Преподавателями экономических дисциплин</a:t>
            </a:r>
          </a:p>
          <a:p>
            <a:pPr lvl="0"/>
            <a:r>
              <a:rPr lang="ru-RU" sz="3600" dirty="0" smtClean="0"/>
              <a:t>Специалистами </a:t>
            </a:r>
            <a:r>
              <a:rPr lang="ru-RU" sz="3600" dirty="0"/>
              <a:t>в области консалтинга</a:t>
            </a:r>
          </a:p>
          <a:p>
            <a:r>
              <a:rPr lang="ru-RU" sz="3600" dirty="0"/>
              <a:t>Другими высокооплачиваемыми специалистами 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847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1098E0F-442D-4EBA-ACF5-4F2519D470CB}"/>
              </a:ext>
            </a:extLst>
          </p:cNvPr>
          <p:cNvSpPr/>
          <p:nvPr/>
        </p:nvSpPr>
        <p:spPr>
          <a:xfrm>
            <a:off x="0" y="3910818"/>
            <a:ext cx="12192000" cy="29471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0DCCA08-3B89-49B7-96BE-CE7B73EBAC61}"/>
              </a:ext>
            </a:extLst>
          </p:cNvPr>
          <p:cNvSpPr/>
          <p:nvPr/>
        </p:nvSpPr>
        <p:spPr>
          <a:xfrm>
            <a:off x="308171" y="3573194"/>
            <a:ext cx="11575658" cy="291968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Выпускники магистерской </a:t>
            </a:r>
            <a:b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программы кафедры бухгалтерского </a:t>
            </a:r>
            <a:r>
              <a:rPr lang="ru-RU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учета работают: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0" y="51691"/>
            <a:ext cx="1900458" cy="626867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05651"/>
            <a:ext cx="10261923" cy="4687224"/>
          </a:xfrm>
        </p:spPr>
        <p:txBody>
          <a:bodyPr>
            <a:normAutofit fontScale="70000" lnSpcReduction="20000"/>
          </a:bodyPr>
          <a:lstStyle/>
          <a:p>
            <a:r>
              <a:rPr lang="ru-RU" sz="3600" dirty="0"/>
              <a:t>в   Администрациях Нижегородской области и Нижнего Новгорода  </a:t>
            </a:r>
          </a:p>
          <a:p>
            <a:r>
              <a:rPr lang="ru-RU" sz="3600" dirty="0"/>
              <a:t>Федеральной службе государственной статистики,</a:t>
            </a:r>
          </a:p>
          <a:p>
            <a:r>
              <a:rPr lang="ru-RU" sz="3600" dirty="0"/>
              <a:t>ООО «Газпром </a:t>
            </a:r>
            <a:r>
              <a:rPr lang="ru-RU" sz="3600" dirty="0" err="1"/>
              <a:t>Трансгаз</a:t>
            </a:r>
            <a:r>
              <a:rPr lang="ru-RU" sz="3600" dirty="0"/>
              <a:t> Нижний Новгород»</a:t>
            </a:r>
          </a:p>
          <a:p>
            <a:r>
              <a:rPr lang="ru-RU" sz="3600" dirty="0"/>
              <a:t>ПАО «ТНС ЭНЕРГО НН» ,  РАО «РЖД»,</a:t>
            </a:r>
          </a:p>
          <a:p>
            <a:r>
              <a:rPr lang="ru-RU" sz="3600" dirty="0"/>
              <a:t>ООО «Автозавод «ГАЗ»</a:t>
            </a:r>
          </a:p>
          <a:p>
            <a:r>
              <a:rPr lang="ru-RU" sz="3600" dirty="0"/>
              <a:t>ПАО «МРСК ЦЕНТРА И ПРИВОЛЖЬЯ» </a:t>
            </a:r>
          </a:p>
          <a:p>
            <a:r>
              <a:rPr lang="ru-RU" sz="3600" dirty="0"/>
              <a:t>ПАО «Ростелеком», </a:t>
            </a:r>
          </a:p>
          <a:p>
            <a:r>
              <a:rPr lang="ru-RU" sz="3600" dirty="0"/>
              <a:t>АО «СИБУР-НЕФТЕХИМ» </a:t>
            </a:r>
          </a:p>
          <a:p>
            <a:r>
              <a:rPr lang="ru-RU" sz="3600" dirty="0"/>
              <a:t>ОАО «Сбербанк», ОАО «Промсвязьбанк», ПАО «ГАЗПРОМБАНК»</a:t>
            </a:r>
          </a:p>
          <a:p>
            <a:r>
              <a:rPr lang="ru-RU" sz="3600" dirty="0"/>
              <a:t>ООО «ЛУКОЙЛ-</a:t>
            </a:r>
            <a:r>
              <a:rPr lang="ru-RU" sz="3600" dirty="0" err="1"/>
              <a:t>Нижегород</a:t>
            </a:r>
            <a:r>
              <a:rPr lang="ru-RU" sz="3600" dirty="0"/>
              <a:t>-</a:t>
            </a:r>
            <a:r>
              <a:rPr lang="ru-RU" sz="3600" dirty="0" err="1"/>
              <a:t>нефтеоргсинтез</a:t>
            </a:r>
            <a:r>
              <a:rPr lang="ru-RU" sz="3600" dirty="0"/>
              <a:t>» ,  ООО «УК «Группа ГАЗ» </a:t>
            </a:r>
          </a:p>
          <a:p>
            <a:r>
              <a:rPr lang="ru-RU" sz="3600" dirty="0"/>
              <a:t> АО «</a:t>
            </a:r>
            <a:r>
              <a:rPr lang="ru-RU" sz="3600" dirty="0" err="1"/>
              <a:t>Атомстройэкспорт</a:t>
            </a:r>
            <a:r>
              <a:rPr lang="ru-RU" sz="3600" dirty="0"/>
              <a:t>», московских и нижегородских вузах и </a:t>
            </a:r>
            <a:r>
              <a:rPr lang="ru-RU" sz="3600"/>
              <a:t>техникумах </a:t>
            </a:r>
            <a:r>
              <a:rPr lang="ru-RU" sz="3600" smtClean="0"/>
              <a:t>, </a:t>
            </a:r>
            <a:r>
              <a:rPr lang="ru-RU" sz="3600" dirty="0"/>
              <a:t>в  других престижных организациях </a:t>
            </a:r>
            <a:endParaRPr lang="ru-RU" sz="3400" dirty="0">
              <a:latin typeface="HP Simplified Light" panose="020B0404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31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8189" y="1395915"/>
            <a:ext cx="9515622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latin typeface="HP Simplified Light" panose="020B0404020204020204" pitchFamily="34" charset="0"/>
              </a:rPr>
              <a:t/>
            </a:r>
            <a:br>
              <a:rPr lang="ru-RU" sz="3600" b="1" dirty="0">
                <a:latin typeface="HP Simplified Light" panose="020B0404020204020204" pitchFamily="34" charset="0"/>
              </a:rPr>
            </a:br>
            <a:r>
              <a:rPr lang="ru-RU" sz="3600" b="1" dirty="0">
                <a:latin typeface="HP Simplified Light" panose="020B0404020204020204" pitchFamily="34" charset="0"/>
              </a:rPr>
              <a:t>Кафедрой бухгалтерского учета применяются самые передовые методы обучения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8080A8BB-154E-44FA-98B2-8AFE8BCF2B65}"/>
              </a:ext>
            </a:extLst>
          </p:cNvPr>
          <p:cNvSpPr/>
          <p:nvPr/>
        </p:nvSpPr>
        <p:spPr>
          <a:xfrm>
            <a:off x="3536852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361E28A4-0B9E-44D3-91A9-77B2F47CCF3B}"/>
              </a:ext>
            </a:extLst>
          </p:cNvPr>
          <p:cNvSpPr/>
          <p:nvPr/>
        </p:nvSpPr>
        <p:spPr>
          <a:xfrm>
            <a:off x="4723816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xmlns="" id="{5A720775-AFB5-49F2-93AF-CC855C1EC3E5}"/>
              </a:ext>
            </a:extLst>
          </p:cNvPr>
          <p:cNvSpPr/>
          <p:nvPr/>
        </p:nvSpPr>
        <p:spPr>
          <a:xfrm>
            <a:off x="5811131" y="2843687"/>
            <a:ext cx="1337604" cy="13376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34519942-0D53-45C2-8605-3825B43CE3AB}"/>
              </a:ext>
            </a:extLst>
          </p:cNvPr>
          <p:cNvSpPr/>
          <p:nvPr/>
        </p:nvSpPr>
        <p:spPr>
          <a:xfrm>
            <a:off x="6998095" y="2843687"/>
            <a:ext cx="1337604" cy="133760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Шестеренки">
            <a:extLst>
              <a:ext uri="{FF2B5EF4-FFF2-40B4-BE49-F238E27FC236}">
                <a16:creationId xmlns:a16="http://schemas.microsoft.com/office/drawing/2014/main" xmlns="" id="{D7036EBF-B00E-45B6-AF9A-93A825D28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6190325" y="3224344"/>
            <a:ext cx="560999" cy="560999"/>
          </a:xfrm>
          <a:prstGeom prst="rect">
            <a:avLst/>
          </a:prstGeom>
        </p:spPr>
      </p:pic>
      <p:pic>
        <p:nvPicPr>
          <p:cNvPr id="16" name="Рисунок 15" descr="Лампочка">
            <a:extLst>
              <a:ext uri="{FF2B5EF4-FFF2-40B4-BE49-F238E27FC236}">
                <a16:creationId xmlns:a16="http://schemas.microsoft.com/office/drawing/2014/main" xmlns="" id="{BAEB5B54-154B-44B6-96B5-B90B5345B6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106308" y="3191029"/>
            <a:ext cx="572619" cy="572619"/>
          </a:xfrm>
          <a:prstGeom prst="rect">
            <a:avLst/>
          </a:prstGeom>
        </p:spPr>
      </p:pic>
      <p:pic>
        <p:nvPicPr>
          <p:cNvPr id="18" name="Рисунок 17" descr="Схема игры">
            <a:extLst>
              <a:ext uri="{FF2B5EF4-FFF2-40B4-BE49-F238E27FC236}">
                <a16:creationId xmlns:a16="http://schemas.microsoft.com/office/drawing/2014/main" xmlns="" id="{89971BE2-0B41-4581-8B5D-D6E3243595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850718" y="3184220"/>
            <a:ext cx="641246" cy="641246"/>
          </a:xfrm>
          <a:prstGeom prst="rect">
            <a:avLst/>
          </a:prstGeom>
        </p:spPr>
      </p:pic>
      <p:pic>
        <p:nvPicPr>
          <p:cNvPr id="20" name="Рисунок 19" descr="Портфель">
            <a:extLst>
              <a:ext uri="{FF2B5EF4-FFF2-40B4-BE49-F238E27FC236}">
                <a16:creationId xmlns:a16="http://schemas.microsoft.com/office/drawing/2014/main" xmlns="" id="{F593D238-CCE7-4C0B-86E6-85834905E47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395506" y="3205948"/>
            <a:ext cx="542782" cy="54278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4D8C8FEE-CF87-41B0-BCB7-89D37B6D9732}"/>
              </a:ext>
            </a:extLst>
          </p:cNvPr>
          <p:cNvSpPr/>
          <p:nvPr/>
        </p:nvSpPr>
        <p:spPr>
          <a:xfrm>
            <a:off x="6751324" y="4723421"/>
            <a:ext cx="4709744" cy="1353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распоряжении преподавателей и студентов имеются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современные компьютерные классы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-лаборатории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кафедры бухгалтерского учета. </a:t>
            </a:r>
            <a:endParaRPr lang="ru-RU" sz="1200" dirty="0">
              <a:effectLst/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xmlns="" id="{1318BAFD-32A0-4496-8AEC-EFA9B6121FDD}"/>
              </a:ext>
            </a:extLst>
          </p:cNvPr>
          <p:cNvSpPr/>
          <p:nvPr/>
        </p:nvSpPr>
        <p:spPr>
          <a:xfrm>
            <a:off x="609019" y="4723421"/>
            <a:ext cx="411479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Практико-ориентированный подход 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использованием электронных ресурсов,  интернет-технологий и инструментов информационно-образовательной среды.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7979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52916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>
                <a:latin typeface="HP Simplified Light" panose="020B0404020204020204" pitchFamily="34" charset="0"/>
              </a:rPr>
              <a:t>Применяемые кафедрой бухгалтерского учета методы и средства обучения позволяют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3248971-CF87-4496-9B59-2B49C1D63B4E}"/>
              </a:ext>
            </a:extLst>
          </p:cNvPr>
          <p:cNvSpPr/>
          <p:nvPr/>
        </p:nvSpPr>
        <p:spPr>
          <a:xfrm>
            <a:off x="641252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Развивать у студентов аналитическое мышление, способности оперировать потоком информации при решении профессиональных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7D4D670D-3BC1-49ED-84F2-C4A2FA675DF4}"/>
              </a:ext>
            </a:extLst>
          </p:cNvPr>
          <p:cNvSpPr/>
          <p:nvPr/>
        </p:nvSpPr>
        <p:spPr>
          <a:xfrm>
            <a:off x="4312920" y="2899752"/>
            <a:ext cx="2805332" cy="2805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HP Simplified Light" panose="020B0404020204020204" pitchFamily="34" charset="0"/>
            </a:endParaRPr>
          </a:p>
          <a:p>
            <a:pPr algn="ctr"/>
            <a:r>
              <a:rPr lang="ru-RU" dirty="0">
                <a:latin typeface="HP Simplified Light" panose="020B0404020204020204" pitchFamily="34" charset="0"/>
              </a:rPr>
              <a:t>Использовать междисциплинарные знания в практической деятельности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F1B3CD48-A002-4C7C-B751-4DC45B86EBB7}"/>
              </a:ext>
            </a:extLst>
          </p:cNvPr>
          <p:cNvSpPr/>
          <p:nvPr/>
        </p:nvSpPr>
        <p:spPr>
          <a:xfrm>
            <a:off x="7984588" y="2926080"/>
            <a:ext cx="2805332" cy="2805332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HP Simplified Light" panose="020B0404020204020204" pitchFamily="34" charset="0"/>
              </a:rPr>
              <a:t>Применять на практике передовой опыт работы, приобретать коммуникативные навыки</a:t>
            </a:r>
          </a:p>
        </p:txBody>
      </p:sp>
      <p:pic>
        <p:nvPicPr>
          <p:cNvPr id="13" name="Рисунок 12" descr="Лампочка">
            <a:extLst>
              <a:ext uri="{FF2B5EF4-FFF2-40B4-BE49-F238E27FC236}">
                <a16:creationId xmlns:a16="http://schemas.microsoft.com/office/drawing/2014/main" xmlns="" id="{91EA436C-5BBB-49A8-98D9-2538EE9379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9094470" y="3131232"/>
            <a:ext cx="585568" cy="585568"/>
          </a:xfrm>
          <a:prstGeom prst="rect">
            <a:avLst/>
          </a:prstGeom>
        </p:spPr>
      </p:pic>
      <p:pic>
        <p:nvPicPr>
          <p:cNvPr id="15" name="Рисунок 14" descr="Человек с идеей">
            <a:extLst>
              <a:ext uri="{FF2B5EF4-FFF2-40B4-BE49-F238E27FC236}">
                <a16:creationId xmlns:a16="http://schemas.microsoft.com/office/drawing/2014/main" xmlns="" id="{2EF6B222-35F1-4FA0-9316-3D6F8EADE6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382064" y="3077599"/>
            <a:ext cx="667043" cy="667043"/>
          </a:xfrm>
          <a:prstGeom prst="rect">
            <a:avLst/>
          </a:prstGeom>
        </p:spPr>
      </p:pic>
      <p:pic>
        <p:nvPicPr>
          <p:cNvPr id="17" name="Рисунок 16" descr="Голова с шестеренками">
            <a:extLst>
              <a:ext uri="{FF2B5EF4-FFF2-40B4-BE49-F238E27FC236}">
                <a16:creationId xmlns:a16="http://schemas.microsoft.com/office/drawing/2014/main" xmlns="" id="{8C90E2C6-80BA-46BA-9815-D0DF871F74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15085" y="3095184"/>
            <a:ext cx="657665" cy="65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9" name="Объект 2">
            <a:extLst>
              <a:ext uri="{FF2B5EF4-FFF2-40B4-BE49-F238E27FC236}">
                <a16:creationId xmlns:a16="http://schemas.microsoft.com/office/drawing/2014/main" xmlns="" id="{8948EC66-4C30-4305-A67F-DD3353B3C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47692" y="840887"/>
            <a:ext cx="5181600" cy="225400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latin typeface="HP Simplified Light" panose="020B0404020204020204" pitchFamily="34" charset="0"/>
              </a:rPr>
              <a:t>Высокая результативность обучения преподавателями кафедры бухгалтерского учета обеспечивается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индивидуальным подходом к каждому магистранту</a:t>
            </a:r>
            <a:r>
              <a:rPr lang="ru-RU" sz="2400" dirty="0">
                <a:latin typeface="HP Simplified Light" panose="020B0404020204020204" pitchFamily="34" charset="0"/>
              </a:rPr>
              <a:t>, созданием максимально комфортной обстановки обучения.</a:t>
            </a:r>
          </a:p>
          <a:p>
            <a:endParaRPr lang="ru-RU" dirty="0"/>
          </a:p>
        </p:txBody>
      </p:sp>
      <p:sp>
        <p:nvSpPr>
          <p:cNvPr id="10" name="Объект 3">
            <a:extLst>
              <a:ext uri="{FF2B5EF4-FFF2-40B4-BE49-F238E27FC236}">
                <a16:creationId xmlns:a16="http://schemas.microsoft.com/office/drawing/2014/main" xmlns="" id="{A687A217-B128-4D74-9DA3-FCD7FFC5E9DD}"/>
              </a:ext>
            </a:extLst>
          </p:cNvPr>
          <p:cNvSpPr txBox="1">
            <a:spLocks/>
          </p:cNvSpPr>
          <p:nvPr/>
        </p:nvSpPr>
        <p:spPr>
          <a:xfrm>
            <a:off x="562709" y="3094893"/>
            <a:ext cx="5181600" cy="330908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Преподавание</a:t>
            </a:r>
            <a:r>
              <a:rPr lang="ru-RU" sz="2400" dirty="0">
                <a:latin typeface="HP Simplified Light" panose="020B0404020204020204" pitchFamily="34" charset="0"/>
              </a:rPr>
              <a:t> на кафедре бухгалтерского учета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ведется высококвалифицированными специалистами, докторами и кандидатами экономических наук</a:t>
            </a:r>
            <a:r>
              <a:rPr lang="ru-RU" sz="2400" dirty="0">
                <a:latin typeface="HP Simplified Light" panose="020B0404020204020204" pitchFamily="34" charset="0"/>
              </a:rPr>
              <a:t>, имеющими большой опыт практической работы, прошедшими стажировки в ведущих отечественных и мировых образовательных центрах.</a:t>
            </a:r>
          </a:p>
          <a:p>
            <a:endParaRPr lang="ru-RU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B14F9D-63A1-48E6-9343-3B43C8E92A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87064" y="3763108"/>
            <a:ext cx="2980107" cy="2384474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61D0FAC5-A5DF-4EBB-B75D-A2AE14149C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00996" y="926368"/>
            <a:ext cx="2518117" cy="168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07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69A38EBA-6E97-44A4-B4B8-D9FB5D33FD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33AE4636-AEEC-45D6-84D4-7AC2DA48EC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9CE0F4-2EB2-4F1F-8AAC-DB3571D9FE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5541"/>
            <a:ext cx="4480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1D821702-7C2A-4932-B601-5ED996D86DF7}"/>
              </a:ext>
            </a:extLst>
          </p:cNvPr>
          <p:cNvSpPr/>
          <p:nvPr/>
        </p:nvSpPr>
        <p:spPr>
          <a:xfrm>
            <a:off x="411478" y="2440595"/>
            <a:ext cx="4974338" cy="40528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endParaRPr lang="en-US" b="1" spc="100" dirty="0">
              <a:solidFill>
                <a:schemeClr val="accent1">
                  <a:lumMod val="75000"/>
                </a:schemeClr>
              </a:solidFill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Мизиковский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Игорь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 err="1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Ефимович</a:t>
            </a:r>
            <a:r>
              <a:rPr lang="en-US" spc="100" dirty="0">
                <a:solidFill>
                  <a:schemeClr val="accent1">
                    <a:lumMod val="75000"/>
                  </a:schemeClr>
                </a:solidFill>
                <a:latin typeface="HP Simplified Light" panose="020B0404020204020204" pitchFamily="34" charset="0"/>
              </a:rPr>
              <a:t> </a:t>
            </a:r>
            <a:r>
              <a:rPr lang="en-US" spc="100" dirty="0">
                <a:latin typeface="HP Simplified Light" panose="020B0404020204020204" pitchFamily="34" charset="0"/>
              </a:rPr>
              <a:t>— </a:t>
            </a:r>
            <a:r>
              <a:rPr lang="en-US" spc="100" dirty="0" err="1">
                <a:latin typeface="HP Simplified Light" panose="020B0404020204020204" pitchFamily="34" charset="0"/>
              </a:rPr>
              <a:t>заведующий</a:t>
            </a:r>
            <a:r>
              <a:rPr lang="en-US" spc="100" dirty="0">
                <a:latin typeface="HP Simplified Light" panose="020B0404020204020204" pitchFamily="34" charset="0"/>
              </a:rPr>
              <a:t> кафедрой бухгалтерского </a:t>
            </a:r>
            <a:r>
              <a:rPr lang="en-US" spc="100" dirty="0" err="1">
                <a:latin typeface="HP Simplified Light" panose="020B0404020204020204" pitchFamily="34" charset="0"/>
              </a:rPr>
              <a:t>учета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доктор</a:t>
            </a:r>
            <a:r>
              <a:rPr lang="en-US" spc="100" dirty="0">
                <a:latin typeface="HP Simplified Light" panose="020B0404020204020204" pitchFamily="34" charset="0"/>
              </a:rPr>
              <a:t> экономических </a:t>
            </a:r>
            <a:r>
              <a:rPr lang="en-US" spc="100" dirty="0" err="1">
                <a:latin typeface="HP Simplified Light" panose="020B0404020204020204" pitchFamily="34" charset="0"/>
              </a:rPr>
              <a:t>наук</a:t>
            </a:r>
            <a:r>
              <a:rPr lang="en-US" spc="100" dirty="0">
                <a:latin typeface="HP Simplified Light" panose="020B0404020204020204" pitchFamily="34" charset="0"/>
              </a:rPr>
              <a:t>, </a:t>
            </a:r>
            <a:r>
              <a:rPr lang="en-US" spc="100" dirty="0" err="1">
                <a:latin typeface="HP Simplified Light" panose="020B0404020204020204" pitchFamily="34" charset="0"/>
              </a:rPr>
              <a:t>профессор</a:t>
            </a:r>
            <a:r>
              <a:rPr lang="en-US" spc="100" dirty="0">
                <a:latin typeface="HP Simplified Light" panose="020B0404020204020204" pitchFamily="34" charset="0"/>
              </a:rPr>
              <a:t>, академик РАЕН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spc="100" dirty="0">
                <a:latin typeface="HP Simplified Light" panose="020B0404020204020204" pitchFamily="34" charset="0"/>
              </a:rPr>
              <a:t>          </a:t>
            </a: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e-mail :  </a:t>
            </a:r>
            <a:r>
              <a:rPr lang="en-US" i="1" spc="100" dirty="0" smtClean="0">
                <a:latin typeface="HP Simplified Light" panose="020B0404020204020204" pitchFamily="34" charset="0"/>
                <a:hlinkClick r:id="rId2"/>
              </a:rPr>
              <a:t>core090913@gmail.com</a:t>
            </a:r>
            <a:endParaRPr lang="ru-RU" i="1" spc="100" dirty="0" smtClean="0"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 smtClean="0">
                <a:latin typeface="HP Simplified Light" panose="020B0404020204020204" pitchFamily="34" charset="0"/>
              </a:rPr>
              <a:t>buhuchet@iee.unn.ru</a:t>
            </a:r>
            <a:endParaRPr lang="en-US" i="1" spc="100" dirty="0">
              <a:latin typeface="HP Simplified Light" panose="020B0404020204020204" pitchFamily="34" charset="0"/>
            </a:endParaRPr>
          </a:p>
          <a:p>
            <a:pPr>
              <a:lnSpc>
                <a:spcPct val="160000"/>
              </a:lnSpc>
              <a:spcAft>
                <a:spcPts val="600"/>
              </a:spcAft>
            </a:pPr>
            <a:r>
              <a:rPr lang="en-US" i="1" spc="100" dirty="0">
                <a:latin typeface="HP Simplified Light" panose="020B0404020204020204" pitchFamily="34" charset="0"/>
              </a:rPr>
              <a:t>WhatsApp: +79519043445</a:t>
            </a:r>
          </a:p>
        </p:txBody>
      </p:sp>
      <p:pic>
        <p:nvPicPr>
          <p:cNvPr id="11" name="Рисунок 10" descr="Изображение выглядит как человек, мужчина, внутренний, сидит&#10;&#10;Автоматически созданное описание">
            <a:extLst>
              <a:ext uri="{FF2B5EF4-FFF2-40B4-BE49-F238E27FC236}">
                <a16:creationId xmlns:a16="http://schemas.microsoft.com/office/drawing/2014/main" xmlns="" id="{97A53B87-10BF-4847-9DFA-F6194FB487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7" r="14202" b="3"/>
          <a:stretch/>
        </p:blipFill>
        <p:spPr>
          <a:xfrm>
            <a:off x="5385816" y="-2"/>
            <a:ext cx="6806184" cy="68580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13" name="Заголовок 12">
            <a:extLst>
              <a:ext uri="{FF2B5EF4-FFF2-40B4-BE49-F238E27FC236}">
                <a16:creationId xmlns:a16="http://schemas.microsoft.com/office/drawing/2014/main" xmlns="" id="{52681FC6-C924-40BB-8572-1147BE1FC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78" y="1357116"/>
            <a:ext cx="3991709" cy="1594427"/>
          </a:xfrm>
        </p:spPr>
        <p:txBody>
          <a:bodyPr>
            <a:normAutofit/>
          </a:bodyPr>
          <a:lstStyle/>
          <a:p>
            <a:r>
              <a:rPr lang="en-US" b="1" spc="100" dirty="0">
                <a:latin typeface="HP Simplified Light" panose="020B0404020204020204" pitchFamily="34" charset="0"/>
              </a:rPr>
              <a:t>Руководитель программы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15145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57C0F32-C715-4DFD-849C-BA80383320D1}"/>
              </a:ext>
            </a:extLst>
          </p:cNvPr>
          <p:cNvSpPr/>
          <p:nvPr/>
        </p:nvSpPr>
        <p:spPr>
          <a:xfrm>
            <a:off x="1" y="0"/>
            <a:ext cx="561300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091648-F35C-4030-B3ED-153226CAB3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1" r="21219" b="7953"/>
          <a:stretch/>
        </p:blipFill>
        <p:spPr>
          <a:xfrm>
            <a:off x="3726425" y="0"/>
            <a:ext cx="8465575" cy="68580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824CA467-4E90-4833-9081-9A6FF62B30F5}"/>
              </a:ext>
            </a:extLst>
          </p:cNvPr>
          <p:cNvSpPr/>
          <p:nvPr/>
        </p:nvSpPr>
        <p:spPr>
          <a:xfrm>
            <a:off x="448848" y="2078501"/>
            <a:ext cx="4896875" cy="389403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HP Simplified Light" panose="020B0404020204020204" pitchFamily="34" charset="0"/>
              </a:rPr>
              <a:t>Программа магистратуры кафедры бухгалтерского учета ««Учетно-аналитические и аудиторские системы в цифровой экономике» </a:t>
            </a:r>
            <a:br>
              <a:rPr lang="ru-RU" sz="2000" dirty="0">
                <a:latin typeface="HP Simplified Light" panose="020B0404020204020204" pitchFamily="34" charset="0"/>
              </a:rPr>
            </a:br>
            <a:r>
              <a:rPr lang="ru-RU" sz="2000" dirty="0" smtClean="0">
                <a:latin typeface="HP Simplified Light" panose="020B0404020204020204" pitchFamily="34" charset="0"/>
              </a:rPr>
              <a:t>  </a:t>
            </a:r>
            <a:r>
              <a:rPr lang="ru-RU" sz="2000" dirty="0">
                <a:latin typeface="HP Simplified Light" panose="020B0404020204020204" pitchFamily="34" charset="0"/>
              </a:rPr>
              <a:t>является одной из самых лучших и востребованных, в том числе, зарубежными студентами</a:t>
            </a:r>
            <a:r>
              <a:rPr lang="ru-RU" sz="2000" dirty="0" smtClean="0">
                <a:effectLst/>
                <a:latin typeface="HP Simplified Light" panose="020B0404020204020204" pitchFamily="34" charset="0"/>
              </a:rPr>
              <a:t>.</a:t>
            </a:r>
          </a:p>
          <a:p>
            <a:pPr fontAlgn="base"/>
            <a:r>
              <a:rPr lang="ru-RU" sz="2000" b="1" dirty="0"/>
              <a:t> </a:t>
            </a:r>
            <a:endParaRPr lang="ru-RU" sz="2000" b="1" dirty="0" smtClean="0"/>
          </a:p>
          <a:p>
            <a:pPr fontAlgn="base"/>
            <a:r>
              <a:rPr lang="ru-RU" sz="2000" b="1" dirty="0"/>
              <a:t> </a:t>
            </a:r>
            <a:r>
              <a:rPr lang="ru-RU" sz="2000" b="1" dirty="0" smtClean="0"/>
              <a:t>           Ждем </a:t>
            </a:r>
            <a:r>
              <a:rPr lang="ru-RU" sz="2000" b="1" dirty="0"/>
              <a:t>твоего поступления!</a:t>
            </a:r>
            <a:endParaRPr lang="ru-RU" sz="2000" dirty="0"/>
          </a:p>
          <a:p>
            <a:pPr algn="ctr"/>
            <a:endParaRPr lang="ru-RU" sz="2000" dirty="0">
              <a:latin typeface="HP Simplified Light" panose="020B0404020204020204" pitchFamily="34" charset="0"/>
            </a:endParaRPr>
          </a:p>
          <a:p>
            <a:pPr algn="ctr"/>
            <a:endParaRPr lang="ru-RU" sz="2000" dirty="0">
              <a:effectLst/>
              <a:latin typeface="HP Simplified Light" panose="020B0404020204020204" pitchFamily="34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5064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28079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HP Simplified Light" panose="020B0404020204020204" pitchFamily="34" charset="0"/>
              </a:rPr>
              <a:t/>
            </a:r>
            <a:br>
              <a:rPr lang="ru-RU" b="1" dirty="0">
                <a:latin typeface="HP Simplified Light" panose="020B0404020204020204" pitchFamily="34" charset="0"/>
              </a:rPr>
            </a:br>
            <a:r>
              <a:rPr lang="ru-RU" b="1" dirty="0" smtClean="0">
                <a:latin typeface="HP Simplified Light" panose="020B0404020204020204" pitchFamily="34" charset="0"/>
              </a:rPr>
              <a:t>Наши контакты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6801025-FE74-4854-8F19-61CAA0E17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0736" y="1504709"/>
            <a:ext cx="10295103" cy="432893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Тел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.: </a:t>
            </a:r>
            <a:r>
              <a:rPr lang="ru-RU" b="1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(831) </a:t>
            </a:r>
            <a:r>
              <a:rPr lang="ru-RU" b="1" dirty="0" smtClean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433-13-96</a:t>
            </a:r>
            <a:endParaRPr lang="ru-RU" dirty="0" smtClean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 smtClean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</a:t>
            </a: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://www.iee.unn.ru/kafedry/kafedra-buhgalterskogo-ucheta/</a:t>
            </a:r>
            <a:endParaRPr lang="ru-RU" dirty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е-</a:t>
            </a: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mail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ru-RU" dirty="0">
                <a:solidFill>
                  <a:srgbClr val="0000FF"/>
                </a:solidFill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buhuchet@iee.unn.ru</a:t>
            </a: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buhuchet@iee.unn.ru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WhatsApp: +79519043445</a:t>
            </a:r>
            <a:endParaRPr lang="ru-RU" dirty="0">
              <a:latin typeface="HP Simplified Light" panose="020B0404020204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HP Simplified Light" panose="020B04040202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Адрес:  Нижний Новгород, ул. Б. Покровская, 37, ауд. 224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B8A56C5-0DA7-4EB0-8209-9CDBB908FC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6046" y="5258756"/>
            <a:ext cx="1690816" cy="126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/>
              <a:t>Каждому магистранту </a:t>
            </a:r>
            <a:r>
              <a:rPr lang="ru-RU" b="1" dirty="0"/>
              <a:t>–  максимально комфортная среда обучения, индивидуальный </a:t>
            </a:r>
            <a:r>
              <a:rPr lang="ru-RU" b="1" dirty="0" smtClean="0"/>
              <a:t>подход;</a:t>
            </a:r>
          </a:p>
          <a:p>
            <a:pPr marL="0" indent="0">
              <a:buNone/>
            </a:pPr>
            <a:r>
              <a:rPr lang="ru-RU" b="1" dirty="0" smtClean="0"/>
              <a:t>Выпускникам </a:t>
            </a:r>
            <a:r>
              <a:rPr lang="ru-RU" b="1" dirty="0"/>
              <a:t>– содействие трудоустройству к лучшим работодателям!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Мы учим правильно думать, рассуждать, принимать креативные </a:t>
            </a:r>
            <a:r>
              <a:rPr lang="ru-RU" b="1" dirty="0" smtClean="0"/>
              <a:t>решения, поэтому </a:t>
            </a:r>
            <a:r>
              <a:rPr lang="ru-RU" b="1" dirty="0"/>
              <a:t>наши выпускники </a:t>
            </a:r>
            <a:r>
              <a:rPr lang="ru-RU" b="1" dirty="0" smtClean="0"/>
              <a:t>становятся лидерами бизнеса; самодостаточными , независимыми </a:t>
            </a:r>
            <a:r>
              <a:rPr lang="ru-RU" b="1" dirty="0"/>
              <a:t>и </a:t>
            </a:r>
            <a:r>
              <a:rPr lang="ru-RU" b="1" dirty="0" smtClean="0"/>
              <a:t>успешными специалистами по всем направлениями экономики, </a:t>
            </a:r>
            <a:r>
              <a:rPr lang="ru-RU" b="1" dirty="0" err="1" smtClean="0"/>
              <a:t>цифровизации</a:t>
            </a:r>
            <a:r>
              <a:rPr lang="ru-RU" b="1" dirty="0" smtClean="0"/>
              <a:t>, бухгалтерии, аудита, </a:t>
            </a:r>
            <a:r>
              <a:rPr lang="ru-RU" b="1" dirty="0" err="1" smtClean="0"/>
              <a:t>консталтинга</a:t>
            </a:r>
            <a:r>
              <a:rPr lang="ru-RU" b="1" dirty="0" smtClean="0"/>
              <a:t>, бизнес-аналитики, контроля и ревизии , статистики, государственного управления и  по многим другим сферам деловой активности!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3244306" cy="10701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808071" y="243069"/>
            <a:ext cx="774346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Программа магистратуры </a:t>
            </a:r>
            <a:br>
              <a:rPr lang="ru-RU" sz="3200" b="1" dirty="0"/>
            </a:br>
            <a:r>
              <a:rPr lang="ru-RU" sz="3200" b="1" dirty="0"/>
              <a:t>кафедры бухгалтерского учета</a:t>
            </a:r>
          </a:p>
        </p:txBody>
      </p:sp>
    </p:spTree>
    <p:extLst>
      <p:ext uri="{BB962C8B-B14F-4D97-AF65-F5344CB8AC3E}">
        <p14:creationId xmlns:p14="http://schemas.microsoft.com/office/powerpoint/2010/main" val="902666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03767" y="1932973"/>
            <a:ext cx="10150033" cy="4243990"/>
          </a:xfrm>
        </p:spPr>
        <p:txBody>
          <a:bodyPr>
            <a:normAutofit fontScale="92500" lnSpcReduction="10000"/>
          </a:bodyPr>
          <a:lstStyle/>
          <a:p>
            <a:pPr marL="0" indent="0" algn="just" fontAlgn="base">
              <a:buNone/>
            </a:pPr>
            <a:r>
              <a:rPr lang="ru-RU" b="1" dirty="0"/>
              <a:t>Наши партнеры – ведущие предприятия и организации Нижнего Н</a:t>
            </a:r>
            <a:r>
              <a:rPr lang="ru-RU" b="1" dirty="0" smtClean="0"/>
              <a:t>овгорода </a:t>
            </a:r>
            <a:r>
              <a:rPr lang="ru-RU" b="1" dirty="0"/>
              <a:t>и Нижегородской области, государственные и муниципальные органы управления и контроля.</a:t>
            </a:r>
            <a:endParaRPr lang="ru-RU" dirty="0" smtClean="0"/>
          </a:p>
          <a:p>
            <a:pPr marL="0" indent="0" algn="just" fontAlgn="base">
              <a:buNone/>
            </a:pPr>
            <a:r>
              <a:rPr lang="ru-RU" dirty="0" smtClean="0"/>
              <a:t>Магистранты, </a:t>
            </a:r>
            <a:r>
              <a:rPr lang="ru-RU" dirty="0"/>
              <a:t>обучающиеся на кафедре, проходят практику по прямым договорам на ведущих предприятиях региона, в том числе: в ПАО “ЛУКОЙЛ” , “</a:t>
            </a:r>
            <a:r>
              <a:rPr lang="ru-RU" dirty="0" err="1"/>
              <a:t>Kept</a:t>
            </a:r>
            <a:r>
              <a:rPr lang="ru-RU" dirty="0"/>
              <a:t> (ранее КПМГ – KPMG </a:t>
            </a:r>
            <a:r>
              <a:rPr lang="ru-RU" dirty="0" err="1"/>
              <a:t>Russia</a:t>
            </a:r>
            <a:r>
              <a:rPr lang="ru-RU" dirty="0"/>
              <a:t>), </a:t>
            </a:r>
            <a:r>
              <a:rPr lang="ru-RU" dirty="0" smtClean="0"/>
              <a:t>в </a:t>
            </a:r>
            <a:r>
              <a:rPr lang="ru-RU" dirty="0"/>
              <a:t>автодилере ООО “Нижегородец“ , ОАО “Федеральная пассажирская </a:t>
            </a:r>
            <a:r>
              <a:rPr lang="ru-RU" dirty="0" err="1"/>
              <a:t>компания”и</a:t>
            </a:r>
            <a:r>
              <a:rPr lang="ru-RU" dirty="0"/>
              <a:t> других эффективных организациях .</a:t>
            </a:r>
          </a:p>
          <a:p>
            <a:pPr marL="0" indent="0" algn="just" fontAlgn="base">
              <a:buNone/>
            </a:pPr>
            <a:r>
              <a:rPr lang="ru-RU" dirty="0"/>
              <a:t>Для </a:t>
            </a:r>
            <a:r>
              <a:rPr lang="ru-RU" dirty="0" smtClean="0"/>
              <a:t>магистрантов </a:t>
            </a:r>
            <a:r>
              <a:rPr lang="ru-RU" dirty="0"/>
              <a:t>кафедры проводят мастер-классы лучшие специалисты крупнейшего игрока на рынке аудиторских услуг “</a:t>
            </a:r>
            <a:r>
              <a:rPr lang="ru-RU" dirty="0" err="1"/>
              <a:t>Kept</a:t>
            </a:r>
            <a:r>
              <a:rPr lang="ru-RU" dirty="0"/>
              <a:t>” (ранее КПМГ – KPMG </a:t>
            </a:r>
            <a:r>
              <a:rPr lang="ru-RU" dirty="0" err="1"/>
              <a:t>Russia</a:t>
            </a:r>
            <a:r>
              <a:rPr lang="ru-RU" dirty="0"/>
              <a:t>) , </a:t>
            </a:r>
            <a:r>
              <a:rPr lang="ru-RU" dirty="0" smtClean="0"/>
              <a:t>участники</a:t>
            </a:r>
            <a:r>
              <a:rPr lang="ru-RU" dirty="0"/>
              <a:t> </a:t>
            </a:r>
            <a:r>
              <a:rPr lang="ru-RU" dirty="0">
                <a:hlinkClick r:id="rId2"/>
              </a:rPr>
              <a:t>получают именные сертификаты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0" y="365125"/>
            <a:ext cx="3141085" cy="117430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795" y="451413"/>
            <a:ext cx="6817489" cy="12392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Программа магистратуры </a:t>
            </a:r>
            <a:br>
              <a:rPr lang="ru-RU" b="1" dirty="0"/>
            </a:br>
            <a:r>
              <a:rPr lang="ru-RU" b="1" dirty="0"/>
              <a:t>кафедры бухгалтерского учета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024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 структуру кафедры входит мощный Цифровой Центр</a:t>
            </a:r>
            <a:r>
              <a:rPr lang="ru-RU" dirty="0"/>
              <a:t> – учебная Лаборатория информационных технологий в экономике, бухгалтерском учете и статистике (приказ № 77-ОД от 20.02.2019г.), на базе которой студенты успешно овладевают навыками использования передовых средств </a:t>
            </a:r>
            <a:r>
              <a:rPr lang="ru-RU" dirty="0" err="1"/>
              <a:t>цифровизации</a:t>
            </a:r>
            <a:r>
              <a:rPr lang="ru-RU" dirty="0"/>
              <a:t> управления экономикой, в том числе, новейшими версиями максимально востребованных во всех отраслях экономики программ “1С Предприятие”, “1С Бухгалтерия”, “</a:t>
            </a:r>
            <a:r>
              <a:rPr lang="ru-RU" dirty="0" err="1"/>
              <a:t>КонсультантПлюс</a:t>
            </a:r>
            <a:r>
              <a:rPr lang="ru-RU" dirty="0"/>
              <a:t>” , электронной экосистемы СБИС и многих других высокопроизводительных, современных и эффективных цифровых систем.</a:t>
            </a: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0" y="365125"/>
            <a:ext cx="2712821" cy="134792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42795" y="451413"/>
            <a:ext cx="6817489" cy="1239275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Программа магистратуры </a:t>
            </a:r>
            <a:br>
              <a:rPr lang="ru-RU" b="1" dirty="0"/>
            </a:br>
            <a:r>
              <a:rPr lang="ru-RU" b="1" dirty="0"/>
              <a:t>кафедры бухгалтерского учета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737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r>
              <a:rPr lang="ru-RU" sz="2400" b="1" spc="100" dirty="0">
                <a:latin typeface="HP Simplified Light" panose="020B0404020204020204" pitchFamily="34" charset="0"/>
              </a:rPr>
              <a:t/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0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</a:t>
            </a:r>
            <a:r>
              <a:rPr lang="ru-RU" sz="2400" b="1" spc="100" dirty="0">
                <a:latin typeface="HP Simplified Light" panose="020B0404020204020204" pitchFamily="34" charset="0"/>
              </a:rPr>
              <a:t>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lnSpcReduction="10000"/>
          </a:bodyPr>
          <a:lstStyle/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Организации и ведения всех видов бухгалтерского учета предприятий, организаций, отраслей, а также на региональном уровне управления; 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Оказания экономическим субъектам услуг по ведению бухгалтерского учета, включая составление бухгалтерской (финансовой) отчетности;    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Разработки ключевых экономических стратегий предприятий, отраслей, регионов;</a:t>
            </a:r>
          </a:p>
          <a:p>
            <a:pPr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Планирования (бюджетирования), прогнозирования, контроля и комплексного анализа финансово-экономической деятельности предприятий всех форм собственности и любых масштабов;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01.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392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r>
              <a:rPr lang="ru-RU" sz="2400" b="1" spc="100" dirty="0">
                <a:latin typeface="HP Simplified Light" panose="020B0404020204020204" pitchFamily="34" charset="0"/>
              </a:rPr>
              <a:t/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 smtClean="0">
                <a:solidFill>
                  <a:srgbClr val="0065BD"/>
                </a:solidFill>
                <a:latin typeface="HP Simplified Light" panose="020B0404020204020204" pitchFamily="34" charset="0"/>
              </a:rPr>
              <a:t> </a:t>
            </a:r>
            <a:r>
              <a:rPr lang="ru-RU" sz="2400" b="1" spc="100" dirty="0">
                <a:latin typeface="HP Simplified Light" panose="020B0404020204020204" pitchFamily="34" charset="0"/>
              </a:rPr>
              <a:t/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fontScale="92500" lnSpcReduction="10000"/>
          </a:bodyPr>
          <a:lstStyle/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Финансового анализа информации, содержащейся в бухгалтерской (финансовой) отчетности, установления причинно-следственные связи изменений, произошедших за отчетный период, оценки потенциальных риски и возможностей экономического субъекта в обозримом будущем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Обоснования принятых экономическим субъектом решений при проведении внутреннего контроля, государственного (муниципального) финансового контроля, внутреннего и внешнего аудита, ревизий, налоговых и иных проверок;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dirty="0">
                <a:latin typeface="HP Simplified Light" panose="020B0404020204020204" pitchFamily="34" charset="0"/>
              </a:rPr>
              <a:t>Ревизии и контроля бюджетных и коммерческих организаций;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02.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5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52FA770-5E2D-4F87-BC0A-82F0D4D42828}"/>
              </a:ext>
            </a:extLst>
          </p:cNvPr>
          <p:cNvSpPr/>
          <p:nvPr/>
        </p:nvSpPr>
        <p:spPr>
          <a:xfrm>
            <a:off x="5193327" y="0"/>
            <a:ext cx="6998676" cy="6858000"/>
          </a:xfrm>
          <a:prstGeom prst="rect">
            <a:avLst/>
          </a:prstGeom>
          <a:solidFill>
            <a:srgbClr val="E1E7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C2F4E0-7944-4BE9-A599-72022653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171" y="624568"/>
            <a:ext cx="4207558" cy="541292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800" dirty="0">
                <a:latin typeface="HP Simplified Light" panose="020B0404020204020204" pitchFamily="34" charset="0"/>
              </a:rPr>
              <a:t/>
            </a:r>
            <a:br>
              <a:rPr lang="ru-RU" sz="2800" dirty="0">
                <a:latin typeface="HP Simplified Light" panose="020B0404020204020204" pitchFamily="34" charset="0"/>
              </a:rPr>
            </a:br>
            <a:r>
              <a:rPr lang="ru-RU" sz="2800" b="1" dirty="0">
                <a:latin typeface="HP Simplified Light" panose="020B0404020204020204" pitchFamily="34" charset="0"/>
              </a:rPr>
              <a:t/>
            </a:r>
            <a:br>
              <a:rPr lang="ru-RU" sz="2800" b="1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Магистерская программа </a:t>
            </a:r>
            <a:r>
              <a:rPr lang="ru-RU" sz="2400" b="1" spc="100" dirty="0">
                <a:solidFill>
                  <a:srgbClr val="0065BD"/>
                </a:solidFill>
                <a:latin typeface="HP Simplified Light" panose="020B0404020204020204" pitchFamily="34" charset="0"/>
              </a:rPr>
              <a:t>«Учетно-аналитические и аудиторские системы в цифровой экономике» </a:t>
            </a:r>
            <a:r>
              <a:rPr lang="ru-RU" sz="2400" b="1" spc="100" dirty="0">
                <a:latin typeface="HP Simplified Light" panose="020B0404020204020204" pitchFamily="34" charset="0"/>
              </a:rPr>
              <a:t/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/>
            </a:r>
            <a:br>
              <a:rPr lang="ru-RU" sz="2400" b="1" spc="100" dirty="0">
                <a:latin typeface="HP Simplified Light" panose="020B0404020204020204" pitchFamily="34" charset="0"/>
              </a:rPr>
            </a:br>
            <a:r>
              <a:rPr lang="ru-RU" sz="2400" b="1" spc="100" dirty="0">
                <a:latin typeface="HP Simplified Light" panose="020B0404020204020204" pitchFamily="34" charset="0"/>
              </a:rPr>
              <a:t>направлена на подготовку высококвалифицированных специалистов в сферах: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3578712-AE2C-425C-A31C-D9504C5A1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828" y="465380"/>
            <a:ext cx="6794696" cy="5927240"/>
          </a:xfrm>
        </p:spPr>
        <p:txBody>
          <a:bodyPr numCol="1" anchor="ctr">
            <a:normAutofit fontScale="92500" lnSpcReduction="10000"/>
          </a:bodyPr>
          <a:lstStyle/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Статистики предприятия, отрасли, региона;</a:t>
            </a:r>
          </a:p>
          <a:p>
            <a:pPr lvl="0" indent="-72000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Управления и анализа бизнес-рисков;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Налогового консультирования;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Экономики и организации производства и управления в экономическом субъекте;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Компьютерных информационных систем бухгалтерского учета, экономического анализа, статистики, бизнес-планирования и прогнозирования хозяйственной деятельности;</a:t>
            </a:r>
          </a:p>
          <a:p>
            <a:pPr lvl="0" indent="-720000"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400" spc="100" dirty="0">
                <a:latin typeface="HP Simplified Light" panose="020B0404020204020204" pitchFamily="34" charset="0"/>
              </a:rPr>
              <a:t>Составления и представления бухгалтерской (финансовой) отчетности экономического субъекта, имеющего обособленные подразделения;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B2B6139-FC75-4D73-B205-45DEB58F79B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6723" r="885" b="26423"/>
          <a:stretch/>
        </p:blipFill>
        <p:spPr>
          <a:xfrm>
            <a:off x="308171" y="365125"/>
            <a:ext cx="1900458" cy="62686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B810674-C3B6-479A-87D1-D91FC5C09B7F}"/>
              </a:ext>
            </a:extLst>
          </p:cNvPr>
          <p:cNvSpPr/>
          <p:nvPr/>
        </p:nvSpPr>
        <p:spPr>
          <a:xfrm>
            <a:off x="308171" y="5637378"/>
            <a:ext cx="5180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HP Simplified Light" panose="020B0404020204020204" pitchFamily="34" charset="0"/>
              </a:rPr>
              <a:t>03.</a:t>
            </a:r>
            <a:endParaRPr lang="ru-RU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2536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795</Words>
  <Application>Microsoft Office PowerPoint</Application>
  <PresentationFormat>Произвольный</PresentationFormat>
  <Paragraphs>117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Программа магистратуры  кафедры бухгалтерского учета «Учетно-аналитические и аудиторские системы в цифровой экономике»  </vt:lpstr>
      <vt:lpstr>Руководитель программы</vt:lpstr>
      <vt:lpstr> Наши контакты </vt:lpstr>
      <vt:lpstr>Презентация PowerPoint</vt:lpstr>
      <vt:lpstr>Программа магистратуры  кафедры бухгалтерского учета </vt:lpstr>
      <vt:lpstr>Программа магистратуры  кафедры бухгалтерского учета </vt:lpstr>
      <vt:lpstr>  Магистерская программа «Учетно-аналитические и аудиторские системы в цифровой экономике»  направлена на подготовку высококвалифицированных специалистов в сферах:  </vt:lpstr>
      <vt:lpstr>  Магистерская программа «Учетно-аналитические и аудиторские системы в цифровой экономике»    направлена на подготовку высококвалифицированных специалистов в сферах:  </vt:lpstr>
      <vt:lpstr>  Магистерская программа «Учетно-аналитические и аудиторские системы в цифровой экономике»   направлена на подготовку высококвалифицированных специалистов в сферах:  </vt:lpstr>
      <vt:lpstr>  Магистерская программа «Учетно-аналитические и аудиторские системы в цифровой экономике»  направлена на подготовку высококвалифицированных специалистов в сферах:  </vt:lpstr>
      <vt:lpstr>  Магистерская программа «Учетно-аналитические и аудиторские системы в цифровой экономике»   направлена на подготовку высококвалифицированных специалистов в сферах:  </vt:lpstr>
      <vt:lpstr> Выпускники магистерской  программы кафедры бухгалтерского учета: </vt:lpstr>
      <vt:lpstr> Выпускники магистерской  программы кафедры бухгалтерского учета работают: </vt:lpstr>
      <vt:lpstr> Выпускники магистерской  программы кафедры бухгалтерского учета работают: </vt:lpstr>
      <vt:lpstr> Выпускники магистерской  программы кафедры бухгалтерского учета работают: </vt:lpstr>
      <vt:lpstr> Выпускники магистерской  программы кафедры бухгалтерского учета работают: </vt:lpstr>
      <vt:lpstr> Кафедрой бухгалтерского учета применяются самые передовые методы обучения </vt:lpstr>
      <vt:lpstr> Применяемые кафедрой бухгалтерского учета методы и средства обучения позволяют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магистратуры  кафедры бухгалтерского учета</dc:title>
  <dc:creator>Юлиана Мизиковская</dc:creator>
  <cp:lastModifiedBy>Пользователь Windows</cp:lastModifiedBy>
  <cp:revision>13</cp:revision>
  <dcterms:created xsi:type="dcterms:W3CDTF">2020-02-18T20:39:01Z</dcterms:created>
  <dcterms:modified xsi:type="dcterms:W3CDTF">2023-02-28T12:58:56Z</dcterms:modified>
</cp:coreProperties>
</file>