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37F"/>
    <a:srgbClr val="E6E6E6"/>
    <a:srgbClr val="DDDDDD"/>
    <a:srgbClr val="99CCFF"/>
    <a:srgbClr val="4978B1"/>
    <a:srgbClr val="FCFCFC"/>
    <a:srgbClr val="003B59"/>
    <a:srgbClr val="ECD6A5"/>
    <a:srgbClr val="C19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8608" autoAdjust="0"/>
  </p:normalViewPr>
  <p:slideViewPr>
    <p:cSldViewPr>
      <p:cViewPr varScale="1">
        <p:scale>
          <a:sx n="206" d="100"/>
          <a:sy n="206" d="100"/>
        </p:scale>
        <p:origin x="1140" y="150"/>
      </p:cViewPr>
      <p:guideLst>
        <p:guide orient="horz" pos="2880"/>
        <p:guide pos="21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CBA3A-4016-4326-8AC3-4CA1C77DF708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102A-EDC8-431F-B475-B3229B34ED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65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515162"/>
            <a:ext cx="373837" cy="26600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2808" y="543712"/>
            <a:ext cx="5082641" cy="22142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3011" y="1956145"/>
            <a:ext cx="113976" cy="152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4015" y="2217879"/>
            <a:ext cx="151968" cy="1521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4015" y="2459864"/>
            <a:ext cx="151961" cy="152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133711" y="2790248"/>
            <a:ext cx="121265" cy="1521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118256" y="2541852"/>
            <a:ext cx="152176" cy="145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18256" y="2286533"/>
            <a:ext cx="152176" cy="1519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36166" y="556217"/>
            <a:ext cx="1509395" cy="2083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320451" y="700380"/>
            <a:ext cx="2058035" cy="2262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1" i="0">
                <a:solidFill>
                  <a:srgbClr val="161A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7374" y="473938"/>
            <a:ext cx="3791051" cy="212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003B5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8290" y="746315"/>
            <a:ext cx="5189220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8055" y="3045301"/>
            <a:ext cx="5752465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0" y="3029406"/>
            <a:ext cx="229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www.nizhegorodskaya.roskazna.gov.ru</a:t>
            </a:r>
            <a:endParaRPr lang="ru-RU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2500" y="302940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</a:rPr>
              <a:t>г. </a:t>
            </a:r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Нижний Новгород, Кремль, корп. 1а</a:t>
            </a:r>
          </a:p>
          <a:p>
            <a:pPr algn="r"/>
            <a:endParaRPr lang="ru-RU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object 2"/>
          <p:cNvSpPr/>
          <p:nvPr/>
        </p:nvSpPr>
        <p:spPr>
          <a:xfrm flipV="1">
            <a:off x="0" y="250825"/>
            <a:ext cx="4416425" cy="177168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41" y="98425"/>
            <a:ext cx="2234159" cy="301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473938"/>
            <a:ext cx="4562525" cy="47756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Главный специалист – эксперт (Аналитик 1с)</a:t>
            </a:r>
            <a:b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45 000 ₽ до вычета налогов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784225"/>
            <a:ext cx="2743200" cy="2569934"/>
          </a:xfrm>
        </p:spPr>
        <p:txBody>
          <a:bodyPr/>
          <a:lstStyle/>
          <a:p>
            <a:r>
              <a:rPr lang="ru-RU" sz="500" u="sng" dirty="0"/>
              <a:t>Обязанности: </a:t>
            </a:r>
          </a:p>
          <a:p>
            <a:r>
              <a:rPr lang="ru-RU" sz="500" dirty="0" smtClean="0"/>
              <a:t>• Методологическая </a:t>
            </a:r>
            <a:r>
              <a:rPr lang="ru-RU" sz="500" dirty="0"/>
              <a:t>поддержка пользователей при работе в информационных системах по двум направлениям: 1С БГУ и </a:t>
            </a:r>
            <a:r>
              <a:rPr lang="ru-RU" sz="500" dirty="0" smtClean="0"/>
              <a:t>ЗКГУ;</a:t>
            </a:r>
            <a:endParaRPr lang="ru-RU" sz="500" dirty="0"/>
          </a:p>
          <a:p>
            <a:r>
              <a:rPr lang="ru-RU" sz="500" dirty="0" smtClean="0"/>
              <a:t>• Взаимодействие </a:t>
            </a:r>
            <a:r>
              <a:rPr lang="ru-RU" sz="500" dirty="0"/>
              <a:t>и совместное решение возникающих проблем с заявителем вопроса и другими линиями </a:t>
            </a:r>
            <a:r>
              <a:rPr lang="ru-RU" sz="500" dirty="0" smtClean="0"/>
              <a:t>поддержки;</a:t>
            </a:r>
            <a:endParaRPr lang="ru-RU" sz="500" dirty="0"/>
          </a:p>
          <a:p>
            <a:r>
              <a:rPr lang="ru-RU" sz="500" dirty="0" smtClean="0"/>
              <a:t>• Умение </a:t>
            </a:r>
            <a:r>
              <a:rPr lang="ru-RU" sz="500" dirty="0"/>
              <a:t>анализировать </a:t>
            </a:r>
            <a:r>
              <a:rPr lang="ru-RU" sz="500" dirty="0" smtClean="0"/>
              <a:t>системные </a:t>
            </a:r>
            <a:r>
              <a:rPr lang="ru-RU" sz="500" dirty="0"/>
              <a:t>ошибки, составление документации на разработку или доработку информационных систем </a:t>
            </a:r>
            <a:r>
              <a:rPr lang="ru-RU" sz="500" dirty="0" smtClean="0"/>
              <a:t>1с;</a:t>
            </a:r>
            <a:endParaRPr lang="ru-RU" sz="500" dirty="0"/>
          </a:p>
          <a:p>
            <a:r>
              <a:rPr lang="ru-RU" sz="500" dirty="0" smtClean="0"/>
              <a:t>• Участие </a:t>
            </a:r>
            <a:r>
              <a:rPr lang="ru-RU" sz="500" dirty="0"/>
              <a:t>в процессе тестирования новых </a:t>
            </a:r>
            <a:r>
              <a:rPr lang="ru-RU" sz="500" dirty="0" smtClean="0"/>
              <a:t>версий;</a:t>
            </a:r>
            <a:endParaRPr lang="ru-RU" sz="500" dirty="0"/>
          </a:p>
          <a:p>
            <a:r>
              <a:rPr lang="ru-RU" sz="500" dirty="0" smtClean="0"/>
              <a:t>• Функциональная </a:t>
            </a:r>
            <a:r>
              <a:rPr lang="ru-RU" sz="500" dirty="0"/>
              <a:t>область информационных систем:</a:t>
            </a:r>
          </a:p>
          <a:p>
            <a:r>
              <a:rPr lang="ru-RU" sz="500" dirty="0"/>
              <a:t>1. Кадровый учет, Начисление заработной платы, </a:t>
            </a:r>
            <a:r>
              <a:rPr lang="ru-RU" sz="500" dirty="0" smtClean="0"/>
              <a:t>Расчеты </a:t>
            </a:r>
            <a:r>
              <a:rPr lang="ru-RU" sz="500" dirty="0"/>
              <a:t>с персоналом</a:t>
            </a:r>
          </a:p>
          <a:p>
            <a:r>
              <a:rPr lang="ru-RU" sz="500" dirty="0"/>
              <a:t>2. Ведение бухгалтерского (бюджетного ) учета</a:t>
            </a:r>
          </a:p>
          <a:p>
            <a:r>
              <a:rPr lang="ru-RU" sz="500" dirty="0"/>
              <a:t>3. Формирование регламентированной отчетности на основании данных бухгалтерского (бюджетного) </a:t>
            </a:r>
            <a:r>
              <a:rPr lang="ru-RU" sz="500" dirty="0" smtClean="0"/>
              <a:t>учет.</a:t>
            </a:r>
            <a:endParaRPr lang="ru-RU" sz="500" dirty="0"/>
          </a:p>
          <a:p>
            <a:endParaRPr lang="ru-RU" sz="500" u="sng" dirty="0" smtClean="0"/>
          </a:p>
          <a:p>
            <a:r>
              <a:rPr lang="ru-RU" sz="500" u="sng" dirty="0" smtClean="0"/>
              <a:t>Требования</a:t>
            </a:r>
            <a:r>
              <a:rPr lang="ru-RU" sz="500" u="sng" dirty="0"/>
              <a:t>: </a:t>
            </a:r>
          </a:p>
          <a:p>
            <a:r>
              <a:rPr lang="ru-RU" sz="500" dirty="0" smtClean="0"/>
              <a:t>• Высшее </a:t>
            </a:r>
            <a:r>
              <a:rPr lang="ru-RU" sz="500" dirty="0"/>
              <a:t>образование (информационное, техническое, экономическое</a:t>
            </a:r>
            <a:r>
              <a:rPr lang="ru-RU" sz="500" dirty="0" smtClean="0"/>
              <a:t>);</a:t>
            </a:r>
            <a:endParaRPr lang="ru-RU" sz="500" dirty="0"/>
          </a:p>
          <a:p>
            <a:r>
              <a:rPr lang="ru-RU" sz="500" dirty="0" smtClean="0"/>
              <a:t>• Знание </a:t>
            </a:r>
            <a:r>
              <a:rPr lang="ru-RU" sz="500" dirty="0"/>
              <a:t>основ бухгалтерского учета, кадрового учета, начисления заработной платы, расчета отпусков, больничных, учет табеля рабочего </a:t>
            </a:r>
            <a:r>
              <a:rPr lang="ru-RU" sz="500" dirty="0" smtClean="0"/>
              <a:t>времени;</a:t>
            </a:r>
            <a:endParaRPr lang="ru-RU" sz="500" dirty="0"/>
          </a:p>
          <a:p>
            <a:r>
              <a:rPr lang="ru-RU" sz="500" dirty="0" smtClean="0"/>
              <a:t>• Умение </a:t>
            </a:r>
            <a:r>
              <a:rPr lang="ru-RU" sz="500" dirty="0"/>
              <a:t>решать многоплановые задачи в интенсивном режиме, умение анализировать данные и принимать верные </a:t>
            </a:r>
            <a:r>
              <a:rPr lang="ru-RU" sz="500" dirty="0" smtClean="0"/>
              <a:t>решения;</a:t>
            </a:r>
          </a:p>
          <a:p>
            <a:r>
              <a:rPr lang="ru-RU" sz="500" dirty="0" smtClean="0"/>
              <a:t>• Коммуникабельность, стрессоустойчивость</a:t>
            </a:r>
            <a:r>
              <a:rPr lang="ru-RU" sz="500" dirty="0"/>
              <a:t>, ответственность, многозадачность;</a:t>
            </a:r>
          </a:p>
          <a:p>
            <a:r>
              <a:rPr lang="ru-RU" sz="500" dirty="0" smtClean="0"/>
              <a:t>• Приветствуется</a:t>
            </a:r>
            <a:r>
              <a:rPr lang="ru-RU" sz="500" dirty="0"/>
              <a:t>:</a:t>
            </a:r>
          </a:p>
          <a:p>
            <a:r>
              <a:rPr lang="ru-RU" sz="500" dirty="0"/>
              <a:t>Опыт работы в службе технической поддержки;</a:t>
            </a:r>
          </a:p>
          <a:p>
            <a:r>
              <a:rPr lang="ru-RU" sz="500" dirty="0"/>
              <a:t>Опыт работы в бизнес-анализе;</a:t>
            </a:r>
          </a:p>
          <a:p>
            <a:r>
              <a:rPr lang="ru-RU" sz="500" dirty="0"/>
              <a:t>Дополнительное финансовое или финансово-экономическое образование;</a:t>
            </a:r>
          </a:p>
          <a:p>
            <a:r>
              <a:rPr lang="ru-RU" sz="500" dirty="0"/>
              <a:t>Знание бухгалтерского учета в государственных (муниципальных) учреждениях, а также нормативных актов, регламентирующих ведение учета в казенных, бюджетных, автономных учреждениях.</a:t>
            </a:r>
          </a:p>
          <a:p>
            <a:r>
              <a:rPr lang="ru-RU" sz="500" dirty="0"/>
              <a:t>Знание налогового учета, налоговой отчетности.</a:t>
            </a:r>
          </a:p>
          <a:p>
            <a:endParaRPr lang="ru-RU" sz="5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111500" y="700380"/>
            <a:ext cx="2438399" cy="846386"/>
          </a:xfrm>
        </p:spPr>
        <p:txBody>
          <a:bodyPr/>
          <a:lstStyle/>
          <a:p>
            <a:r>
              <a:rPr lang="ru-RU" sz="500" u="sng" dirty="0">
                <a:solidFill>
                  <a:srgbClr val="003B5A"/>
                </a:solidFill>
              </a:rPr>
              <a:t>Условия:</a:t>
            </a:r>
          </a:p>
          <a:p>
            <a:r>
              <a:rPr lang="ru-RU" sz="500" dirty="0">
                <a:solidFill>
                  <a:srgbClr val="003B5A"/>
                </a:solidFill>
              </a:rPr>
              <a:t>• График работы: </a:t>
            </a:r>
            <a:r>
              <a:rPr lang="ru-RU" sz="500" dirty="0" err="1">
                <a:solidFill>
                  <a:srgbClr val="003B5A"/>
                </a:solidFill>
              </a:rPr>
              <a:t>пн-чт</a:t>
            </a:r>
            <a:r>
              <a:rPr lang="ru-RU" sz="500" dirty="0">
                <a:solidFill>
                  <a:srgbClr val="003B5A"/>
                </a:solidFill>
              </a:rPr>
              <a:t>: с 8:00 до 17:00, </a:t>
            </a:r>
            <a:r>
              <a:rPr lang="ru-RU" sz="500" dirty="0" err="1">
                <a:solidFill>
                  <a:srgbClr val="003B5A"/>
                </a:solidFill>
              </a:rPr>
              <a:t>пт</a:t>
            </a:r>
            <a:r>
              <a:rPr lang="ru-RU" sz="500" dirty="0">
                <a:solidFill>
                  <a:srgbClr val="003B5A"/>
                </a:solidFill>
              </a:rPr>
              <a:t>: с 08:00 до 16:00;</a:t>
            </a:r>
          </a:p>
          <a:p>
            <a:r>
              <a:rPr lang="ru-RU" sz="500" dirty="0">
                <a:solidFill>
                  <a:srgbClr val="003B5A"/>
                </a:solidFill>
              </a:rPr>
              <a:t>• </a:t>
            </a:r>
            <a:r>
              <a:rPr lang="ru-RU" sz="500" dirty="0" smtClean="0">
                <a:solidFill>
                  <a:srgbClr val="003B5A"/>
                </a:solidFill>
              </a:rPr>
              <a:t>Федеральная государственная </a:t>
            </a:r>
            <a:r>
              <a:rPr lang="ru-RU" sz="500" dirty="0">
                <a:solidFill>
                  <a:srgbClr val="003B5A"/>
                </a:solidFill>
              </a:rPr>
              <a:t>гражданская служба;</a:t>
            </a:r>
          </a:p>
          <a:p>
            <a:r>
              <a:rPr lang="ru-RU" sz="500" dirty="0">
                <a:solidFill>
                  <a:srgbClr val="003B5A"/>
                </a:solidFill>
              </a:rPr>
              <a:t>• Ежегодный оплачиваемый отпуск </a:t>
            </a:r>
            <a:r>
              <a:rPr lang="ru-RU" sz="500" dirty="0" smtClean="0">
                <a:solidFill>
                  <a:srgbClr val="003B5A"/>
                </a:solidFill>
              </a:rPr>
              <a:t>- от 33 дней;</a:t>
            </a:r>
            <a:endParaRPr lang="ru-RU" sz="500" dirty="0">
              <a:solidFill>
                <a:srgbClr val="003B5A"/>
              </a:solidFill>
            </a:endParaRPr>
          </a:p>
          <a:p>
            <a:r>
              <a:rPr lang="ru-RU" sz="500" dirty="0">
                <a:solidFill>
                  <a:srgbClr val="003B5A"/>
                </a:solidFill>
              </a:rPr>
              <a:t>• Испытательный срок </a:t>
            </a:r>
            <a:r>
              <a:rPr lang="ru-RU" sz="500" dirty="0" smtClean="0">
                <a:solidFill>
                  <a:srgbClr val="003B5A"/>
                </a:solidFill>
              </a:rPr>
              <a:t>– от 3 до 6 месяцев;</a:t>
            </a:r>
            <a:endParaRPr lang="ru-RU" sz="500" dirty="0">
              <a:solidFill>
                <a:srgbClr val="003B5A"/>
              </a:solidFill>
            </a:endParaRPr>
          </a:p>
          <a:p>
            <a:r>
              <a:rPr lang="ru-RU" sz="500" dirty="0">
                <a:solidFill>
                  <a:srgbClr val="003B5A"/>
                </a:solidFill>
              </a:rPr>
              <a:t>• Полный рабочий день на территории </a:t>
            </a:r>
            <a:r>
              <a:rPr lang="ru-RU" sz="500" dirty="0" smtClean="0">
                <a:solidFill>
                  <a:srgbClr val="003B5A"/>
                </a:solidFill>
              </a:rPr>
              <a:t>работодателя - Нижний Новгород, Канавинская улица, д. 2а</a:t>
            </a:r>
          </a:p>
          <a:p>
            <a:endParaRPr lang="ru-RU" sz="500" dirty="0">
              <a:solidFill>
                <a:srgbClr val="003B5A"/>
              </a:solidFill>
            </a:endParaRPr>
          </a:p>
          <a:p>
            <a:pPr lvl="0"/>
            <a:r>
              <a:rPr lang="ru-RU" sz="500" u="sng" dirty="0">
                <a:solidFill>
                  <a:srgbClr val="003B5A"/>
                </a:solidFill>
              </a:rPr>
              <a:t>Контактное лицо:</a:t>
            </a:r>
          </a:p>
          <a:p>
            <a:pPr lvl="0"/>
            <a:r>
              <a:rPr lang="ru-RU" sz="500" dirty="0" smtClean="0">
                <a:solidFill>
                  <a:srgbClr val="003B5A"/>
                </a:solidFill>
              </a:rPr>
              <a:t>Алла Власова</a:t>
            </a:r>
            <a:endParaRPr lang="ru-RU" sz="500" dirty="0">
              <a:solidFill>
                <a:srgbClr val="003B5A"/>
              </a:solidFill>
            </a:endParaRPr>
          </a:p>
          <a:p>
            <a:pPr lvl="0"/>
            <a:r>
              <a:rPr lang="ru-RU" sz="500" dirty="0" smtClean="0">
                <a:solidFill>
                  <a:srgbClr val="003B5A"/>
                </a:solidFill>
              </a:rPr>
              <a:t>(831) 246-05-95</a:t>
            </a:r>
            <a:endParaRPr lang="ru-RU" sz="500" dirty="0">
              <a:solidFill>
                <a:srgbClr val="003B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8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8055" y="3045301"/>
            <a:ext cx="5752465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519472" y="207610"/>
            <a:ext cx="1240523" cy="2752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0" y="3029406"/>
            <a:ext cx="229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www.nizhegorodskaya.roskazna.gov.ru</a:t>
            </a:r>
            <a:endParaRPr lang="ru-RU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2500" y="3029406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ru-RU" sz="800" dirty="0">
                <a:solidFill>
                  <a:schemeClr val="bg1">
                    <a:lumMod val="65000"/>
                  </a:schemeClr>
                </a:solidFill>
              </a:rPr>
              <a:t>г. </a:t>
            </a:r>
            <a:r>
              <a:rPr lang="ru-RU" sz="800" dirty="0" smtClean="0">
                <a:solidFill>
                  <a:schemeClr val="bg1">
                    <a:lumMod val="65000"/>
                  </a:schemeClr>
                </a:solidFill>
              </a:rPr>
              <a:t>Нижний Новгород, Кремль, корп. 1а</a:t>
            </a:r>
            <a:endParaRPr lang="ru-RU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object 2"/>
          <p:cNvSpPr/>
          <p:nvPr/>
        </p:nvSpPr>
        <p:spPr>
          <a:xfrm flipV="1">
            <a:off x="0" y="250825"/>
            <a:ext cx="4416425" cy="177168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41" y="98425"/>
            <a:ext cx="2234159" cy="301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473938"/>
            <a:ext cx="4562525" cy="279948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Казначей (Бухгалтер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(бюджетная сфера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45 000 ₽ до вычета налогов</a:t>
            </a:r>
            <a:endParaRPr lang="ru-RU" sz="5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15900" y="778340"/>
            <a:ext cx="2590800" cy="2123658"/>
          </a:xfrm>
        </p:spPr>
        <p:txBody>
          <a:bodyPr/>
          <a:lstStyle/>
          <a:p>
            <a:r>
              <a:rPr lang="ru-RU" sz="600" u="sng" dirty="0"/>
              <a:t>Обязанности: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/>
              <a:t>Ведение бухгалтерского (бюджетного) учета по своему участку (на участки работ по учету нефинансовых активов / учету расчетов с поставщиками и подрядчиками</a:t>
            </a:r>
            <a:r>
              <a:rPr lang="ru-RU" sz="600" dirty="0" smtClean="0"/>
              <a:t>);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Проведение </a:t>
            </a:r>
            <a:r>
              <a:rPr lang="ru-RU" sz="600" dirty="0"/>
              <a:t>анализа данных бюджетного учета на соответствие требованиям, установленным действующим </a:t>
            </a:r>
            <a:r>
              <a:rPr lang="ru-RU" sz="600" dirty="0" smtClean="0"/>
              <a:t>законодательством;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Работа в </a:t>
            </a:r>
            <a:r>
              <a:rPr lang="ru-RU" sz="600" dirty="0"/>
              <a:t>ГИИС «Электронный бюджет» (1С 8.3).</a:t>
            </a:r>
          </a:p>
          <a:p>
            <a:endParaRPr lang="ru-RU" sz="600" u="sng" dirty="0" smtClean="0"/>
          </a:p>
          <a:p>
            <a:r>
              <a:rPr lang="ru-RU" sz="600" u="sng" dirty="0" smtClean="0"/>
              <a:t>Требования</a:t>
            </a:r>
            <a:r>
              <a:rPr lang="ru-RU" sz="600" u="sng" dirty="0"/>
              <a:t>: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/>
              <a:t>Опыт работы в учреждениях бюджетной сферы </a:t>
            </a:r>
            <a:r>
              <a:rPr lang="ru-RU" sz="600" dirty="0" smtClean="0"/>
              <a:t>приветствуется;</a:t>
            </a:r>
            <a:endParaRPr lang="ru-RU" sz="600" dirty="0"/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Знание </a:t>
            </a:r>
            <a:r>
              <a:rPr lang="ru-RU" sz="600" dirty="0"/>
              <a:t>основ </a:t>
            </a:r>
            <a:r>
              <a:rPr lang="ru-RU" sz="600" dirty="0" smtClean="0"/>
              <a:t>делопроизводства;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Умение </a:t>
            </a:r>
            <a:r>
              <a:rPr lang="ru-RU" sz="600" dirty="0"/>
              <a:t>вести официальную деловую </a:t>
            </a:r>
            <a:r>
              <a:rPr lang="ru-RU" sz="600" dirty="0" smtClean="0"/>
              <a:t>переписку;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Аналитические способности;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Структурированное мышление;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Коммуникабельность</a:t>
            </a:r>
            <a:r>
              <a:rPr lang="ru-RU" sz="600" dirty="0"/>
              <a:t>, ответственность, высокий уровень </a:t>
            </a:r>
            <a:r>
              <a:rPr lang="ru-RU" sz="600" dirty="0" smtClean="0"/>
              <a:t>самоорганизации;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Грамотная </a:t>
            </a:r>
            <a:r>
              <a:rPr lang="ru-RU" sz="600" dirty="0"/>
              <a:t>устная и письменная </a:t>
            </a:r>
            <a:r>
              <a:rPr lang="ru-RU" sz="600" dirty="0" smtClean="0"/>
              <a:t>речь;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Способность </a:t>
            </a:r>
            <a:r>
              <a:rPr lang="ru-RU" sz="600" dirty="0"/>
              <a:t>работать в режиме </a:t>
            </a:r>
            <a:r>
              <a:rPr lang="ru-RU" sz="600" dirty="0" smtClean="0"/>
              <a:t>многозадачности;</a:t>
            </a:r>
            <a:endParaRPr lang="ru-RU" sz="600" dirty="0"/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Знание </a:t>
            </a:r>
            <a:r>
              <a:rPr lang="ru-RU" sz="600" dirty="0"/>
              <a:t>нормативного законодательства в области бюджетного учета и </a:t>
            </a:r>
            <a:r>
              <a:rPr lang="ru-RU" sz="600" dirty="0" smtClean="0"/>
              <a:t>отчетности; </a:t>
            </a:r>
          </a:p>
          <a:p>
            <a:pPr indent="-72000">
              <a:buFont typeface="Arial" panose="020B0604020202020204" pitchFamily="34" charset="0"/>
              <a:buChar char="•"/>
            </a:pPr>
            <a:r>
              <a:rPr lang="ru-RU" sz="600" dirty="0" smtClean="0"/>
              <a:t>Уверенный </a:t>
            </a:r>
            <a:r>
              <a:rPr lang="ru-RU" sz="600" dirty="0"/>
              <a:t>пользователь </a:t>
            </a:r>
            <a:r>
              <a:rPr lang="ru-RU" sz="600" dirty="0" smtClean="0"/>
              <a:t>ПК</a:t>
            </a:r>
            <a:r>
              <a:rPr lang="ru-RU" sz="600" dirty="0"/>
              <a:t>.</a:t>
            </a:r>
            <a:endParaRPr lang="ru-RU" sz="5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111500" y="700380"/>
            <a:ext cx="2362199" cy="1107996"/>
          </a:xfrm>
        </p:spPr>
        <p:txBody>
          <a:bodyPr/>
          <a:lstStyle/>
          <a:p>
            <a:r>
              <a:rPr lang="ru-RU" u="sng" dirty="0">
                <a:solidFill>
                  <a:srgbClr val="003B5A"/>
                </a:solidFill>
              </a:rPr>
              <a:t>Условия:</a:t>
            </a:r>
          </a:p>
          <a:p>
            <a:r>
              <a:rPr lang="ru-RU" dirty="0">
                <a:solidFill>
                  <a:srgbClr val="003B5A"/>
                </a:solidFill>
              </a:rPr>
              <a:t>• График работы: </a:t>
            </a:r>
            <a:r>
              <a:rPr lang="ru-RU" dirty="0" err="1">
                <a:solidFill>
                  <a:srgbClr val="003B5A"/>
                </a:solidFill>
              </a:rPr>
              <a:t>пн-чт</a:t>
            </a:r>
            <a:r>
              <a:rPr lang="ru-RU" dirty="0">
                <a:solidFill>
                  <a:srgbClr val="003B5A"/>
                </a:solidFill>
              </a:rPr>
              <a:t>: с 8:00 до 17:00, </a:t>
            </a:r>
            <a:r>
              <a:rPr lang="ru-RU" dirty="0" err="1">
                <a:solidFill>
                  <a:srgbClr val="003B5A"/>
                </a:solidFill>
              </a:rPr>
              <a:t>пт</a:t>
            </a:r>
            <a:r>
              <a:rPr lang="ru-RU" dirty="0">
                <a:solidFill>
                  <a:srgbClr val="003B5A"/>
                </a:solidFill>
              </a:rPr>
              <a:t>: с 08:00 до 16:00;</a:t>
            </a:r>
          </a:p>
          <a:p>
            <a:r>
              <a:rPr lang="ru-RU" dirty="0">
                <a:solidFill>
                  <a:srgbClr val="003B5A"/>
                </a:solidFill>
              </a:rPr>
              <a:t>• </a:t>
            </a:r>
            <a:r>
              <a:rPr lang="ru-RU" dirty="0" smtClean="0">
                <a:solidFill>
                  <a:srgbClr val="003B5A"/>
                </a:solidFill>
              </a:rPr>
              <a:t>Федеральная государственная </a:t>
            </a:r>
            <a:r>
              <a:rPr lang="ru-RU" dirty="0">
                <a:solidFill>
                  <a:srgbClr val="003B5A"/>
                </a:solidFill>
              </a:rPr>
              <a:t>гражданская служба;</a:t>
            </a:r>
          </a:p>
          <a:p>
            <a:r>
              <a:rPr lang="ru-RU" dirty="0">
                <a:solidFill>
                  <a:srgbClr val="003B5A"/>
                </a:solidFill>
              </a:rPr>
              <a:t>• Ежегодный оплачиваемый отпуск </a:t>
            </a:r>
            <a:r>
              <a:rPr lang="ru-RU" dirty="0" smtClean="0">
                <a:solidFill>
                  <a:srgbClr val="003B5A"/>
                </a:solidFill>
              </a:rPr>
              <a:t>- от 33 дней;</a:t>
            </a:r>
            <a:endParaRPr lang="ru-RU" dirty="0">
              <a:solidFill>
                <a:srgbClr val="003B5A"/>
              </a:solidFill>
            </a:endParaRPr>
          </a:p>
          <a:p>
            <a:r>
              <a:rPr lang="ru-RU" dirty="0">
                <a:solidFill>
                  <a:srgbClr val="003B5A"/>
                </a:solidFill>
              </a:rPr>
              <a:t>• Испытательный срок </a:t>
            </a:r>
            <a:r>
              <a:rPr lang="ru-RU" dirty="0" smtClean="0">
                <a:solidFill>
                  <a:srgbClr val="003B5A"/>
                </a:solidFill>
              </a:rPr>
              <a:t>– от 3 до 6 месяцев;</a:t>
            </a:r>
            <a:endParaRPr lang="ru-RU" dirty="0">
              <a:solidFill>
                <a:srgbClr val="003B5A"/>
              </a:solidFill>
            </a:endParaRPr>
          </a:p>
          <a:p>
            <a:r>
              <a:rPr lang="ru-RU" dirty="0">
                <a:solidFill>
                  <a:srgbClr val="003B5A"/>
                </a:solidFill>
              </a:rPr>
              <a:t>• Полный рабочий день на территории работодателя </a:t>
            </a:r>
            <a:r>
              <a:rPr lang="ru-RU" dirty="0" smtClean="0">
                <a:solidFill>
                  <a:srgbClr val="003B5A"/>
                </a:solidFill>
              </a:rPr>
              <a:t>- Нижний </a:t>
            </a:r>
            <a:r>
              <a:rPr lang="ru-RU" dirty="0">
                <a:solidFill>
                  <a:srgbClr val="003B5A"/>
                </a:solidFill>
              </a:rPr>
              <a:t>Новгород, Малая Покровская улица, </a:t>
            </a:r>
            <a:r>
              <a:rPr lang="ru-RU" dirty="0" smtClean="0">
                <a:solidFill>
                  <a:srgbClr val="003B5A"/>
                </a:solidFill>
              </a:rPr>
              <a:t>6к2</a:t>
            </a:r>
          </a:p>
          <a:p>
            <a:endParaRPr lang="ru-RU" dirty="0">
              <a:solidFill>
                <a:srgbClr val="003B5A"/>
              </a:solidFill>
            </a:endParaRPr>
          </a:p>
          <a:p>
            <a:r>
              <a:rPr lang="ru-RU" u="sng" dirty="0" smtClean="0">
                <a:solidFill>
                  <a:srgbClr val="003B5A"/>
                </a:solidFill>
              </a:rPr>
              <a:t>Контактное лицо:</a:t>
            </a:r>
          </a:p>
          <a:p>
            <a:r>
              <a:rPr lang="ru-RU" dirty="0" smtClean="0">
                <a:solidFill>
                  <a:srgbClr val="003B5A"/>
                </a:solidFill>
              </a:rPr>
              <a:t>Вита Бухонова</a:t>
            </a:r>
          </a:p>
          <a:p>
            <a:r>
              <a:rPr lang="ru-RU" dirty="0" smtClean="0">
                <a:solidFill>
                  <a:srgbClr val="003B5A"/>
                </a:solidFill>
              </a:rPr>
              <a:t>+</a:t>
            </a:r>
            <a:r>
              <a:rPr lang="ru-RU" dirty="0">
                <a:solidFill>
                  <a:srgbClr val="003B5A"/>
                </a:solidFill>
              </a:rPr>
              <a:t>7 906 3561361</a:t>
            </a:r>
          </a:p>
          <a:p>
            <a:r>
              <a:rPr lang="ru-RU" dirty="0" smtClean="0">
                <a:solidFill>
                  <a:srgbClr val="003B5A"/>
                </a:solidFill>
              </a:rPr>
              <a:t>buhonova.vita@yandex.ru</a:t>
            </a:r>
          </a:p>
        </p:txBody>
      </p:sp>
    </p:spTree>
    <p:extLst>
      <p:ext uri="{BB962C8B-B14F-4D97-AF65-F5344CB8AC3E}">
        <p14:creationId xmlns:p14="http://schemas.microsoft.com/office/powerpoint/2010/main" val="243782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759</TotalTime>
  <Words>523</Words>
  <Application>Microsoft Office PowerPoint</Application>
  <PresentationFormat>Произвольный</PresentationFormat>
  <Paragraphs>64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Главный специалист – эксперт (Аналитик 1с) от 45 000 ₽ до вычета налогов </vt:lpstr>
      <vt:lpstr>Казначей (Бухгалтер (бюджетная сфера)) от 45 000 ₽ до вычета налогов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евоывлд</dc:title>
  <dc:creator>Елизавета Арбатова</dc:creator>
  <cp:lastModifiedBy>Зеленина Полина Анатольевна</cp:lastModifiedBy>
  <cp:revision>82</cp:revision>
  <dcterms:created xsi:type="dcterms:W3CDTF">2019-07-31T16:47:50Z</dcterms:created>
  <dcterms:modified xsi:type="dcterms:W3CDTF">2025-01-16T12:33:31Z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2019-03-19T00:00:00Z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2019-07-31T00:00:00Z</vt:filetime>
  </property>
</Properties>
</file>